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793" r:id="rId1"/>
  </p:sldMasterIdLst>
  <p:notesMasterIdLst>
    <p:notesMasterId r:id="rId56"/>
  </p:notesMasterIdLst>
  <p:handoutMasterIdLst>
    <p:handoutMasterId r:id="rId57"/>
  </p:handoutMasterIdLst>
  <p:sldIdLst>
    <p:sldId id="256" r:id="rId2"/>
    <p:sldId id="952" r:id="rId3"/>
    <p:sldId id="953" r:id="rId4"/>
    <p:sldId id="954" r:id="rId5"/>
    <p:sldId id="968" r:id="rId6"/>
    <p:sldId id="799" r:id="rId7"/>
    <p:sldId id="801" r:id="rId8"/>
    <p:sldId id="802" r:id="rId9"/>
    <p:sldId id="920" r:id="rId10"/>
    <p:sldId id="489" r:id="rId11"/>
    <p:sldId id="955" r:id="rId12"/>
    <p:sldId id="961" r:id="rId13"/>
    <p:sldId id="965" r:id="rId14"/>
    <p:sldId id="962" r:id="rId15"/>
    <p:sldId id="963" r:id="rId16"/>
    <p:sldId id="956" r:id="rId17"/>
    <p:sldId id="957" r:id="rId18"/>
    <p:sldId id="980" r:id="rId19"/>
    <p:sldId id="981" r:id="rId20"/>
    <p:sldId id="537" r:id="rId21"/>
    <p:sldId id="924" r:id="rId22"/>
    <p:sldId id="926" r:id="rId23"/>
    <p:sldId id="927" r:id="rId24"/>
    <p:sldId id="554" r:id="rId25"/>
    <p:sldId id="895" r:id="rId26"/>
    <p:sldId id="896" r:id="rId27"/>
    <p:sldId id="808" r:id="rId28"/>
    <p:sldId id="569" r:id="rId29"/>
    <p:sldId id="873" r:id="rId30"/>
    <p:sldId id="728" r:id="rId31"/>
    <p:sldId id="884" r:id="rId32"/>
    <p:sldId id="982" r:id="rId33"/>
    <p:sldId id="983" r:id="rId34"/>
    <p:sldId id="971" r:id="rId35"/>
    <p:sldId id="966" r:id="rId36"/>
    <p:sldId id="292" r:id="rId37"/>
    <p:sldId id="293" r:id="rId38"/>
    <p:sldId id="258" r:id="rId39"/>
    <p:sldId id="984" r:id="rId40"/>
    <p:sldId id="274" r:id="rId41"/>
    <p:sldId id="275" r:id="rId42"/>
    <p:sldId id="294" r:id="rId43"/>
    <p:sldId id="259" r:id="rId44"/>
    <p:sldId id="266" r:id="rId45"/>
    <p:sldId id="267" r:id="rId46"/>
    <p:sldId id="268" r:id="rId47"/>
    <p:sldId id="276" r:id="rId48"/>
    <p:sldId id="972" r:id="rId49"/>
    <p:sldId id="973" r:id="rId50"/>
    <p:sldId id="974" r:id="rId51"/>
    <p:sldId id="987" r:id="rId52"/>
    <p:sldId id="986" r:id="rId53"/>
    <p:sldId id="988" r:id="rId54"/>
    <p:sldId id="989" r:id="rId55"/>
  </p:sldIdLst>
  <p:sldSz cx="9144000" cy="6858000" type="screen4x3"/>
  <p:notesSz cx="6870700" cy="9774238"/>
  <p:defaultTextStyle>
    <a:defPPr>
      <a:defRPr lang="es-E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J" initials="TJ" lastIdx="22" clrIdx="0">
    <p:extLst>
      <p:ext uri="{19B8F6BF-5375-455C-9EA6-DF929625EA0E}">
        <p15:presenceInfo xmlns:p15="http://schemas.microsoft.com/office/powerpoint/2012/main" userId="TJ" providerId="None"/>
      </p:ext>
    </p:extLst>
  </p:cmAuthor>
  <p:cmAuthor id="2" name="Hiwa Asadpour" initials="HA" lastIdx="5" clrIdx="1">
    <p:extLst>
      <p:ext uri="{19B8F6BF-5375-455C-9EA6-DF929625EA0E}">
        <p15:presenceInfo xmlns:p15="http://schemas.microsoft.com/office/powerpoint/2012/main" userId="Hiwa Asadpou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CCCC"/>
    <a:srgbClr val="FF99CC"/>
    <a:srgbClr val="AA9BD1"/>
    <a:srgbClr val="D4BAE2"/>
    <a:srgbClr val="BCAECE"/>
    <a:srgbClr val="BBAEDA"/>
    <a:srgbClr val="33CC33"/>
    <a:srgbClr val="4572A7"/>
    <a:srgbClr val="AA46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0" autoAdjust="0"/>
    <p:restoredTop sz="78571" autoAdjust="0"/>
  </p:normalViewPr>
  <p:slideViewPr>
    <p:cSldViewPr>
      <p:cViewPr varScale="1">
        <p:scale>
          <a:sx n="87" d="100"/>
          <a:sy n="87" d="100"/>
        </p:scale>
        <p:origin x="229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file:///D:\HAdocuments\DGfS\presentation\Book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HAdocuments\DGfS\presentation\Book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Sheet1!$A$31</c:f>
              <c:strCache>
                <c:ptCount val="1"/>
                <c:pt idx="0">
                  <c:v>Mukri</c:v>
                </c:pt>
              </c:strCache>
            </c:strRef>
          </c:tx>
          <c:spPr>
            <a:solidFill>
              <a:schemeClr val="accent1"/>
            </a:solidFill>
            <a:ln>
              <a:no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6-8EEF-4C3C-9A2D-B253A353D0D0}"/>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Sheet1!$B$29:$I$30</c:f>
              <c:multiLvlStrCache>
                <c:ptCount val="8"/>
                <c:lvl>
                  <c:pt idx="0">
                    <c:v>prep.</c:v>
                  </c:pt>
                  <c:pt idx="1">
                    <c:v>postp.</c:v>
                  </c:pt>
                  <c:pt idx="2">
                    <c:v>circump.</c:v>
                  </c:pt>
                  <c:pt idx="3">
                    <c:v>case</c:v>
                  </c:pt>
                  <c:pt idx="4">
                    <c:v>prep.</c:v>
                  </c:pt>
                  <c:pt idx="5">
                    <c:v>postp.</c:v>
                  </c:pt>
                  <c:pt idx="6">
                    <c:v>circump.</c:v>
                  </c:pt>
                  <c:pt idx="7">
                    <c:v>case</c:v>
                  </c:pt>
                </c:lvl>
                <c:lvl>
                  <c:pt idx="0">
                    <c:v>Preverbal</c:v>
                  </c:pt>
                  <c:pt idx="4">
                    <c:v>Postverbal</c:v>
                  </c:pt>
                </c:lvl>
              </c:multiLvlStrCache>
            </c:multiLvlStrRef>
          </c:cat>
          <c:val>
            <c:numRef>
              <c:f>Sheet1!$B$31:$I$31</c:f>
              <c:numCache>
                <c:formatCode>0</c:formatCode>
                <c:ptCount val="8"/>
                <c:pt idx="0">
                  <c:v>18.685121107266436</c:v>
                </c:pt>
                <c:pt idx="1">
                  <c:v>5.1903114186851207</c:v>
                </c:pt>
                <c:pt idx="2">
                  <c:v>2.0761245674740483</c:v>
                </c:pt>
                <c:pt idx="3">
                  <c:v>27.335640138408309</c:v>
                </c:pt>
                <c:pt idx="4">
                  <c:v>9.688581314878892</c:v>
                </c:pt>
                <c:pt idx="5">
                  <c:v>0</c:v>
                </c:pt>
                <c:pt idx="6">
                  <c:v>0.69204152249134954</c:v>
                </c:pt>
                <c:pt idx="7">
                  <c:v>36.332179930795846</c:v>
                </c:pt>
              </c:numCache>
            </c:numRef>
          </c:val>
          <c:extLst>
            <c:ext xmlns:c16="http://schemas.microsoft.com/office/drawing/2014/chart" uri="{C3380CC4-5D6E-409C-BE32-E72D297353CC}">
              <c16:uniqueId val="{00000000-8EEF-4C3C-9A2D-B253A353D0D0}"/>
            </c:ext>
          </c:extLst>
        </c:ser>
        <c:ser>
          <c:idx val="1"/>
          <c:order val="1"/>
          <c:tx>
            <c:strRef>
              <c:f>Sheet1!$A$32</c:f>
              <c:strCache>
                <c:ptCount val="1"/>
                <c:pt idx="0">
                  <c:v>NEK</c:v>
                </c:pt>
              </c:strCache>
            </c:strRef>
          </c:tx>
          <c:spPr>
            <a:solidFill>
              <a:schemeClr val="accent2"/>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10-8EEF-4C3C-9A2D-B253A353D0D0}"/>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Sheet1!$B$29:$I$30</c:f>
              <c:multiLvlStrCache>
                <c:ptCount val="8"/>
                <c:lvl>
                  <c:pt idx="0">
                    <c:v>prep.</c:v>
                  </c:pt>
                  <c:pt idx="1">
                    <c:v>postp.</c:v>
                  </c:pt>
                  <c:pt idx="2">
                    <c:v>circump.</c:v>
                  </c:pt>
                  <c:pt idx="3">
                    <c:v>case</c:v>
                  </c:pt>
                  <c:pt idx="4">
                    <c:v>prep.</c:v>
                  </c:pt>
                  <c:pt idx="5">
                    <c:v>postp.</c:v>
                  </c:pt>
                  <c:pt idx="6">
                    <c:v>circump.</c:v>
                  </c:pt>
                  <c:pt idx="7">
                    <c:v>case</c:v>
                  </c:pt>
                </c:lvl>
                <c:lvl>
                  <c:pt idx="0">
                    <c:v>Preverbal</c:v>
                  </c:pt>
                  <c:pt idx="4">
                    <c:v>Postverbal</c:v>
                  </c:pt>
                </c:lvl>
              </c:multiLvlStrCache>
            </c:multiLvlStrRef>
          </c:cat>
          <c:val>
            <c:numRef>
              <c:f>Sheet1!$B$32:$I$32</c:f>
              <c:numCache>
                <c:formatCode>0</c:formatCode>
                <c:ptCount val="8"/>
                <c:pt idx="0">
                  <c:v>2.3255813953488373</c:v>
                </c:pt>
                <c:pt idx="1">
                  <c:v>1.1627906976744187</c:v>
                </c:pt>
                <c:pt idx="2">
                  <c:v>0</c:v>
                </c:pt>
                <c:pt idx="3">
                  <c:v>5.8139534883720927</c:v>
                </c:pt>
                <c:pt idx="4">
                  <c:v>47.674418604651166</c:v>
                </c:pt>
                <c:pt idx="5">
                  <c:v>1.1627906976744187</c:v>
                </c:pt>
                <c:pt idx="6">
                  <c:v>0.58139534883720934</c:v>
                </c:pt>
                <c:pt idx="7">
                  <c:v>41.279069767441861</c:v>
                </c:pt>
              </c:numCache>
            </c:numRef>
          </c:val>
          <c:extLst>
            <c:ext xmlns:c16="http://schemas.microsoft.com/office/drawing/2014/chart" uri="{C3380CC4-5D6E-409C-BE32-E72D297353CC}">
              <c16:uniqueId val="{00000001-8EEF-4C3C-9A2D-B253A353D0D0}"/>
            </c:ext>
          </c:extLst>
        </c:ser>
        <c:ser>
          <c:idx val="2"/>
          <c:order val="2"/>
          <c:tx>
            <c:strRef>
              <c:f>Sheet1!$A$33</c:f>
              <c:strCache>
                <c:ptCount val="1"/>
                <c:pt idx="0">
                  <c:v>NENA</c:v>
                </c:pt>
              </c:strCache>
            </c:strRef>
          </c:tx>
          <c:spPr>
            <a:solidFill>
              <a:schemeClr val="accent3"/>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11-8EEF-4C3C-9A2D-B253A353D0D0}"/>
                </c:ext>
              </c:extLst>
            </c:dLbl>
            <c:dLbl>
              <c:idx val="2"/>
              <c:delete val="1"/>
              <c:extLst>
                <c:ext xmlns:c15="http://schemas.microsoft.com/office/drawing/2012/chart" uri="{CE6537A1-D6FC-4f65-9D91-7224C49458BB}"/>
                <c:ext xmlns:c16="http://schemas.microsoft.com/office/drawing/2014/chart" uri="{C3380CC4-5D6E-409C-BE32-E72D297353CC}">
                  <c16:uniqueId val="{0000000F-8EEF-4C3C-9A2D-B253A353D0D0}"/>
                </c:ext>
              </c:extLst>
            </c:dLbl>
            <c:dLbl>
              <c:idx val="3"/>
              <c:delete val="1"/>
              <c:extLst>
                <c:ext xmlns:c15="http://schemas.microsoft.com/office/drawing/2012/chart" uri="{CE6537A1-D6FC-4f65-9D91-7224C49458BB}"/>
                <c:ext xmlns:c16="http://schemas.microsoft.com/office/drawing/2014/chart" uri="{C3380CC4-5D6E-409C-BE32-E72D297353CC}">
                  <c16:uniqueId val="{0000000C-8EEF-4C3C-9A2D-B253A353D0D0}"/>
                </c:ext>
              </c:extLst>
            </c:dLbl>
            <c:dLbl>
              <c:idx val="5"/>
              <c:delete val="1"/>
              <c:extLst>
                <c:ext xmlns:c15="http://schemas.microsoft.com/office/drawing/2012/chart" uri="{CE6537A1-D6FC-4f65-9D91-7224C49458BB}"/>
                <c:ext xmlns:c16="http://schemas.microsoft.com/office/drawing/2014/chart" uri="{C3380CC4-5D6E-409C-BE32-E72D297353CC}">
                  <c16:uniqueId val="{00000007-8EEF-4C3C-9A2D-B253A353D0D0}"/>
                </c:ext>
              </c:extLst>
            </c:dLbl>
            <c:dLbl>
              <c:idx val="6"/>
              <c:delete val="1"/>
              <c:extLst>
                <c:ext xmlns:c15="http://schemas.microsoft.com/office/drawing/2012/chart" uri="{CE6537A1-D6FC-4f65-9D91-7224C49458BB}"/>
                <c:ext xmlns:c16="http://schemas.microsoft.com/office/drawing/2014/chart" uri="{C3380CC4-5D6E-409C-BE32-E72D297353CC}">
                  <c16:uniqueId val="{00000008-8EEF-4C3C-9A2D-B253A353D0D0}"/>
                </c:ext>
              </c:extLst>
            </c:dLbl>
            <c:dLbl>
              <c:idx val="7"/>
              <c:delete val="1"/>
              <c:extLst>
                <c:ext xmlns:c15="http://schemas.microsoft.com/office/drawing/2012/chart" uri="{CE6537A1-D6FC-4f65-9D91-7224C49458BB}"/>
                <c:ext xmlns:c16="http://schemas.microsoft.com/office/drawing/2014/chart" uri="{C3380CC4-5D6E-409C-BE32-E72D297353CC}">
                  <c16:uniqueId val="{0000000B-8EEF-4C3C-9A2D-B253A353D0D0}"/>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Sheet1!$B$29:$I$30</c:f>
              <c:multiLvlStrCache>
                <c:ptCount val="8"/>
                <c:lvl>
                  <c:pt idx="0">
                    <c:v>prep.</c:v>
                  </c:pt>
                  <c:pt idx="1">
                    <c:v>postp.</c:v>
                  </c:pt>
                  <c:pt idx="2">
                    <c:v>circump.</c:v>
                  </c:pt>
                  <c:pt idx="3">
                    <c:v>case</c:v>
                  </c:pt>
                  <c:pt idx="4">
                    <c:v>prep.</c:v>
                  </c:pt>
                  <c:pt idx="5">
                    <c:v>postp.</c:v>
                  </c:pt>
                  <c:pt idx="6">
                    <c:v>circump.</c:v>
                  </c:pt>
                  <c:pt idx="7">
                    <c:v>case</c:v>
                  </c:pt>
                </c:lvl>
                <c:lvl>
                  <c:pt idx="0">
                    <c:v>Preverbal</c:v>
                  </c:pt>
                  <c:pt idx="4">
                    <c:v>Postverbal</c:v>
                  </c:pt>
                </c:lvl>
              </c:multiLvlStrCache>
            </c:multiLvlStrRef>
          </c:cat>
          <c:val>
            <c:numRef>
              <c:f>Sheet1!$B$33:$I$33</c:f>
              <c:numCache>
                <c:formatCode>0</c:formatCode>
                <c:ptCount val="8"/>
                <c:pt idx="0">
                  <c:v>34.545454545454547</c:v>
                </c:pt>
                <c:pt idx="1">
                  <c:v>0</c:v>
                </c:pt>
                <c:pt idx="2">
                  <c:v>0</c:v>
                </c:pt>
                <c:pt idx="3">
                  <c:v>0</c:v>
                </c:pt>
                <c:pt idx="4">
                  <c:v>65.454545454545453</c:v>
                </c:pt>
                <c:pt idx="5">
                  <c:v>0</c:v>
                </c:pt>
                <c:pt idx="6">
                  <c:v>0</c:v>
                </c:pt>
                <c:pt idx="7">
                  <c:v>0</c:v>
                </c:pt>
              </c:numCache>
            </c:numRef>
          </c:val>
          <c:extLst>
            <c:ext xmlns:c16="http://schemas.microsoft.com/office/drawing/2014/chart" uri="{C3380CC4-5D6E-409C-BE32-E72D297353CC}">
              <c16:uniqueId val="{00000002-8EEF-4C3C-9A2D-B253A353D0D0}"/>
            </c:ext>
          </c:extLst>
        </c:ser>
        <c:ser>
          <c:idx val="3"/>
          <c:order val="3"/>
          <c:tx>
            <c:strRef>
              <c:f>Sheet1!$A$34</c:f>
              <c:strCache>
                <c:ptCount val="1"/>
                <c:pt idx="0">
                  <c:v>Azeri </c:v>
                </c:pt>
              </c:strCache>
            </c:strRef>
          </c:tx>
          <c:spPr>
            <a:solidFill>
              <a:schemeClr val="accent4"/>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D-8EEF-4C3C-9A2D-B253A353D0D0}"/>
                </c:ext>
              </c:extLst>
            </c:dLbl>
            <c:dLbl>
              <c:idx val="4"/>
              <c:delete val="1"/>
              <c:extLst>
                <c:ext xmlns:c15="http://schemas.microsoft.com/office/drawing/2012/chart" uri="{CE6537A1-D6FC-4f65-9D91-7224C49458BB}"/>
                <c:ext xmlns:c16="http://schemas.microsoft.com/office/drawing/2014/chart" uri="{C3380CC4-5D6E-409C-BE32-E72D297353CC}">
                  <c16:uniqueId val="{00000005-8EEF-4C3C-9A2D-B253A353D0D0}"/>
                </c:ext>
              </c:extLst>
            </c:dLbl>
            <c:dLbl>
              <c:idx val="6"/>
              <c:delete val="1"/>
              <c:extLst>
                <c:ext xmlns:c15="http://schemas.microsoft.com/office/drawing/2012/chart" uri="{CE6537A1-D6FC-4f65-9D91-7224C49458BB}"/>
                <c:ext xmlns:c16="http://schemas.microsoft.com/office/drawing/2014/chart" uri="{C3380CC4-5D6E-409C-BE32-E72D297353CC}">
                  <c16:uniqueId val="{00000009-8EEF-4C3C-9A2D-B253A353D0D0}"/>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Sheet1!$B$29:$I$30</c:f>
              <c:multiLvlStrCache>
                <c:ptCount val="8"/>
                <c:lvl>
                  <c:pt idx="0">
                    <c:v>prep.</c:v>
                  </c:pt>
                  <c:pt idx="1">
                    <c:v>postp.</c:v>
                  </c:pt>
                  <c:pt idx="2">
                    <c:v>circump.</c:v>
                  </c:pt>
                  <c:pt idx="3">
                    <c:v>case</c:v>
                  </c:pt>
                  <c:pt idx="4">
                    <c:v>prep.</c:v>
                  </c:pt>
                  <c:pt idx="5">
                    <c:v>postp.</c:v>
                  </c:pt>
                  <c:pt idx="6">
                    <c:v>circump.</c:v>
                  </c:pt>
                  <c:pt idx="7">
                    <c:v>case</c:v>
                  </c:pt>
                </c:lvl>
                <c:lvl>
                  <c:pt idx="0">
                    <c:v>Preverbal</c:v>
                  </c:pt>
                  <c:pt idx="4">
                    <c:v>Postverbal</c:v>
                  </c:pt>
                </c:lvl>
              </c:multiLvlStrCache>
            </c:multiLvlStrRef>
          </c:cat>
          <c:val>
            <c:numRef>
              <c:f>Sheet1!$B$34:$I$34</c:f>
              <c:numCache>
                <c:formatCode>0</c:formatCode>
                <c:ptCount val="8"/>
                <c:pt idx="0">
                  <c:v>1.3245033112582782</c:v>
                </c:pt>
                <c:pt idx="1">
                  <c:v>1.3245033112582782</c:v>
                </c:pt>
                <c:pt idx="2">
                  <c:v>0</c:v>
                </c:pt>
                <c:pt idx="3">
                  <c:v>23.841059602649008</c:v>
                </c:pt>
                <c:pt idx="4">
                  <c:v>0</c:v>
                </c:pt>
                <c:pt idx="5">
                  <c:v>18.543046357615893</c:v>
                </c:pt>
                <c:pt idx="6">
                  <c:v>0</c:v>
                </c:pt>
                <c:pt idx="7">
                  <c:v>54.966887417218544</c:v>
                </c:pt>
              </c:numCache>
            </c:numRef>
          </c:val>
          <c:extLst>
            <c:ext xmlns:c16="http://schemas.microsoft.com/office/drawing/2014/chart" uri="{C3380CC4-5D6E-409C-BE32-E72D297353CC}">
              <c16:uniqueId val="{00000003-8EEF-4C3C-9A2D-B253A353D0D0}"/>
            </c:ext>
          </c:extLst>
        </c:ser>
        <c:ser>
          <c:idx val="4"/>
          <c:order val="4"/>
          <c:tx>
            <c:strRef>
              <c:f>Sheet1!$A$35</c:f>
              <c:strCache>
                <c:ptCount val="1"/>
                <c:pt idx="0">
                  <c:v>Armenian</c:v>
                </c:pt>
              </c:strCache>
            </c:strRef>
          </c:tx>
          <c:spPr>
            <a:solidFill>
              <a:schemeClr val="accent5"/>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E-8EEF-4C3C-9A2D-B253A353D0D0}"/>
                </c:ext>
              </c:extLst>
            </c:dLbl>
            <c:dLbl>
              <c:idx val="6"/>
              <c:delete val="1"/>
              <c:extLst>
                <c:ext xmlns:c15="http://schemas.microsoft.com/office/drawing/2012/chart" uri="{CE6537A1-D6FC-4f65-9D91-7224C49458BB}"/>
                <c:ext xmlns:c16="http://schemas.microsoft.com/office/drawing/2014/chart" uri="{C3380CC4-5D6E-409C-BE32-E72D297353CC}">
                  <c16:uniqueId val="{0000000A-8EEF-4C3C-9A2D-B253A353D0D0}"/>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Sheet1!$B$29:$I$30</c:f>
              <c:multiLvlStrCache>
                <c:ptCount val="8"/>
                <c:lvl>
                  <c:pt idx="0">
                    <c:v>prep.</c:v>
                  </c:pt>
                  <c:pt idx="1">
                    <c:v>postp.</c:v>
                  </c:pt>
                  <c:pt idx="2">
                    <c:v>circump.</c:v>
                  </c:pt>
                  <c:pt idx="3">
                    <c:v>case</c:v>
                  </c:pt>
                  <c:pt idx="4">
                    <c:v>prep.</c:v>
                  </c:pt>
                  <c:pt idx="5">
                    <c:v>postp.</c:v>
                  </c:pt>
                  <c:pt idx="6">
                    <c:v>circump.</c:v>
                  </c:pt>
                  <c:pt idx="7">
                    <c:v>case</c:v>
                  </c:pt>
                </c:lvl>
                <c:lvl>
                  <c:pt idx="0">
                    <c:v>Preverbal</c:v>
                  </c:pt>
                  <c:pt idx="4">
                    <c:v>Postverbal</c:v>
                  </c:pt>
                </c:lvl>
              </c:multiLvlStrCache>
            </c:multiLvlStrRef>
          </c:cat>
          <c:val>
            <c:numRef>
              <c:f>Sheet1!$B$35:$I$35</c:f>
              <c:numCache>
                <c:formatCode>0</c:formatCode>
                <c:ptCount val="8"/>
                <c:pt idx="0">
                  <c:v>1</c:v>
                </c:pt>
                <c:pt idx="1">
                  <c:v>6</c:v>
                </c:pt>
                <c:pt idx="2">
                  <c:v>0</c:v>
                </c:pt>
                <c:pt idx="3">
                  <c:v>12</c:v>
                </c:pt>
                <c:pt idx="4">
                  <c:v>5</c:v>
                </c:pt>
                <c:pt idx="5">
                  <c:v>15</c:v>
                </c:pt>
                <c:pt idx="6">
                  <c:v>0</c:v>
                </c:pt>
                <c:pt idx="7">
                  <c:v>61</c:v>
                </c:pt>
              </c:numCache>
            </c:numRef>
          </c:val>
          <c:extLst>
            <c:ext xmlns:c16="http://schemas.microsoft.com/office/drawing/2014/chart" uri="{C3380CC4-5D6E-409C-BE32-E72D297353CC}">
              <c16:uniqueId val="{00000004-8EEF-4C3C-9A2D-B253A353D0D0}"/>
            </c:ext>
          </c:extLst>
        </c:ser>
        <c:dLbls>
          <c:showLegendKey val="0"/>
          <c:showVal val="1"/>
          <c:showCatName val="0"/>
          <c:showSerName val="0"/>
          <c:showPercent val="0"/>
          <c:showBubbleSize val="0"/>
        </c:dLbls>
        <c:gapWidth val="75"/>
        <c:axId val="532670208"/>
        <c:axId val="532671040"/>
      </c:barChart>
      <c:catAx>
        <c:axId val="53267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crossAx val="532671040"/>
        <c:crosses val="autoZero"/>
        <c:auto val="1"/>
        <c:lblAlgn val="ctr"/>
        <c:lblOffset val="100"/>
        <c:noMultiLvlLbl val="0"/>
      </c:catAx>
      <c:valAx>
        <c:axId val="53267104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crossAx val="532670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sz="1600"/>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Sheet1!$A$31</c:f>
              <c:strCache>
                <c:ptCount val="1"/>
                <c:pt idx="0">
                  <c:v>Mukri</c:v>
                </c:pt>
              </c:strCache>
            </c:strRef>
          </c:tx>
          <c:spPr>
            <a:solidFill>
              <a:schemeClr val="accent1"/>
            </a:solidFill>
            <a:ln>
              <a:noFill/>
            </a:ln>
            <a:effectLst/>
          </c:spPr>
          <c:invertIfNegative val="0"/>
          <c:dLbls>
            <c:dLbl>
              <c:idx val="5"/>
              <c:delete val="1"/>
              <c:extLst>
                <c:ext xmlns:c15="http://schemas.microsoft.com/office/drawing/2012/chart" uri="{CE6537A1-D6FC-4f65-9D91-7224C49458BB}"/>
                <c:ext xmlns:c16="http://schemas.microsoft.com/office/drawing/2014/chart" uri="{C3380CC4-5D6E-409C-BE32-E72D297353CC}">
                  <c16:uniqueId val="{00000006-8EEF-4C3C-9A2D-B253A353D0D0}"/>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Sheet1!$B$29:$I$30</c:f>
              <c:multiLvlStrCache>
                <c:ptCount val="8"/>
                <c:lvl>
                  <c:pt idx="0">
                    <c:v>prep.</c:v>
                  </c:pt>
                  <c:pt idx="1">
                    <c:v>postp.</c:v>
                  </c:pt>
                  <c:pt idx="2">
                    <c:v>circump.</c:v>
                  </c:pt>
                  <c:pt idx="3">
                    <c:v>case</c:v>
                  </c:pt>
                  <c:pt idx="4">
                    <c:v>prep.</c:v>
                  </c:pt>
                  <c:pt idx="5">
                    <c:v>postp.</c:v>
                  </c:pt>
                  <c:pt idx="6">
                    <c:v>circump.</c:v>
                  </c:pt>
                  <c:pt idx="7">
                    <c:v>case</c:v>
                  </c:pt>
                </c:lvl>
                <c:lvl>
                  <c:pt idx="0">
                    <c:v>Preverbal</c:v>
                  </c:pt>
                  <c:pt idx="4">
                    <c:v>Postverbal</c:v>
                  </c:pt>
                </c:lvl>
              </c:multiLvlStrCache>
            </c:multiLvlStrRef>
          </c:cat>
          <c:val>
            <c:numRef>
              <c:f>Sheet1!$B$31:$I$31</c:f>
              <c:numCache>
                <c:formatCode>0</c:formatCode>
                <c:ptCount val="8"/>
                <c:pt idx="0">
                  <c:v>18.685121107266436</c:v>
                </c:pt>
                <c:pt idx="1">
                  <c:v>5.1903114186851207</c:v>
                </c:pt>
                <c:pt idx="2">
                  <c:v>2.0761245674740483</c:v>
                </c:pt>
                <c:pt idx="3">
                  <c:v>27.335640138408309</c:v>
                </c:pt>
                <c:pt idx="4">
                  <c:v>9.688581314878892</c:v>
                </c:pt>
                <c:pt idx="5">
                  <c:v>0</c:v>
                </c:pt>
                <c:pt idx="6">
                  <c:v>0.69204152249134954</c:v>
                </c:pt>
                <c:pt idx="7">
                  <c:v>36.332179930795846</c:v>
                </c:pt>
              </c:numCache>
            </c:numRef>
          </c:val>
          <c:extLst>
            <c:ext xmlns:c16="http://schemas.microsoft.com/office/drawing/2014/chart" uri="{C3380CC4-5D6E-409C-BE32-E72D297353CC}">
              <c16:uniqueId val="{00000000-8EEF-4C3C-9A2D-B253A353D0D0}"/>
            </c:ext>
          </c:extLst>
        </c:ser>
        <c:ser>
          <c:idx val="1"/>
          <c:order val="1"/>
          <c:tx>
            <c:strRef>
              <c:f>Sheet1!$A$32</c:f>
              <c:strCache>
                <c:ptCount val="1"/>
                <c:pt idx="0">
                  <c:v>NEK</c:v>
                </c:pt>
              </c:strCache>
            </c:strRef>
          </c:tx>
          <c:spPr>
            <a:solidFill>
              <a:schemeClr val="accent2"/>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10-8EEF-4C3C-9A2D-B253A353D0D0}"/>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Sheet1!$B$29:$I$30</c:f>
              <c:multiLvlStrCache>
                <c:ptCount val="8"/>
                <c:lvl>
                  <c:pt idx="0">
                    <c:v>prep.</c:v>
                  </c:pt>
                  <c:pt idx="1">
                    <c:v>postp.</c:v>
                  </c:pt>
                  <c:pt idx="2">
                    <c:v>circump.</c:v>
                  </c:pt>
                  <c:pt idx="3">
                    <c:v>case</c:v>
                  </c:pt>
                  <c:pt idx="4">
                    <c:v>prep.</c:v>
                  </c:pt>
                  <c:pt idx="5">
                    <c:v>postp.</c:v>
                  </c:pt>
                  <c:pt idx="6">
                    <c:v>circump.</c:v>
                  </c:pt>
                  <c:pt idx="7">
                    <c:v>case</c:v>
                  </c:pt>
                </c:lvl>
                <c:lvl>
                  <c:pt idx="0">
                    <c:v>Preverbal</c:v>
                  </c:pt>
                  <c:pt idx="4">
                    <c:v>Postverbal</c:v>
                  </c:pt>
                </c:lvl>
              </c:multiLvlStrCache>
            </c:multiLvlStrRef>
          </c:cat>
          <c:val>
            <c:numRef>
              <c:f>Sheet1!$B$32:$I$32</c:f>
              <c:numCache>
                <c:formatCode>0</c:formatCode>
                <c:ptCount val="8"/>
                <c:pt idx="0">
                  <c:v>2.3255813953488373</c:v>
                </c:pt>
                <c:pt idx="1">
                  <c:v>1.1627906976744187</c:v>
                </c:pt>
                <c:pt idx="2">
                  <c:v>0</c:v>
                </c:pt>
                <c:pt idx="3">
                  <c:v>5.8139534883720927</c:v>
                </c:pt>
                <c:pt idx="4">
                  <c:v>47.674418604651166</c:v>
                </c:pt>
                <c:pt idx="5">
                  <c:v>1.1627906976744187</c:v>
                </c:pt>
                <c:pt idx="6">
                  <c:v>0.58139534883720934</c:v>
                </c:pt>
                <c:pt idx="7">
                  <c:v>41.279069767441861</c:v>
                </c:pt>
              </c:numCache>
            </c:numRef>
          </c:val>
          <c:extLst>
            <c:ext xmlns:c16="http://schemas.microsoft.com/office/drawing/2014/chart" uri="{C3380CC4-5D6E-409C-BE32-E72D297353CC}">
              <c16:uniqueId val="{00000001-8EEF-4C3C-9A2D-B253A353D0D0}"/>
            </c:ext>
          </c:extLst>
        </c:ser>
        <c:ser>
          <c:idx val="2"/>
          <c:order val="2"/>
          <c:tx>
            <c:strRef>
              <c:f>Sheet1!$A$33</c:f>
              <c:strCache>
                <c:ptCount val="1"/>
                <c:pt idx="0">
                  <c:v>NENA</c:v>
                </c:pt>
              </c:strCache>
            </c:strRef>
          </c:tx>
          <c:spPr>
            <a:solidFill>
              <a:schemeClr val="accent3"/>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11-8EEF-4C3C-9A2D-B253A353D0D0}"/>
                </c:ext>
              </c:extLst>
            </c:dLbl>
            <c:dLbl>
              <c:idx val="2"/>
              <c:delete val="1"/>
              <c:extLst>
                <c:ext xmlns:c15="http://schemas.microsoft.com/office/drawing/2012/chart" uri="{CE6537A1-D6FC-4f65-9D91-7224C49458BB}"/>
                <c:ext xmlns:c16="http://schemas.microsoft.com/office/drawing/2014/chart" uri="{C3380CC4-5D6E-409C-BE32-E72D297353CC}">
                  <c16:uniqueId val="{0000000F-8EEF-4C3C-9A2D-B253A353D0D0}"/>
                </c:ext>
              </c:extLst>
            </c:dLbl>
            <c:dLbl>
              <c:idx val="3"/>
              <c:delete val="1"/>
              <c:extLst>
                <c:ext xmlns:c15="http://schemas.microsoft.com/office/drawing/2012/chart" uri="{CE6537A1-D6FC-4f65-9D91-7224C49458BB}"/>
                <c:ext xmlns:c16="http://schemas.microsoft.com/office/drawing/2014/chart" uri="{C3380CC4-5D6E-409C-BE32-E72D297353CC}">
                  <c16:uniqueId val="{0000000C-8EEF-4C3C-9A2D-B253A353D0D0}"/>
                </c:ext>
              </c:extLst>
            </c:dLbl>
            <c:dLbl>
              <c:idx val="5"/>
              <c:delete val="1"/>
              <c:extLst>
                <c:ext xmlns:c15="http://schemas.microsoft.com/office/drawing/2012/chart" uri="{CE6537A1-D6FC-4f65-9D91-7224C49458BB}"/>
                <c:ext xmlns:c16="http://schemas.microsoft.com/office/drawing/2014/chart" uri="{C3380CC4-5D6E-409C-BE32-E72D297353CC}">
                  <c16:uniqueId val="{00000007-8EEF-4C3C-9A2D-B253A353D0D0}"/>
                </c:ext>
              </c:extLst>
            </c:dLbl>
            <c:dLbl>
              <c:idx val="6"/>
              <c:delete val="1"/>
              <c:extLst>
                <c:ext xmlns:c15="http://schemas.microsoft.com/office/drawing/2012/chart" uri="{CE6537A1-D6FC-4f65-9D91-7224C49458BB}"/>
                <c:ext xmlns:c16="http://schemas.microsoft.com/office/drawing/2014/chart" uri="{C3380CC4-5D6E-409C-BE32-E72D297353CC}">
                  <c16:uniqueId val="{00000008-8EEF-4C3C-9A2D-B253A353D0D0}"/>
                </c:ext>
              </c:extLst>
            </c:dLbl>
            <c:dLbl>
              <c:idx val="7"/>
              <c:delete val="1"/>
              <c:extLst>
                <c:ext xmlns:c15="http://schemas.microsoft.com/office/drawing/2012/chart" uri="{CE6537A1-D6FC-4f65-9D91-7224C49458BB}"/>
                <c:ext xmlns:c16="http://schemas.microsoft.com/office/drawing/2014/chart" uri="{C3380CC4-5D6E-409C-BE32-E72D297353CC}">
                  <c16:uniqueId val="{0000000B-8EEF-4C3C-9A2D-B253A353D0D0}"/>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Sheet1!$B$29:$I$30</c:f>
              <c:multiLvlStrCache>
                <c:ptCount val="8"/>
                <c:lvl>
                  <c:pt idx="0">
                    <c:v>prep.</c:v>
                  </c:pt>
                  <c:pt idx="1">
                    <c:v>postp.</c:v>
                  </c:pt>
                  <c:pt idx="2">
                    <c:v>circump.</c:v>
                  </c:pt>
                  <c:pt idx="3">
                    <c:v>case</c:v>
                  </c:pt>
                  <c:pt idx="4">
                    <c:v>prep.</c:v>
                  </c:pt>
                  <c:pt idx="5">
                    <c:v>postp.</c:v>
                  </c:pt>
                  <c:pt idx="6">
                    <c:v>circump.</c:v>
                  </c:pt>
                  <c:pt idx="7">
                    <c:v>case</c:v>
                  </c:pt>
                </c:lvl>
                <c:lvl>
                  <c:pt idx="0">
                    <c:v>Preverbal</c:v>
                  </c:pt>
                  <c:pt idx="4">
                    <c:v>Postverbal</c:v>
                  </c:pt>
                </c:lvl>
              </c:multiLvlStrCache>
            </c:multiLvlStrRef>
          </c:cat>
          <c:val>
            <c:numRef>
              <c:f>Sheet1!$B$33:$I$33</c:f>
              <c:numCache>
                <c:formatCode>0</c:formatCode>
                <c:ptCount val="8"/>
                <c:pt idx="0">
                  <c:v>34.545454545454547</c:v>
                </c:pt>
                <c:pt idx="1">
                  <c:v>0</c:v>
                </c:pt>
                <c:pt idx="2">
                  <c:v>0</c:v>
                </c:pt>
                <c:pt idx="3">
                  <c:v>0</c:v>
                </c:pt>
                <c:pt idx="4">
                  <c:v>65.454545454545453</c:v>
                </c:pt>
                <c:pt idx="5">
                  <c:v>0</c:v>
                </c:pt>
                <c:pt idx="6">
                  <c:v>0</c:v>
                </c:pt>
                <c:pt idx="7">
                  <c:v>0</c:v>
                </c:pt>
              </c:numCache>
            </c:numRef>
          </c:val>
          <c:extLst>
            <c:ext xmlns:c16="http://schemas.microsoft.com/office/drawing/2014/chart" uri="{C3380CC4-5D6E-409C-BE32-E72D297353CC}">
              <c16:uniqueId val="{00000002-8EEF-4C3C-9A2D-B253A353D0D0}"/>
            </c:ext>
          </c:extLst>
        </c:ser>
        <c:ser>
          <c:idx val="3"/>
          <c:order val="3"/>
          <c:tx>
            <c:strRef>
              <c:f>Sheet1!$A$34</c:f>
              <c:strCache>
                <c:ptCount val="1"/>
                <c:pt idx="0">
                  <c:v>Azeri </c:v>
                </c:pt>
              </c:strCache>
            </c:strRef>
          </c:tx>
          <c:spPr>
            <a:solidFill>
              <a:schemeClr val="accent4"/>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D-8EEF-4C3C-9A2D-B253A353D0D0}"/>
                </c:ext>
              </c:extLst>
            </c:dLbl>
            <c:dLbl>
              <c:idx val="4"/>
              <c:delete val="1"/>
              <c:extLst>
                <c:ext xmlns:c15="http://schemas.microsoft.com/office/drawing/2012/chart" uri="{CE6537A1-D6FC-4f65-9D91-7224C49458BB}"/>
                <c:ext xmlns:c16="http://schemas.microsoft.com/office/drawing/2014/chart" uri="{C3380CC4-5D6E-409C-BE32-E72D297353CC}">
                  <c16:uniqueId val="{00000005-8EEF-4C3C-9A2D-B253A353D0D0}"/>
                </c:ext>
              </c:extLst>
            </c:dLbl>
            <c:dLbl>
              <c:idx val="6"/>
              <c:delete val="1"/>
              <c:extLst>
                <c:ext xmlns:c15="http://schemas.microsoft.com/office/drawing/2012/chart" uri="{CE6537A1-D6FC-4f65-9D91-7224C49458BB}"/>
                <c:ext xmlns:c16="http://schemas.microsoft.com/office/drawing/2014/chart" uri="{C3380CC4-5D6E-409C-BE32-E72D297353CC}">
                  <c16:uniqueId val="{00000009-8EEF-4C3C-9A2D-B253A353D0D0}"/>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Sheet1!$B$29:$I$30</c:f>
              <c:multiLvlStrCache>
                <c:ptCount val="8"/>
                <c:lvl>
                  <c:pt idx="0">
                    <c:v>prep.</c:v>
                  </c:pt>
                  <c:pt idx="1">
                    <c:v>postp.</c:v>
                  </c:pt>
                  <c:pt idx="2">
                    <c:v>circump.</c:v>
                  </c:pt>
                  <c:pt idx="3">
                    <c:v>case</c:v>
                  </c:pt>
                  <c:pt idx="4">
                    <c:v>prep.</c:v>
                  </c:pt>
                  <c:pt idx="5">
                    <c:v>postp.</c:v>
                  </c:pt>
                  <c:pt idx="6">
                    <c:v>circump.</c:v>
                  </c:pt>
                  <c:pt idx="7">
                    <c:v>case</c:v>
                  </c:pt>
                </c:lvl>
                <c:lvl>
                  <c:pt idx="0">
                    <c:v>Preverbal</c:v>
                  </c:pt>
                  <c:pt idx="4">
                    <c:v>Postverbal</c:v>
                  </c:pt>
                </c:lvl>
              </c:multiLvlStrCache>
            </c:multiLvlStrRef>
          </c:cat>
          <c:val>
            <c:numRef>
              <c:f>Sheet1!$B$34:$I$34</c:f>
              <c:numCache>
                <c:formatCode>0</c:formatCode>
                <c:ptCount val="8"/>
                <c:pt idx="0">
                  <c:v>1.3245033112582782</c:v>
                </c:pt>
                <c:pt idx="1">
                  <c:v>1.3245033112582782</c:v>
                </c:pt>
                <c:pt idx="2">
                  <c:v>0</c:v>
                </c:pt>
                <c:pt idx="3">
                  <c:v>23.841059602649008</c:v>
                </c:pt>
                <c:pt idx="4">
                  <c:v>0</c:v>
                </c:pt>
                <c:pt idx="5">
                  <c:v>18.543046357615893</c:v>
                </c:pt>
                <c:pt idx="6">
                  <c:v>0</c:v>
                </c:pt>
                <c:pt idx="7">
                  <c:v>54.966887417218544</c:v>
                </c:pt>
              </c:numCache>
            </c:numRef>
          </c:val>
          <c:extLst>
            <c:ext xmlns:c16="http://schemas.microsoft.com/office/drawing/2014/chart" uri="{C3380CC4-5D6E-409C-BE32-E72D297353CC}">
              <c16:uniqueId val="{00000003-8EEF-4C3C-9A2D-B253A353D0D0}"/>
            </c:ext>
          </c:extLst>
        </c:ser>
        <c:ser>
          <c:idx val="4"/>
          <c:order val="4"/>
          <c:tx>
            <c:strRef>
              <c:f>Sheet1!$A$35</c:f>
              <c:strCache>
                <c:ptCount val="1"/>
                <c:pt idx="0">
                  <c:v>Armenian</c:v>
                </c:pt>
              </c:strCache>
            </c:strRef>
          </c:tx>
          <c:spPr>
            <a:solidFill>
              <a:schemeClr val="accent5"/>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E-8EEF-4C3C-9A2D-B253A353D0D0}"/>
                </c:ext>
              </c:extLst>
            </c:dLbl>
            <c:dLbl>
              <c:idx val="6"/>
              <c:delete val="1"/>
              <c:extLst>
                <c:ext xmlns:c15="http://schemas.microsoft.com/office/drawing/2012/chart" uri="{CE6537A1-D6FC-4f65-9D91-7224C49458BB}"/>
                <c:ext xmlns:c16="http://schemas.microsoft.com/office/drawing/2014/chart" uri="{C3380CC4-5D6E-409C-BE32-E72D297353CC}">
                  <c16:uniqueId val="{0000000A-8EEF-4C3C-9A2D-B253A353D0D0}"/>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Sheet1!$B$29:$I$30</c:f>
              <c:multiLvlStrCache>
                <c:ptCount val="8"/>
                <c:lvl>
                  <c:pt idx="0">
                    <c:v>prep.</c:v>
                  </c:pt>
                  <c:pt idx="1">
                    <c:v>postp.</c:v>
                  </c:pt>
                  <c:pt idx="2">
                    <c:v>circump.</c:v>
                  </c:pt>
                  <c:pt idx="3">
                    <c:v>case</c:v>
                  </c:pt>
                  <c:pt idx="4">
                    <c:v>prep.</c:v>
                  </c:pt>
                  <c:pt idx="5">
                    <c:v>postp.</c:v>
                  </c:pt>
                  <c:pt idx="6">
                    <c:v>circump.</c:v>
                  </c:pt>
                  <c:pt idx="7">
                    <c:v>case</c:v>
                  </c:pt>
                </c:lvl>
                <c:lvl>
                  <c:pt idx="0">
                    <c:v>Preverbal</c:v>
                  </c:pt>
                  <c:pt idx="4">
                    <c:v>Postverbal</c:v>
                  </c:pt>
                </c:lvl>
              </c:multiLvlStrCache>
            </c:multiLvlStrRef>
          </c:cat>
          <c:val>
            <c:numRef>
              <c:f>Sheet1!$B$35:$I$35</c:f>
              <c:numCache>
                <c:formatCode>0</c:formatCode>
                <c:ptCount val="8"/>
                <c:pt idx="0">
                  <c:v>1</c:v>
                </c:pt>
                <c:pt idx="1">
                  <c:v>6</c:v>
                </c:pt>
                <c:pt idx="2">
                  <c:v>0</c:v>
                </c:pt>
                <c:pt idx="3">
                  <c:v>12</c:v>
                </c:pt>
                <c:pt idx="4">
                  <c:v>5</c:v>
                </c:pt>
                <c:pt idx="5">
                  <c:v>15</c:v>
                </c:pt>
                <c:pt idx="6">
                  <c:v>0</c:v>
                </c:pt>
                <c:pt idx="7">
                  <c:v>61</c:v>
                </c:pt>
              </c:numCache>
            </c:numRef>
          </c:val>
          <c:extLst>
            <c:ext xmlns:c16="http://schemas.microsoft.com/office/drawing/2014/chart" uri="{C3380CC4-5D6E-409C-BE32-E72D297353CC}">
              <c16:uniqueId val="{00000004-8EEF-4C3C-9A2D-B253A353D0D0}"/>
            </c:ext>
          </c:extLst>
        </c:ser>
        <c:dLbls>
          <c:showLegendKey val="0"/>
          <c:showVal val="1"/>
          <c:showCatName val="0"/>
          <c:showSerName val="0"/>
          <c:showPercent val="0"/>
          <c:showBubbleSize val="0"/>
        </c:dLbls>
        <c:gapWidth val="75"/>
        <c:axId val="532670208"/>
        <c:axId val="532671040"/>
      </c:barChart>
      <c:catAx>
        <c:axId val="532670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crossAx val="532671040"/>
        <c:crosses val="autoZero"/>
        <c:auto val="1"/>
        <c:lblAlgn val="ctr"/>
        <c:lblOffset val="100"/>
        <c:noMultiLvlLbl val="0"/>
      </c:catAx>
      <c:valAx>
        <c:axId val="53267104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crossAx val="532670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sz="1600"/>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7656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51" tIns="45926" rIns="91851" bIns="45926" numCol="1" anchor="t" anchorCtr="0" compatLnSpc="1">
            <a:prstTxWarp prst="textNoShape">
              <a:avLst/>
            </a:prstTxWarp>
          </a:bodyPr>
          <a:lstStyle>
            <a:lvl1pPr defTabSz="919163">
              <a:defRPr sz="1200">
                <a:latin typeface="Arial" charset="0"/>
                <a:cs typeface="Arial" charset="0"/>
              </a:defRPr>
            </a:lvl1pPr>
          </a:lstStyle>
          <a:p>
            <a:pPr>
              <a:defRPr/>
            </a:pPr>
            <a:endParaRPr lang="es-ES" dirty="0"/>
          </a:p>
        </p:txBody>
      </p:sp>
      <p:sp>
        <p:nvSpPr>
          <p:cNvPr id="74755" name="Rectangle 3"/>
          <p:cNvSpPr>
            <a:spLocks noGrp="1" noChangeArrowheads="1"/>
          </p:cNvSpPr>
          <p:nvPr>
            <p:ph type="dt" sz="quarter" idx="1"/>
          </p:nvPr>
        </p:nvSpPr>
        <p:spPr bwMode="auto">
          <a:xfrm>
            <a:off x="3892550" y="0"/>
            <a:ext cx="297656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51" tIns="45926" rIns="91851" bIns="45926" numCol="1" anchor="t" anchorCtr="0" compatLnSpc="1">
            <a:prstTxWarp prst="textNoShape">
              <a:avLst/>
            </a:prstTxWarp>
          </a:bodyPr>
          <a:lstStyle>
            <a:lvl1pPr algn="r" defTabSz="919163">
              <a:defRPr sz="1200">
                <a:latin typeface="Arial" charset="0"/>
                <a:cs typeface="Arial" charset="0"/>
              </a:defRPr>
            </a:lvl1pPr>
          </a:lstStyle>
          <a:p>
            <a:pPr>
              <a:defRPr/>
            </a:pPr>
            <a:endParaRPr lang="es-ES" dirty="0"/>
          </a:p>
        </p:txBody>
      </p:sp>
      <p:sp>
        <p:nvSpPr>
          <p:cNvPr id="74756" name="Rectangle 4"/>
          <p:cNvSpPr>
            <a:spLocks noGrp="1" noChangeArrowheads="1"/>
          </p:cNvSpPr>
          <p:nvPr>
            <p:ph type="ftr" sz="quarter" idx="2"/>
          </p:nvPr>
        </p:nvSpPr>
        <p:spPr bwMode="auto">
          <a:xfrm>
            <a:off x="0" y="9283700"/>
            <a:ext cx="297656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51" tIns="45926" rIns="91851" bIns="45926" numCol="1" anchor="b" anchorCtr="0" compatLnSpc="1">
            <a:prstTxWarp prst="textNoShape">
              <a:avLst/>
            </a:prstTxWarp>
          </a:bodyPr>
          <a:lstStyle>
            <a:lvl1pPr defTabSz="919163">
              <a:defRPr sz="1200">
                <a:latin typeface="Arial" charset="0"/>
                <a:cs typeface="Arial" charset="0"/>
              </a:defRPr>
            </a:lvl1pPr>
          </a:lstStyle>
          <a:p>
            <a:pPr>
              <a:defRPr/>
            </a:pPr>
            <a:endParaRPr lang="es-ES" dirty="0"/>
          </a:p>
        </p:txBody>
      </p:sp>
      <p:sp>
        <p:nvSpPr>
          <p:cNvPr id="74757" name="Rectangle 5"/>
          <p:cNvSpPr>
            <a:spLocks noGrp="1" noChangeArrowheads="1"/>
          </p:cNvSpPr>
          <p:nvPr>
            <p:ph type="sldNum" sz="quarter" idx="3"/>
          </p:nvPr>
        </p:nvSpPr>
        <p:spPr bwMode="auto">
          <a:xfrm>
            <a:off x="3892550" y="9283700"/>
            <a:ext cx="297656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51" tIns="45926" rIns="91851" bIns="45926" numCol="1" anchor="b" anchorCtr="0" compatLnSpc="1">
            <a:prstTxWarp prst="textNoShape">
              <a:avLst/>
            </a:prstTxWarp>
          </a:bodyPr>
          <a:lstStyle>
            <a:lvl1pPr algn="r" defTabSz="919163">
              <a:defRPr sz="1200">
                <a:latin typeface="Arial" charset="0"/>
                <a:cs typeface="Arial" charset="0"/>
              </a:defRPr>
            </a:lvl1pPr>
          </a:lstStyle>
          <a:p>
            <a:pPr>
              <a:defRPr/>
            </a:pPr>
            <a:fld id="{A7C6EFB6-3E56-48C6-8023-28E6BDBB9510}" type="slidenum">
              <a:rPr lang="es-ES"/>
              <a:pPr>
                <a:defRPr/>
              </a:pPr>
              <a:t>‹#›</a:t>
            </a:fld>
            <a:endParaRPr lang="es-ES" dirty="0"/>
          </a:p>
        </p:txBody>
      </p:sp>
    </p:spTree>
    <p:extLst>
      <p:ext uri="{BB962C8B-B14F-4D97-AF65-F5344CB8AC3E}">
        <p14:creationId xmlns:p14="http://schemas.microsoft.com/office/powerpoint/2010/main" val="1457724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297656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51" tIns="45926" rIns="91851" bIns="45926" numCol="1" anchor="t" anchorCtr="0" compatLnSpc="1">
            <a:prstTxWarp prst="textNoShape">
              <a:avLst/>
            </a:prstTxWarp>
          </a:bodyPr>
          <a:lstStyle>
            <a:lvl1pPr defTabSz="919163">
              <a:defRPr sz="1200">
                <a:latin typeface="Arial" charset="0"/>
                <a:cs typeface="Arial" charset="0"/>
              </a:defRPr>
            </a:lvl1pPr>
          </a:lstStyle>
          <a:p>
            <a:pPr>
              <a:defRPr/>
            </a:pPr>
            <a:endParaRPr lang="en-GB" dirty="0"/>
          </a:p>
        </p:txBody>
      </p:sp>
      <p:sp>
        <p:nvSpPr>
          <p:cNvPr id="77827" name="Rectangle 3"/>
          <p:cNvSpPr>
            <a:spLocks noGrp="1" noChangeArrowheads="1"/>
          </p:cNvSpPr>
          <p:nvPr>
            <p:ph type="dt" idx="1"/>
          </p:nvPr>
        </p:nvSpPr>
        <p:spPr bwMode="auto">
          <a:xfrm>
            <a:off x="3892550" y="0"/>
            <a:ext cx="297656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51" tIns="45926" rIns="91851" bIns="45926" numCol="1" anchor="t" anchorCtr="0" compatLnSpc="1">
            <a:prstTxWarp prst="textNoShape">
              <a:avLst/>
            </a:prstTxWarp>
          </a:bodyPr>
          <a:lstStyle>
            <a:lvl1pPr algn="r" defTabSz="919163">
              <a:defRPr sz="1200">
                <a:latin typeface="Arial" charset="0"/>
                <a:cs typeface="Arial" charset="0"/>
              </a:defRPr>
            </a:lvl1pPr>
          </a:lstStyle>
          <a:p>
            <a:pPr>
              <a:defRPr/>
            </a:pPr>
            <a:endParaRPr lang="en-GB" dirty="0"/>
          </a:p>
        </p:txBody>
      </p:sp>
      <p:sp>
        <p:nvSpPr>
          <p:cNvPr id="19460" name="Rectangle 4"/>
          <p:cNvSpPr>
            <a:spLocks noGrp="1" noRot="1" noChangeAspect="1" noChangeArrowheads="1" noTextEdit="1"/>
          </p:cNvSpPr>
          <p:nvPr>
            <p:ph type="sldImg" idx="2"/>
          </p:nvPr>
        </p:nvSpPr>
        <p:spPr bwMode="auto">
          <a:xfrm>
            <a:off x="992188" y="733425"/>
            <a:ext cx="4887912" cy="36655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7829" name="Rectangle 5"/>
          <p:cNvSpPr>
            <a:spLocks noGrp="1" noChangeArrowheads="1"/>
          </p:cNvSpPr>
          <p:nvPr>
            <p:ph type="body" sz="quarter" idx="3"/>
          </p:nvPr>
        </p:nvSpPr>
        <p:spPr bwMode="auto">
          <a:xfrm>
            <a:off x="687388" y="4643438"/>
            <a:ext cx="5495925" cy="439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51" tIns="45926" rIns="91851" bIns="45926" numCol="1" anchor="t" anchorCtr="0" compatLnSpc="1">
            <a:prstTxWarp prst="textNoShape">
              <a:avLst/>
            </a:prstTxWarp>
          </a:bodyPr>
          <a:lstStyle/>
          <a:p>
            <a:pPr lvl="0"/>
            <a:r>
              <a:rPr lang="en-GB" noProof="0"/>
              <a:t>Haga clic para modificar el estilo de texto del patrón</a:t>
            </a:r>
          </a:p>
          <a:p>
            <a:pPr lvl="1"/>
            <a:r>
              <a:rPr lang="en-GB" noProof="0"/>
              <a:t>Segundo nivel</a:t>
            </a:r>
          </a:p>
          <a:p>
            <a:pPr lvl="2"/>
            <a:r>
              <a:rPr lang="en-GB" noProof="0"/>
              <a:t>Tercer nivel</a:t>
            </a:r>
          </a:p>
          <a:p>
            <a:pPr lvl="3"/>
            <a:r>
              <a:rPr lang="en-GB" noProof="0"/>
              <a:t>Cuarto nivel</a:t>
            </a:r>
          </a:p>
          <a:p>
            <a:pPr lvl="4"/>
            <a:r>
              <a:rPr lang="en-GB" noProof="0"/>
              <a:t>Quinto nivel</a:t>
            </a:r>
          </a:p>
        </p:txBody>
      </p:sp>
      <p:sp>
        <p:nvSpPr>
          <p:cNvPr id="77830" name="Rectangle 6"/>
          <p:cNvSpPr>
            <a:spLocks noGrp="1" noChangeArrowheads="1"/>
          </p:cNvSpPr>
          <p:nvPr>
            <p:ph type="ftr" sz="quarter" idx="4"/>
          </p:nvPr>
        </p:nvSpPr>
        <p:spPr bwMode="auto">
          <a:xfrm>
            <a:off x="0" y="9283700"/>
            <a:ext cx="297656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51" tIns="45926" rIns="91851" bIns="45926" numCol="1" anchor="b" anchorCtr="0" compatLnSpc="1">
            <a:prstTxWarp prst="textNoShape">
              <a:avLst/>
            </a:prstTxWarp>
          </a:bodyPr>
          <a:lstStyle>
            <a:lvl1pPr defTabSz="919163">
              <a:defRPr sz="1200">
                <a:latin typeface="Arial" charset="0"/>
                <a:cs typeface="Arial" charset="0"/>
              </a:defRPr>
            </a:lvl1pPr>
          </a:lstStyle>
          <a:p>
            <a:pPr>
              <a:defRPr/>
            </a:pPr>
            <a:endParaRPr lang="en-GB" dirty="0"/>
          </a:p>
        </p:txBody>
      </p:sp>
      <p:sp>
        <p:nvSpPr>
          <p:cNvPr id="77831" name="Rectangle 7"/>
          <p:cNvSpPr>
            <a:spLocks noGrp="1" noChangeArrowheads="1"/>
          </p:cNvSpPr>
          <p:nvPr>
            <p:ph type="sldNum" sz="quarter" idx="5"/>
          </p:nvPr>
        </p:nvSpPr>
        <p:spPr bwMode="auto">
          <a:xfrm>
            <a:off x="3892550" y="9283700"/>
            <a:ext cx="297656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851" tIns="45926" rIns="91851" bIns="45926" numCol="1" anchor="b" anchorCtr="0" compatLnSpc="1">
            <a:prstTxWarp prst="textNoShape">
              <a:avLst/>
            </a:prstTxWarp>
          </a:bodyPr>
          <a:lstStyle>
            <a:lvl1pPr algn="r" defTabSz="919163">
              <a:defRPr sz="1200">
                <a:latin typeface="Arial" charset="0"/>
                <a:cs typeface="Arial" charset="0"/>
              </a:defRPr>
            </a:lvl1pPr>
          </a:lstStyle>
          <a:p>
            <a:pPr>
              <a:defRPr/>
            </a:pPr>
            <a:fld id="{2B859119-9E09-4CB1-9CD8-C1F5B2D1872F}" type="slidenum">
              <a:rPr lang="en-GB"/>
              <a:pPr>
                <a:defRPr/>
              </a:pPr>
              <a:t>‹#›</a:t>
            </a:fld>
            <a:endParaRPr lang="en-GB" dirty="0"/>
          </a:p>
        </p:txBody>
      </p:sp>
    </p:spTree>
    <p:extLst>
      <p:ext uri="{BB962C8B-B14F-4D97-AF65-F5344CB8AC3E}">
        <p14:creationId xmlns:p14="http://schemas.microsoft.com/office/powerpoint/2010/main" val="14899737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defTabSz="919163" eaLnBrk="0" hangingPunct="0">
              <a:spcBef>
                <a:spcPct val="30000"/>
              </a:spcBef>
              <a:defRPr sz="1200">
                <a:solidFill>
                  <a:schemeClr val="tx1"/>
                </a:solidFill>
                <a:latin typeface="Arial" pitchFamily="34" charset="0"/>
                <a:cs typeface="Arial" pitchFamily="34" charset="0"/>
              </a:defRPr>
            </a:lvl1pPr>
            <a:lvl2pPr marL="742950" indent="-285750" defTabSz="919163" eaLnBrk="0" hangingPunct="0">
              <a:spcBef>
                <a:spcPct val="30000"/>
              </a:spcBef>
              <a:defRPr sz="1200">
                <a:solidFill>
                  <a:schemeClr val="tx1"/>
                </a:solidFill>
                <a:latin typeface="Arial" pitchFamily="34" charset="0"/>
                <a:cs typeface="Arial" pitchFamily="34" charset="0"/>
              </a:defRPr>
            </a:lvl2pPr>
            <a:lvl3pPr marL="1143000" indent="-228600" defTabSz="919163" eaLnBrk="0" hangingPunct="0">
              <a:spcBef>
                <a:spcPct val="30000"/>
              </a:spcBef>
              <a:defRPr sz="1200">
                <a:solidFill>
                  <a:schemeClr val="tx1"/>
                </a:solidFill>
                <a:latin typeface="Arial" pitchFamily="34" charset="0"/>
                <a:cs typeface="Arial" pitchFamily="34" charset="0"/>
              </a:defRPr>
            </a:lvl3pPr>
            <a:lvl4pPr marL="1600200" indent="-228600" defTabSz="919163" eaLnBrk="0" hangingPunct="0">
              <a:spcBef>
                <a:spcPct val="30000"/>
              </a:spcBef>
              <a:defRPr sz="1200">
                <a:solidFill>
                  <a:schemeClr val="tx1"/>
                </a:solidFill>
                <a:latin typeface="Arial" pitchFamily="34" charset="0"/>
                <a:cs typeface="Arial" pitchFamily="34" charset="0"/>
              </a:defRPr>
            </a:lvl4pPr>
            <a:lvl5pPr marL="2057400" indent="-228600" defTabSz="919163" eaLnBrk="0" hangingPunct="0">
              <a:spcBef>
                <a:spcPct val="30000"/>
              </a:spcBef>
              <a:defRPr sz="1200">
                <a:solidFill>
                  <a:schemeClr val="tx1"/>
                </a:solidFill>
                <a:latin typeface="Arial" pitchFamily="34" charset="0"/>
                <a:cs typeface="Arial" pitchFamily="34" charset="0"/>
              </a:defRPr>
            </a:lvl5pPr>
            <a:lvl6pPr marL="2514600" indent="-228600" defTabSz="919163" eaLnBrk="0" fontAlgn="base" hangingPunct="0">
              <a:spcBef>
                <a:spcPct val="30000"/>
              </a:spcBef>
              <a:spcAft>
                <a:spcPct val="0"/>
              </a:spcAft>
              <a:defRPr sz="1200">
                <a:solidFill>
                  <a:schemeClr val="tx1"/>
                </a:solidFill>
                <a:latin typeface="Arial" pitchFamily="34" charset="0"/>
                <a:cs typeface="Arial" pitchFamily="34" charset="0"/>
              </a:defRPr>
            </a:lvl6pPr>
            <a:lvl7pPr marL="2971800" indent="-228600" defTabSz="919163" eaLnBrk="0" fontAlgn="base" hangingPunct="0">
              <a:spcBef>
                <a:spcPct val="30000"/>
              </a:spcBef>
              <a:spcAft>
                <a:spcPct val="0"/>
              </a:spcAft>
              <a:defRPr sz="1200">
                <a:solidFill>
                  <a:schemeClr val="tx1"/>
                </a:solidFill>
                <a:latin typeface="Arial" pitchFamily="34" charset="0"/>
                <a:cs typeface="Arial" pitchFamily="34" charset="0"/>
              </a:defRPr>
            </a:lvl7pPr>
            <a:lvl8pPr marL="3429000" indent="-228600" defTabSz="919163" eaLnBrk="0" fontAlgn="base" hangingPunct="0">
              <a:spcBef>
                <a:spcPct val="30000"/>
              </a:spcBef>
              <a:spcAft>
                <a:spcPct val="0"/>
              </a:spcAft>
              <a:defRPr sz="1200">
                <a:solidFill>
                  <a:schemeClr val="tx1"/>
                </a:solidFill>
                <a:latin typeface="Arial" pitchFamily="34" charset="0"/>
                <a:cs typeface="Arial" pitchFamily="34" charset="0"/>
              </a:defRPr>
            </a:lvl8pPr>
            <a:lvl9pPr marL="3886200" indent="-228600" defTabSz="919163" eaLnBrk="0" fontAlgn="base" hangingPunct="0">
              <a:spcBef>
                <a:spcPct val="30000"/>
              </a:spcBef>
              <a:spcAft>
                <a:spcPct val="0"/>
              </a:spcAft>
              <a:defRPr sz="1200">
                <a:solidFill>
                  <a:schemeClr val="tx1"/>
                </a:solidFill>
                <a:latin typeface="Arial" pitchFamily="34" charset="0"/>
                <a:cs typeface="Arial" pitchFamily="34" charset="0"/>
              </a:defRPr>
            </a:lvl9pPr>
          </a:lstStyle>
          <a:p>
            <a:pPr eaLnBrk="1" hangingPunct="1">
              <a:spcBef>
                <a:spcPct val="0"/>
              </a:spcBef>
            </a:pPr>
            <a:fld id="{A820DEB2-0F7A-4995-9B69-B469523DA509}" type="slidenum">
              <a:rPr lang="en-GB" altLang="en-US" smtClean="0"/>
              <a:pPr eaLnBrk="1" hangingPunct="1">
                <a:spcBef>
                  <a:spcPct val="0"/>
                </a:spcBef>
              </a:pPr>
              <a:t>1</a:t>
            </a:fld>
            <a:endParaRPr lang="en-GB" altLang="en-US"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Thank you so much everyone for being present at my talk today. In this presentation</a:t>
            </a:r>
            <a:r>
              <a:rPr lang="en-GB" sz="1800" dirty="0">
                <a:effectLst/>
                <a:latin typeface="Calibri" panose="020F0502020204030204" pitchFamily="34" charset="0"/>
                <a:ea typeface="Calibri" panose="020F0502020204030204" pitchFamily="34" charset="0"/>
                <a:cs typeface="Arial" panose="020B0604020202020204" pitchFamily="34" charset="0"/>
              </a:rPr>
              <a:t>,</a:t>
            </a:r>
            <a:r>
              <a:rPr lang="en-US" sz="1800" dirty="0">
                <a:effectLst/>
                <a:latin typeface="Calibri" panose="020F0502020204030204" pitchFamily="34" charset="0"/>
                <a:ea typeface="Calibri" panose="020F0502020204030204" pitchFamily="34" charset="0"/>
                <a:cs typeface="Arial" panose="020B0604020202020204" pitchFamily="34" charset="0"/>
              </a:rPr>
              <a:t> my objective is to give a survey with respect to the explanation for different kinds of flagging related to a special type of elements called Target in my study. By flagging I refer to marking an element with an adposition or case marking. This feature is one of morphosyntactic features which I investigated in analyzing factors relevant to the study of word order variation. In the study of word order </a:t>
            </a:r>
            <a:r>
              <a:rPr lang="en-US" altLang="en-US" sz="1800" b="1" dirty="0">
                <a:latin typeface="Arial" pitchFamily="34" charset="0"/>
                <a:cs typeface="Arial" pitchFamily="34" charset="0"/>
              </a:rPr>
              <a:t>[go to the next slide]</a:t>
            </a:r>
          </a:p>
          <a:p>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64510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My term of 'Target’ which is developed in 2015 originates in Haig’s (2014 and 2015) discussion of 'Goals’ under which he subsumes </a:t>
            </a:r>
            <a:r>
              <a:rPr lang="en-GB" sz="1200" dirty="0">
                <a:solidFill>
                  <a:srgbClr val="000000"/>
                </a:solidFill>
                <a:effectLst/>
                <a:highlight>
                  <a:srgbClr val="FFFF00"/>
                </a:highlight>
                <a:latin typeface="Cambria" panose="02040503050406030204" pitchFamily="18" charset="0"/>
                <a:ea typeface="Times New Roman" panose="02020603050405020304" pitchFamily="18" charset="0"/>
                <a:cs typeface="Times New Roman" panose="02020603050405020304" pitchFamily="18" charset="0"/>
              </a:rPr>
              <a:t>local goals of movement and caused motion verbs, recipients, and addressees encoded by “full NPs”. Eventually he encompassed final-states as well </a:t>
            </a:r>
            <a:r>
              <a:rPr lang="en-US" sz="1800" dirty="0"/>
              <a:t>in his latest work. </a:t>
            </a:r>
            <a:r>
              <a:rPr lang="en-GB" sz="1800" b="1" dirty="0">
                <a:effectLst/>
                <a:latin typeface="Calibri" panose="020F0502020204030204" pitchFamily="34" charset="0"/>
                <a:ea typeface="Calibri" panose="020F0502020204030204" pitchFamily="34" charset="0"/>
                <a:cs typeface="Arial" panose="020B0604020202020204" pitchFamily="34" charset="0"/>
              </a:rPr>
              <a:t>[go to next slide]</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42DB2A6-0CAD-4EFB-962F-81D342D65132}" type="slidenum">
              <a:rPr lang="de-DE" smtClean="0"/>
              <a:t>10</a:t>
            </a:fld>
            <a:endParaRPr lang="de-DE"/>
          </a:p>
        </p:txBody>
      </p:sp>
    </p:spTree>
    <p:extLst>
      <p:ext uri="{BB962C8B-B14F-4D97-AF65-F5344CB8AC3E}">
        <p14:creationId xmlns:p14="http://schemas.microsoft.com/office/powerpoint/2010/main" val="1564813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Arial" panose="020B0604020202020204" pitchFamily="34" charset="0"/>
              </a:rPr>
              <a:t>In my research, I observed that physical </a:t>
            </a:r>
            <a:r>
              <a:rPr lang="de-DE" sz="1800" dirty="0">
                <a:effectLst/>
                <a:latin typeface="Calibri" panose="020F0502020204030204" pitchFamily="34" charset="0"/>
                <a:ea typeface="Calibri" panose="020F0502020204030204" pitchFamily="34" charset="0"/>
                <a:cs typeface="Arial" panose="020B0604020202020204" pitchFamily="34" charset="0"/>
              </a:rPr>
              <a:t>goals of MOTION and CAUSED-MOTION verbs, </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2B859119-9E09-4CB1-9CD8-C1F5B2D1872F}" type="slidenum">
              <a:rPr lang="en-GB" smtClean="0"/>
              <a:pPr>
                <a:defRPr/>
              </a:pPr>
              <a:t>11</a:t>
            </a:fld>
            <a:endParaRPr lang="en-GB" dirty="0"/>
          </a:p>
        </p:txBody>
      </p:sp>
    </p:spTree>
    <p:extLst>
      <p:ext uri="{BB962C8B-B14F-4D97-AF65-F5344CB8AC3E}">
        <p14:creationId xmlns:p14="http://schemas.microsoft.com/office/powerpoint/2010/main" val="4222575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2800" dirty="0">
                <a:effectLst/>
                <a:latin typeface="Calibri" panose="020F0502020204030204" pitchFamily="34" charset="0"/>
                <a:ea typeface="Calibri" panose="020F0502020204030204" pitchFamily="34" charset="0"/>
                <a:cs typeface="Arial" panose="020B0604020202020204" pitchFamily="34" charset="0"/>
              </a:rPr>
              <a:t>Metaphorical goals of LOOK and SHOW verbs, </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2B859119-9E09-4CB1-9CD8-C1F5B2D1872F}" type="slidenum">
              <a:rPr lang="en-GB" smtClean="0"/>
              <a:pPr>
                <a:defRPr/>
              </a:pPr>
              <a:t>12</a:t>
            </a:fld>
            <a:endParaRPr lang="en-GB" dirty="0"/>
          </a:p>
        </p:txBody>
      </p:sp>
    </p:spTree>
    <p:extLst>
      <p:ext uri="{BB962C8B-B14F-4D97-AF65-F5344CB8AC3E}">
        <p14:creationId xmlns:p14="http://schemas.microsoft.com/office/powerpoint/2010/main" val="3558461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2800" dirty="0">
                <a:effectLst/>
                <a:latin typeface="Calibri" panose="020F0502020204030204" pitchFamily="34" charset="0"/>
                <a:ea typeface="Calibri" panose="020F0502020204030204" pitchFamily="34" charset="0"/>
                <a:cs typeface="Arial" panose="020B0604020202020204" pitchFamily="34" charset="0"/>
              </a:rPr>
              <a:t>Resultant-state of Change of State verbs, and similarly, </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2B859119-9E09-4CB1-9CD8-C1F5B2D1872F}" type="slidenum">
              <a:rPr lang="en-GB" smtClean="0"/>
              <a:pPr>
                <a:defRPr/>
              </a:pPr>
              <a:t>13</a:t>
            </a:fld>
            <a:endParaRPr lang="en-GB" dirty="0"/>
          </a:p>
        </p:txBody>
      </p:sp>
    </p:spTree>
    <p:extLst>
      <p:ext uri="{BB962C8B-B14F-4D97-AF65-F5344CB8AC3E}">
        <p14:creationId xmlns:p14="http://schemas.microsoft.com/office/powerpoint/2010/main" val="737800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2800" dirty="0">
                <a:effectLst/>
                <a:latin typeface="Calibri" panose="020F0502020204030204" pitchFamily="34" charset="0"/>
                <a:ea typeface="Calibri" panose="020F0502020204030204" pitchFamily="34" charset="0"/>
                <a:cs typeface="Arial" panose="020B0604020202020204" pitchFamily="34" charset="0"/>
              </a:rPr>
              <a:t>Recipients of GIVE verbs, and</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2B859119-9E09-4CB1-9CD8-C1F5B2D1872F}" type="slidenum">
              <a:rPr lang="en-GB" smtClean="0"/>
              <a:pPr>
                <a:defRPr/>
              </a:pPr>
              <a:t>14</a:t>
            </a:fld>
            <a:endParaRPr lang="en-GB" dirty="0"/>
          </a:p>
        </p:txBody>
      </p:sp>
    </p:spTree>
    <p:extLst>
      <p:ext uri="{BB962C8B-B14F-4D97-AF65-F5344CB8AC3E}">
        <p14:creationId xmlns:p14="http://schemas.microsoft.com/office/powerpoint/2010/main" val="760934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2800" dirty="0">
                <a:effectLst/>
                <a:latin typeface="Calibri" panose="020F0502020204030204" pitchFamily="34" charset="0"/>
                <a:ea typeface="Calibri" panose="020F0502020204030204" pitchFamily="34" charset="0"/>
                <a:cs typeface="Arial" panose="020B0604020202020204" pitchFamily="34" charset="0"/>
              </a:rPr>
              <a:t>Addressees of SAY verbs, often appear in the special postverbal position. The peculiarity made me to create a set category as a working term which is called ‚"Target". In addition </a:t>
            </a:r>
            <a:r>
              <a:rPr lang="de-DE" sz="2800" b="1" dirty="0">
                <a:effectLst/>
                <a:latin typeface="Calibri" panose="020F0502020204030204" pitchFamily="34" charset="0"/>
                <a:ea typeface="Calibri" panose="020F0502020204030204" pitchFamily="34" charset="0"/>
                <a:cs typeface="Arial" panose="020B0604020202020204" pitchFamily="34" charset="0"/>
              </a:rPr>
              <a:t>[go to the next slide]</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2B859119-9E09-4CB1-9CD8-C1F5B2D1872F}" type="slidenum">
              <a:rPr lang="en-GB" smtClean="0"/>
              <a:pPr>
                <a:defRPr/>
              </a:pPr>
              <a:t>15</a:t>
            </a:fld>
            <a:endParaRPr lang="en-GB" dirty="0"/>
          </a:p>
        </p:txBody>
      </p:sp>
    </p:spTree>
    <p:extLst>
      <p:ext uri="{BB962C8B-B14F-4D97-AF65-F5344CB8AC3E}">
        <p14:creationId xmlns:p14="http://schemas.microsoft.com/office/powerpoint/2010/main" val="718637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800" dirty="0">
                <a:effectLst/>
                <a:latin typeface="Calibri" panose="020F0502020204030204" pitchFamily="34" charset="0"/>
                <a:ea typeface="Calibri" panose="020F0502020204030204" pitchFamily="34" charset="0"/>
                <a:cs typeface="Arial" panose="020B0604020202020204" pitchFamily="34" charset="0"/>
              </a:rPr>
              <a:t>BENEFICIARIES, which usually have the same morphological marking are also included in the set category. </a:t>
            </a:r>
            <a:r>
              <a:rPr lang="en-US" sz="1800" dirty="0">
                <a:effectLst/>
                <a:latin typeface="Calibri" panose="020F0502020204030204" pitchFamily="34" charset="0"/>
                <a:ea typeface="Calibri" panose="020F0502020204030204" pitchFamily="34" charset="0"/>
                <a:cs typeface="Arial" panose="020B0604020202020204" pitchFamily="34" charset="0"/>
              </a:rPr>
              <a:t>I have considered Goals, Recipients, Addresses, resultant states, and </a:t>
            </a:r>
            <a:r>
              <a:rPr lang="de-DE" sz="1800" dirty="0">
                <a:effectLst/>
                <a:latin typeface="Calibri" panose="020F0502020204030204" pitchFamily="34" charset="0"/>
                <a:ea typeface="Calibri" panose="020F0502020204030204" pitchFamily="34" charset="0"/>
                <a:cs typeface="Arial" panose="020B0604020202020204" pitchFamily="34" charset="0"/>
              </a:rPr>
              <a:t>BENEFICIARIES </a:t>
            </a:r>
            <a:r>
              <a:rPr lang="en-US" sz="1800" dirty="0">
                <a:effectLst/>
                <a:latin typeface="Calibri" panose="020F0502020204030204" pitchFamily="34" charset="0"/>
                <a:ea typeface="Calibri" panose="020F0502020204030204" pitchFamily="34" charset="0"/>
                <a:cs typeface="Arial" panose="020B0604020202020204" pitchFamily="34" charset="0"/>
              </a:rPr>
              <a:t>as one group for semantic reasons and because that they all share the same morphology. Typologically, the morphological marking is expected, but the peculiar point is that they can also be without any marking which I called ‘bare’ in my study. </a:t>
            </a:r>
            <a:r>
              <a:rPr lang="de-DE" sz="1800" dirty="0">
                <a:effectLst/>
                <a:latin typeface="Calibri" panose="020F0502020204030204" pitchFamily="34" charset="0"/>
                <a:ea typeface="Calibri" panose="020F0502020204030204" pitchFamily="34" charset="0"/>
                <a:cs typeface="Arial" panose="020B0604020202020204" pitchFamily="34" charset="0"/>
              </a:rPr>
              <a:t>The reason why I have been motivated to set up this semantic-syntatic category is because </a:t>
            </a:r>
            <a:r>
              <a:rPr lang="de-DE" sz="1800" b="1" dirty="0">
                <a:effectLst/>
                <a:latin typeface="Calibri" panose="020F0502020204030204" pitchFamily="34" charset="0"/>
                <a:ea typeface="Calibri" panose="020F0502020204030204" pitchFamily="34" charset="0"/>
                <a:cs typeface="Arial" panose="020B0604020202020204" pitchFamily="34" charset="0"/>
              </a:rPr>
              <a:t>[go to the next slide]</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2B859119-9E09-4CB1-9CD8-C1F5B2D1872F}" type="slidenum">
              <a:rPr lang="en-GB" smtClean="0"/>
              <a:pPr>
                <a:defRPr/>
              </a:pPr>
              <a:t>16</a:t>
            </a:fld>
            <a:endParaRPr lang="en-GB" dirty="0"/>
          </a:p>
        </p:txBody>
      </p:sp>
    </p:spTree>
    <p:extLst>
      <p:ext uri="{BB962C8B-B14F-4D97-AF65-F5344CB8AC3E}">
        <p14:creationId xmlns:p14="http://schemas.microsoft.com/office/powerpoint/2010/main" val="1327593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1800" dirty="0">
                <a:effectLst/>
                <a:latin typeface="Calibri" panose="020F0502020204030204" pitchFamily="34" charset="0"/>
                <a:ea typeface="Calibri" panose="020F0502020204030204" pitchFamily="34" charset="0"/>
                <a:cs typeface="Arial" panose="020B0604020202020204" pitchFamily="34" charset="0"/>
              </a:rPr>
              <a:t>these semantic roles all </a:t>
            </a:r>
            <a:r>
              <a:rPr lang="en-US" sz="1800" dirty="0">
                <a:effectLst/>
                <a:latin typeface="Calibri" panose="020F0502020204030204" pitchFamily="34" charset="0"/>
                <a:ea typeface="Calibri" panose="020F0502020204030204" pitchFamily="34" charset="0"/>
                <a:cs typeface="Arial" panose="020B0604020202020204" pitchFamily="34" charset="0"/>
              </a:rPr>
              <a:t>share characteristics of source-movement and Target, </a:t>
            </a:r>
            <a:r>
              <a:rPr lang="de-DE" sz="1800" dirty="0">
                <a:effectLst/>
                <a:latin typeface="Calibri" panose="020F0502020204030204" pitchFamily="34" charset="0"/>
                <a:ea typeface="Calibri" panose="020F0502020204030204" pitchFamily="34" charset="0"/>
                <a:cs typeface="Arial" panose="020B0604020202020204" pitchFamily="34" charset="0"/>
              </a:rPr>
              <a:t>and so I created</a:t>
            </a:r>
            <a:r>
              <a:rPr lang="en-US" sz="1800" dirty="0">
                <a:effectLst/>
                <a:latin typeface="Calibri" panose="020F0502020204030204" pitchFamily="34" charset="0"/>
                <a:ea typeface="Calibri" panose="020F0502020204030204" pitchFamily="34" charset="0"/>
                <a:cs typeface="Arial" panose="020B0604020202020204" pitchFamily="34" charset="0"/>
              </a:rPr>
              <a:t> an umbrella term to group them together called ‘Target’ which covers both semantic and syntactic properties. Before we enter the linguistic discussion, let me give you a brief survey of flagging types and the sample languages </a:t>
            </a:r>
            <a:r>
              <a:rPr lang="en-US" sz="1800" b="1" dirty="0">
                <a:effectLst/>
                <a:latin typeface="Calibri" panose="020F0502020204030204" pitchFamily="34" charset="0"/>
                <a:ea typeface="Calibri" panose="020F0502020204030204" pitchFamily="34" charset="0"/>
                <a:cs typeface="Arial" panose="020B0604020202020204" pitchFamily="34" charset="0"/>
              </a:rPr>
              <a:t>[go to the next slide]</a:t>
            </a:r>
          </a:p>
          <a:p>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2B859119-9E09-4CB1-9CD8-C1F5B2D1872F}" type="slidenum">
              <a:rPr lang="en-GB" smtClean="0"/>
              <a:pPr>
                <a:defRPr/>
              </a:pPr>
              <a:t>17</a:t>
            </a:fld>
            <a:endParaRPr lang="en-GB" dirty="0"/>
          </a:p>
        </p:txBody>
      </p:sp>
    </p:spTree>
    <p:extLst>
      <p:ext uri="{BB962C8B-B14F-4D97-AF65-F5344CB8AC3E}">
        <p14:creationId xmlns:p14="http://schemas.microsoft.com/office/powerpoint/2010/main" val="87391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sample languages presents all sorts of prepositions, postpositions, circumpositions and case marking types. In this table</a:t>
            </a:r>
            <a:endParaRPr lang="de-DE" dirty="0"/>
          </a:p>
        </p:txBody>
      </p:sp>
      <p:sp>
        <p:nvSpPr>
          <p:cNvPr id="4" name="Slide Number Placeholder 3"/>
          <p:cNvSpPr>
            <a:spLocks noGrp="1"/>
          </p:cNvSpPr>
          <p:nvPr>
            <p:ph type="sldNum" sz="quarter" idx="5"/>
          </p:nvPr>
        </p:nvSpPr>
        <p:spPr/>
        <p:txBody>
          <a:bodyPr/>
          <a:lstStyle/>
          <a:p>
            <a:pPr>
              <a:defRPr/>
            </a:pPr>
            <a:fld id="{2B859119-9E09-4CB1-9CD8-C1F5B2D1872F}" type="slidenum">
              <a:rPr lang="en-GB" smtClean="0"/>
              <a:pPr>
                <a:defRPr/>
              </a:pPr>
              <a:t>18</a:t>
            </a:fld>
            <a:endParaRPr lang="en-GB" dirty="0"/>
          </a:p>
        </p:txBody>
      </p:sp>
    </p:spTree>
    <p:extLst>
      <p:ext uri="{BB962C8B-B14F-4D97-AF65-F5344CB8AC3E}">
        <p14:creationId xmlns:p14="http://schemas.microsoft.com/office/powerpoint/2010/main" val="16559642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Azeri shows preposition which is a borrowed element from Persian and it’s not typical for this language variety and all of them exhibit bare forms as well. In terms of</a:t>
            </a:r>
            <a:endParaRPr lang="de-DE" dirty="0"/>
          </a:p>
        </p:txBody>
      </p:sp>
      <p:sp>
        <p:nvSpPr>
          <p:cNvPr id="4" name="Slide Number Placeholder 3"/>
          <p:cNvSpPr>
            <a:spLocks noGrp="1"/>
          </p:cNvSpPr>
          <p:nvPr>
            <p:ph type="sldNum" sz="quarter" idx="5"/>
          </p:nvPr>
        </p:nvSpPr>
        <p:spPr/>
        <p:txBody>
          <a:bodyPr/>
          <a:lstStyle/>
          <a:p>
            <a:pPr>
              <a:defRPr/>
            </a:pPr>
            <a:fld id="{2B859119-9E09-4CB1-9CD8-C1F5B2D1872F}" type="slidenum">
              <a:rPr lang="en-GB" smtClean="0"/>
              <a:pPr>
                <a:defRPr/>
              </a:pPr>
              <a:t>19</a:t>
            </a:fld>
            <a:endParaRPr lang="en-GB" dirty="0"/>
          </a:p>
        </p:txBody>
      </p:sp>
    </p:spTree>
    <p:extLst>
      <p:ext uri="{BB962C8B-B14F-4D97-AF65-F5344CB8AC3E}">
        <p14:creationId xmlns:p14="http://schemas.microsoft.com/office/powerpoint/2010/main" val="2814970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effectLst/>
                <a:latin typeface="Calibri" panose="020F0502020204030204" pitchFamily="34" charset="0"/>
                <a:ea typeface="Calibri" panose="020F0502020204030204" pitchFamily="34" charset="0"/>
                <a:cs typeface="Arial" panose="020B0604020202020204" pitchFamily="34" charset="0"/>
              </a:rPr>
              <a:t>generally, languages are classified into object-verb and verb-object word ordering. </a:t>
            </a:r>
            <a:r>
              <a:rPr lang="en-GB" sz="1200" dirty="0">
                <a:effectLst/>
                <a:latin typeface="Calibri" panose="020F0502020204030204" pitchFamily="34" charset="0"/>
                <a:ea typeface="Calibri" panose="020F0502020204030204" pitchFamily="34" charset="0"/>
                <a:cs typeface="Arial" panose="020B0604020202020204" pitchFamily="34" charset="0"/>
              </a:rPr>
              <a:t>Based on the typological classifications of Greenberg, Dryer and Hawkins gave an overview of different word order typologies, such as left-branching languages in blue, for example, Turkic, and right-branching languages in red, for example Semitic. </a:t>
            </a:r>
            <a:r>
              <a:rPr lang="en-US" sz="1800" dirty="0">
                <a:solidFill>
                  <a:srgbClr val="000000"/>
                </a:solidFill>
                <a:effectLst/>
                <a:latin typeface="Cambria" panose="02040503050406030204" pitchFamily="18" charset="0"/>
                <a:ea typeface="Calibri" panose="020F0502020204030204" pitchFamily="34" charset="0"/>
                <a:cs typeface="Arial" panose="020B0604020202020204" pitchFamily="34" charset="0"/>
              </a:rPr>
              <a:t>Regarding the parameters of OV vs. VO serialization and flagging, Greenberg offers the following types: </a:t>
            </a:r>
            <a:r>
              <a:rPr lang="en-GB" sz="1200" b="1" dirty="0">
                <a:effectLst/>
                <a:latin typeface="Calibri" panose="020F0502020204030204" pitchFamily="34" charset="0"/>
                <a:ea typeface="Calibri" panose="020F0502020204030204" pitchFamily="34" charset="0"/>
                <a:cs typeface="Arial" panose="020B0604020202020204" pitchFamily="34" charset="0"/>
              </a:rPr>
              <a:t>[go to the next slide]</a:t>
            </a:r>
          </a:p>
        </p:txBody>
      </p:sp>
      <p:sp>
        <p:nvSpPr>
          <p:cNvPr id="4" name="Slide Number Placeholder 3"/>
          <p:cNvSpPr>
            <a:spLocks noGrp="1"/>
          </p:cNvSpPr>
          <p:nvPr>
            <p:ph type="sldNum" sz="quarter" idx="5"/>
          </p:nvPr>
        </p:nvSpPr>
        <p:spPr/>
        <p:txBody>
          <a:bodyPr/>
          <a:lstStyle/>
          <a:p>
            <a:pPr>
              <a:defRPr/>
            </a:pPr>
            <a:fld id="{2B859119-9E09-4CB1-9CD8-C1F5B2D1872F}" type="slidenum">
              <a:rPr lang="en-GB" smtClean="0"/>
              <a:pPr>
                <a:defRPr/>
              </a:pPr>
              <a:t>2</a:t>
            </a:fld>
            <a:endParaRPr lang="en-GB" dirty="0"/>
          </a:p>
        </p:txBody>
      </p:sp>
    </p:spTree>
    <p:extLst>
      <p:ext uri="{BB962C8B-B14F-4D97-AF65-F5344CB8AC3E}">
        <p14:creationId xmlns:p14="http://schemas.microsoft.com/office/powerpoint/2010/main" val="3066327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b="1" dirty="0">
                <a:latin typeface="Arial" pitchFamily="34" charset="0"/>
                <a:cs typeface="Arial" pitchFamily="34" charset="0"/>
              </a:rPr>
              <a:t>Sample languages</a:t>
            </a:r>
            <a:endParaRPr lang="en-GB" b="1" dirty="0"/>
          </a:p>
        </p:txBody>
      </p:sp>
      <p:sp>
        <p:nvSpPr>
          <p:cNvPr id="4" name="Slide Number Placeholder 3"/>
          <p:cNvSpPr>
            <a:spLocks noGrp="1"/>
          </p:cNvSpPr>
          <p:nvPr>
            <p:ph type="sldNum" sz="quarter" idx="5"/>
          </p:nvPr>
        </p:nvSpPr>
        <p:spPr/>
        <p:txBody>
          <a:bodyPr/>
          <a:lstStyle/>
          <a:p>
            <a:pPr>
              <a:defRPr/>
            </a:pPr>
            <a:fld id="{2B859119-9E09-4CB1-9CD8-C1F5B2D1872F}" type="slidenum">
              <a:rPr lang="en-GB" smtClean="0"/>
              <a:pPr>
                <a:defRPr/>
              </a:pPr>
              <a:t>20</a:t>
            </a:fld>
            <a:endParaRPr lang="en-GB" dirty="0"/>
          </a:p>
        </p:txBody>
      </p:sp>
    </p:spTree>
    <p:extLst>
      <p:ext uri="{BB962C8B-B14F-4D97-AF65-F5344CB8AC3E}">
        <p14:creationId xmlns:p14="http://schemas.microsoft.com/office/powerpoint/2010/main" val="20279005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a:extLst>
              <a:ext uri="{FF2B5EF4-FFF2-40B4-BE49-F238E27FC236}">
                <a16:creationId xmlns:a16="http://schemas.microsoft.com/office/drawing/2014/main" id="{00D878FE-B1A6-4EC0-B751-1D8490D2CC48}"/>
              </a:ext>
            </a:extLst>
          </p:cNvPr>
          <p:cNvSpPr>
            <a:spLocks noGrp="1" noRot="1" noChangeAspect="1" noTextEdit="1"/>
          </p:cNvSpPr>
          <p:nvPr>
            <p:ph type="sldImg"/>
          </p:nvPr>
        </p:nvSpPr>
        <p:spPr>
          <a:ln/>
        </p:spPr>
      </p:sp>
      <p:sp>
        <p:nvSpPr>
          <p:cNvPr id="31747" name="Notizenplatzhalter 2">
            <a:extLst>
              <a:ext uri="{FF2B5EF4-FFF2-40B4-BE49-F238E27FC236}">
                <a16:creationId xmlns:a16="http://schemas.microsoft.com/office/drawing/2014/main" id="{D3AFCD77-CBFC-49D8-A7C1-8B7AA889774B}"/>
              </a:ext>
            </a:extLst>
          </p:cNvPr>
          <p:cNvSpPr>
            <a:spLocks noGrp="1"/>
          </p:cNvSpPr>
          <p:nvPr>
            <p:ph type="body" idx="1"/>
          </p:nvPr>
        </p:nvSpPr>
        <p:spPr>
          <a:noFill/>
        </p:spPr>
        <p:txBody>
          <a:bodyPr/>
          <a:lstStyle/>
          <a:p>
            <a:r>
              <a:rPr lang="de-DE" sz="1800" dirty="0">
                <a:effectLst/>
                <a:latin typeface="Calibri" panose="020F0502020204030204" pitchFamily="34" charset="0"/>
                <a:ea typeface="Calibri" panose="020F0502020204030204" pitchFamily="34" charset="0"/>
                <a:cs typeface="Arial" panose="020B0604020202020204" pitchFamily="34" charset="0"/>
              </a:rPr>
              <a:t>in Northwestern Iran include Northeastern Kurdish, Mukri Kurdish (Indo-Iranian), Neo-Aramaic (which is represented by two dialects of Jewish and Christian) (Semitic), Turkic Azeri, and Armenian (Indo-European). These have been in contact for a long time under super-stratum of Persian as the official language of Iran. </a:t>
            </a:r>
            <a:r>
              <a:rPr lang="en-US" sz="1800" dirty="0">
                <a:effectLst/>
                <a:latin typeface="Calibri" panose="020F0502020204030204" pitchFamily="34" charset="0"/>
                <a:ea typeface="Calibri" panose="020F0502020204030204" pitchFamily="34" charset="0"/>
                <a:cs typeface="Arial" panose="020B0604020202020204" pitchFamily="34" charset="0"/>
              </a:rPr>
              <a:t>Data in this study include</a:t>
            </a:r>
            <a:r>
              <a:rPr lang="de-DE" sz="1800" dirty="0">
                <a:effectLst/>
                <a:latin typeface="Calibri" panose="020F0502020204030204" pitchFamily="34" charset="0"/>
                <a:ea typeface="Calibri" panose="020F0502020204030204" pitchFamily="34" charset="0"/>
                <a:cs typeface="Arial" panose="020B0604020202020204" pitchFamily="34" charset="0"/>
              </a:rPr>
              <a:t> </a:t>
            </a:r>
            <a:r>
              <a:rPr lang="en-US" sz="1800" b="1" dirty="0">
                <a:effectLst/>
                <a:latin typeface="Calibri" panose="020F0502020204030204" pitchFamily="34" charset="0"/>
                <a:ea typeface="Calibri" panose="020F0502020204030204" pitchFamily="34" charset="0"/>
                <a:cs typeface="Arial" panose="020B0604020202020204" pitchFamily="34" charset="0"/>
              </a:rPr>
              <a:t>[go to the next slide]</a:t>
            </a:r>
            <a:endParaRPr lang="en-GB" sz="18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31748" name="Foliennummernplatzhalter 3">
            <a:extLst>
              <a:ext uri="{FF2B5EF4-FFF2-40B4-BE49-F238E27FC236}">
                <a16:creationId xmlns:a16="http://schemas.microsoft.com/office/drawing/2014/main" id="{F46328BE-05DB-4396-B690-407206AC0159}"/>
              </a:ext>
            </a:extLst>
          </p:cNvPr>
          <p:cNvSpPr>
            <a:spLocks noGrp="1"/>
          </p:cNvSpPr>
          <p:nvPr>
            <p:ph type="sldNum" sz="quarter" idx="5"/>
          </p:nvPr>
        </p:nvSpPr>
        <p:spPr>
          <a:noFill/>
        </p:spPr>
        <p:txBody>
          <a:bodyPr/>
          <a:lstStyle>
            <a:lvl1pPr defTabSz="9191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91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91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91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91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91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91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91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91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4F9F302-66AA-4A28-B709-A3D31FEB9076}" type="slidenum">
              <a:rPr lang="en-GB" altLang="nb-NO"/>
              <a:pPr>
                <a:spcBef>
                  <a:spcPct val="0"/>
                </a:spcBef>
              </a:pPr>
              <a:t>21</a:t>
            </a:fld>
            <a:endParaRPr lang="en-GB" altLang="nb-NO"/>
          </a:p>
        </p:txBody>
      </p:sp>
    </p:spTree>
    <p:extLst>
      <p:ext uri="{BB962C8B-B14F-4D97-AF65-F5344CB8AC3E}">
        <p14:creationId xmlns:p14="http://schemas.microsoft.com/office/powerpoint/2010/main" val="2842610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a:extLst>
              <a:ext uri="{FF2B5EF4-FFF2-40B4-BE49-F238E27FC236}">
                <a16:creationId xmlns:a16="http://schemas.microsoft.com/office/drawing/2014/main" id="{00D878FE-B1A6-4EC0-B751-1D8490D2CC48}"/>
              </a:ext>
            </a:extLst>
          </p:cNvPr>
          <p:cNvSpPr>
            <a:spLocks noGrp="1" noRot="1" noChangeAspect="1" noTextEdit="1"/>
          </p:cNvSpPr>
          <p:nvPr>
            <p:ph type="sldImg"/>
          </p:nvPr>
        </p:nvSpPr>
        <p:spPr>
          <a:ln/>
        </p:spPr>
      </p:sp>
      <p:sp>
        <p:nvSpPr>
          <p:cNvPr id="31747" name="Notizenplatzhalter 2">
            <a:extLst>
              <a:ext uri="{FF2B5EF4-FFF2-40B4-BE49-F238E27FC236}">
                <a16:creationId xmlns:a16="http://schemas.microsoft.com/office/drawing/2014/main" id="{D3AFCD77-CBFC-49D8-A7C1-8B7AA889774B}"/>
              </a:ext>
            </a:extLst>
          </p:cNvPr>
          <p:cNvSpPr>
            <a:spLocks noGrp="1"/>
          </p:cNvSpPr>
          <p:nvPr>
            <p:ph type="body" idx="1"/>
          </p:nvPr>
        </p:nvSpPr>
        <p:spPr>
          <a:noFill/>
        </p:spPr>
        <p:txBody>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corpora of published and personal field data. All monologue narrative free speech and conversational data</a:t>
            </a:r>
            <a:r>
              <a:rPr lang="en-US" sz="1800">
                <a:effectLst/>
                <a:latin typeface="Calibri" panose="020F0502020204030204" pitchFamily="34" charset="0"/>
                <a:ea typeface="Calibri" panose="020F0502020204030204" pitchFamily="34" charset="0"/>
                <a:cs typeface="Arial" panose="020B0604020202020204" pitchFamily="34" charset="0"/>
              </a:rPr>
              <a:t>.  </a:t>
            </a:r>
          </a:p>
          <a:p>
            <a:r>
              <a:rPr lang="en-US" sz="1800">
                <a:effectLst/>
                <a:latin typeface="Calibri" panose="020F0502020204030204" pitchFamily="34" charset="0"/>
                <a:ea typeface="Calibri" panose="020F0502020204030204" pitchFamily="34" charset="0"/>
                <a:cs typeface="Arial" panose="020B0604020202020204" pitchFamily="34" charset="0"/>
              </a:rPr>
              <a:t>In order to gather acceptability judgments by the speakers on uncommon structures, I also set up </a:t>
            </a:r>
            <a:r>
              <a:rPr lang="en-US" sz="1800" b="1">
                <a:effectLst/>
                <a:latin typeface="Calibri" panose="020F0502020204030204" pitchFamily="34" charset="0"/>
                <a:ea typeface="Calibri" panose="020F0502020204030204" pitchFamily="34" charset="0"/>
                <a:cs typeface="Arial" panose="020B0604020202020204" pitchFamily="34" charset="0"/>
              </a:rPr>
              <a:t>[go to the next slide]</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1748" name="Foliennummernplatzhalter 3">
            <a:extLst>
              <a:ext uri="{FF2B5EF4-FFF2-40B4-BE49-F238E27FC236}">
                <a16:creationId xmlns:a16="http://schemas.microsoft.com/office/drawing/2014/main" id="{F46328BE-05DB-4396-B690-407206AC0159}"/>
              </a:ext>
            </a:extLst>
          </p:cNvPr>
          <p:cNvSpPr>
            <a:spLocks noGrp="1"/>
          </p:cNvSpPr>
          <p:nvPr>
            <p:ph type="sldNum" sz="quarter" idx="5"/>
          </p:nvPr>
        </p:nvSpPr>
        <p:spPr>
          <a:noFill/>
        </p:spPr>
        <p:txBody>
          <a:bodyPr/>
          <a:lstStyle>
            <a:lvl1pPr defTabSz="9191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91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91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91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91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91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91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91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91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4F9F302-66AA-4A28-B709-A3D31FEB9076}" type="slidenum">
              <a:rPr lang="en-GB" altLang="nb-NO"/>
              <a:pPr>
                <a:spcBef>
                  <a:spcPct val="0"/>
                </a:spcBef>
              </a:pPr>
              <a:t>22</a:t>
            </a:fld>
            <a:endParaRPr lang="en-GB" altLang="nb-NO"/>
          </a:p>
        </p:txBody>
      </p:sp>
    </p:spTree>
    <p:extLst>
      <p:ext uri="{BB962C8B-B14F-4D97-AF65-F5344CB8AC3E}">
        <p14:creationId xmlns:p14="http://schemas.microsoft.com/office/powerpoint/2010/main" val="8789112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a:extLst>
              <a:ext uri="{FF2B5EF4-FFF2-40B4-BE49-F238E27FC236}">
                <a16:creationId xmlns:a16="http://schemas.microsoft.com/office/drawing/2014/main" id="{00D878FE-B1A6-4EC0-B751-1D8490D2CC48}"/>
              </a:ext>
            </a:extLst>
          </p:cNvPr>
          <p:cNvSpPr>
            <a:spLocks noGrp="1" noRot="1" noChangeAspect="1" noTextEdit="1"/>
          </p:cNvSpPr>
          <p:nvPr>
            <p:ph type="sldImg"/>
          </p:nvPr>
        </p:nvSpPr>
        <p:spPr>
          <a:ln/>
        </p:spPr>
      </p:sp>
      <p:sp>
        <p:nvSpPr>
          <p:cNvPr id="31747" name="Notizenplatzhalter 2">
            <a:extLst>
              <a:ext uri="{FF2B5EF4-FFF2-40B4-BE49-F238E27FC236}">
                <a16:creationId xmlns:a16="http://schemas.microsoft.com/office/drawing/2014/main" id="{D3AFCD77-CBFC-49D8-A7C1-8B7AA889774B}"/>
              </a:ext>
            </a:extLst>
          </p:cNvPr>
          <p:cNvSpPr>
            <a:spLocks noGrp="1"/>
          </p:cNvSpPr>
          <p:nvPr>
            <p:ph type="body" idx="1"/>
          </p:nvPr>
        </p:nvSpPr>
        <p:spPr>
          <a:noFill/>
        </p:spPr>
        <p:txBody>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experiments and collected data by means of crowdsourcing via telecommunication. The purpose was to evaluate speakers’ perceptions of the acceptability of particular linguistic constructions, as well as their grammatical judgments with respect to variation in Target ordering. In the next slide, I will show you a typical example of a Target construction so you can visualize the structure </a:t>
            </a:r>
            <a:r>
              <a:rPr lang="en-US" sz="1800" b="1" dirty="0">
                <a:effectLst/>
                <a:latin typeface="Calibri" panose="020F0502020204030204" pitchFamily="34" charset="0"/>
                <a:ea typeface="Calibri" panose="020F0502020204030204" pitchFamily="34" charset="0"/>
                <a:cs typeface="Arial" panose="020B0604020202020204" pitchFamily="34" charset="0"/>
              </a:rPr>
              <a:t>[go to the next slide]</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1748" name="Foliennummernplatzhalter 3">
            <a:extLst>
              <a:ext uri="{FF2B5EF4-FFF2-40B4-BE49-F238E27FC236}">
                <a16:creationId xmlns:a16="http://schemas.microsoft.com/office/drawing/2014/main" id="{F46328BE-05DB-4396-B690-407206AC0159}"/>
              </a:ext>
            </a:extLst>
          </p:cNvPr>
          <p:cNvSpPr>
            <a:spLocks noGrp="1"/>
          </p:cNvSpPr>
          <p:nvPr>
            <p:ph type="sldNum" sz="quarter" idx="5"/>
          </p:nvPr>
        </p:nvSpPr>
        <p:spPr>
          <a:noFill/>
        </p:spPr>
        <p:txBody>
          <a:bodyPr/>
          <a:lstStyle>
            <a:lvl1pPr defTabSz="9191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91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91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91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91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91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91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91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91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4F9F302-66AA-4A28-B709-A3D31FEB9076}" type="slidenum">
              <a:rPr lang="en-GB" altLang="nb-NO"/>
              <a:pPr>
                <a:spcBef>
                  <a:spcPct val="0"/>
                </a:spcBef>
              </a:pPr>
              <a:t>23</a:t>
            </a:fld>
            <a:endParaRPr lang="en-GB" altLang="nb-NO"/>
          </a:p>
        </p:txBody>
      </p:sp>
    </p:spTree>
    <p:extLst>
      <p:ext uri="{BB962C8B-B14F-4D97-AF65-F5344CB8AC3E}">
        <p14:creationId xmlns:p14="http://schemas.microsoft.com/office/powerpoint/2010/main" val="19608589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1" dirty="0"/>
          </a:p>
        </p:txBody>
      </p:sp>
      <p:sp>
        <p:nvSpPr>
          <p:cNvPr id="4" name="Slide Number Placeholder 3"/>
          <p:cNvSpPr>
            <a:spLocks noGrp="1"/>
          </p:cNvSpPr>
          <p:nvPr>
            <p:ph type="sldNum" sz="quarter" idx="5"/>
          </p:nvPr>
        </p:nvSpPr>
        <p:spPr/>
        <p:txBody>
          <a:bodyPr/>
          <a:lstStyle/>
          <a:p>
            <a:pPr>
              <a:defRPr/>
            </a:pPr>
            <a:fld id="{2B859119-9E09-4CB1-9CD8-C1F5B2D1872F}" type="slidenum">
              <a:rPr lang="en-GB" smtClean="0"/>
              <a:pPr>
                <a:defRPr/>
              </a:pPr>
              <a:t>24</a:t>
            </a:fld>
            <a:endParaRPr lang="en-GB" dirty="0"/>
          </a:p>
        </p:txBody>
      </p:sp>
    </p:spTree>
    <p:extLst>
      <p:ext uri="{BB962C8B-B14F-4D97-AF65-F5344CB8AC3E}">
        <p14:creationId xmlns:p14="http://schemas.microsoft.com/office/powerpoint/2010/main" val="4233305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800" dirty="0">
                <a:effectLst/>
                <a:latin typeface="Calibri" panose="020F0502020204030204" pitchFamily="34" charset="0"/>
                <a:ea typeface="Calibri" panose="020F0502020204030204" pitchFamily="34" charset="0"/>
                <a:cs typeface="Arial" panose="020B0604020202020204" pitchFamily="34" charset="0"/>
              </a:rPr>
              <a:t>This is a typical example of an unmarked Target construction in Mukri. </a:t>
            </a:r>
            <a:r>
              <a:rPr lang="en-US" sz="1800" dirty="0">
                <a:effectLst/>
                <a:latin typeface="Calibri" panose="020F0502020204030204" pitchFamily="34" charset="0"/>
                <a:ea typeface="Calibri" panose="020F0502020204030204" pitchFamily="34" charset="0"/>
                <a:cs typeface="Arial" panose="020B0604020202020204" pitchFamily="34" charset="0"/>
              </a:rPr>
              <a:t>The </a:t>
            </a:r>
            <a:r>
              <a:rPr lang="en-GB" sz="1800" dirty="0">
                <a:effectLst/>
                <a:latin typeface="Calibri" panose="020F0502020204030204" pitchFamily="34" charset="0"/>
                <a:ea typeface="Calibri" panose="020F0502020204030204" pitchFamily="34" charset="0"/>
                <a:cs typeface="Arial" panose="020B0604020202020204" pitchFamily="34" charset="0"/>
              </a:rPr>
              <a:t>Target which is the focus of this study is flagged with a [go to the next slide]</a:t>
            </a:r>
          </a:p>
        </p:txBody>
      </p:sp>
      <p:sp>
        <p:nvSpPr>
          <p:cNvPr id="4" name="Foliennummernplatzhalter 3"/>
          <p:cNvSpPr>
            <a:spLocks noGrp="1"/>
          </p:cNvSpPr>
          <p:nvPr>
            <p:ph type="sldNum" sz="quarter" idx="10"/>
          </p:nvPr>
        </p:nvSpPr>
        <p:spPr/>
        <p:txBody>
          <a:bodyPr/>
          <a:lstStyle/>
          <a:p>
            <a:pPr>
              <a:defRPr/>
            </a:pPr>
            <a:fld id="{2B859119-9E09-4CB1-9CD8-C1F5B2D1872F}" type="slidenum">
              <a:rPr lang="en-GB" smtClean="0"/>
              <a:pPr>
                <a:defRPr/>
              </a:pPr>
              <a:t>25</a:t>
            </a:fld>
            <a:endParaRPr lang="en-GB"/>
          </a:p>
        </p:txBody>
      </p:sp>
    </p:spTree>
    <p:extLst>
      <p:ext uri="{BB962C8B-B14F-4D97-AF65-F5344CB8AC3E}">
        <p14:creationId xmlns:p14="http://schemas.microsoft.com/office/powerpoint/2010/main" val="29846403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Arial" panose="020B0604020202020204" pitchFamily="34" charset="0"/>
              </a:rPr>
              <a:t>a preposition in the postverbal position. Moreover, Targets can be also flagged in [go to the next slide]</a:t>
            </a:r>
          </a:p>
        </p:txBody>
      </p:sp>
      <p:sp>
        <p:nvSpPr>
          <p:cNvPr id="4" name="Foliennummernplatzhalter 3"/>
          <p:cNvSpPr>
            <a:spLocks noGrp="1"/>
          </p:cNvSpPr>
          <p:nvPr>
            <p:ph type="sldNum" sz="quarter" idx="10"/>
          </p:nvPr>
        </p:nvSpPr>
        <p:spPr/>
        <p:txBody>
          <a:bodyPr/>
          <a:lstStyle/>
          <a:p>
            <a:pPr>
              <a:defRPr/>
            </a:pPr>
            <a:fld id="{2B859119-9E09-4CB1-9CD8-C1F5B2D1872F}" type="slidenum">
              <a:rPr lang="en-GB" smtClean="0"/>
              <a:pPr>
                <a:defRPr/>
              </a:pPr>
              <a:t>26</a:t>
            </a:fld>
            <a:endParaRPr lang="en-GB"/>
          </a:p>
        </p:txBody>
      </p:sp>
    </p:spTree>
    <p:extLst>
      <p:ext uri="{BB962C8B-B14F-4D97-AF65-F5344CB8AC3E}">
        <p14:creationId xmlns:p14="http://schemas.microsoft.com/office/powerpoint/2010/main" val="26945108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Arial" panose="020B0604020202020204" pitchFamily="34" charset="0"/>
              </a:rPr>
              <a:t>preverbal position. </a:t>
            </a:r>
            <a:r>
              <a:rPr lang="en-US" sz="1800" dirty="0">
                <a:effectLst/>
                <a:latin typeface="Calibri" panose="020F0502020204030204" pitchFamily="34" charset="0"/>
                <a:ea typeface="Calibri" panose="020F0502020204030204" pitchFamily="34" charset="0"/>
                <a:cs typeface="Arial" panose="020B0604020202020204" pitchFamily="34" charset="0"/>
              </a:rPr>
              <a:t>This was an introduction to the parameter of flagging and Target position, and now we will see the different distributions of Targets in the sample languages and their flagging </a:t>
            </a:r>
            <a:r>
              <a:rPr lang="en-GB" sz="1800" dirty="0">
                <a:effectLst/>
                <a:latin typeface="Calibri" panose="020F0502020204030204" pitchFamily="34" charset="0"/>
                <a:ea typeface="Calibri" panose="020F0502020204030204" pitchFamily="34" charset="0"/>
                <a:cs typeface="Arial" panose="020B0604020202020204" pitchFamily="34" charset="0"/>
              </a:rPr>
              <a:t>[go to the next slide]</a:t>
            </a:r>
          </a:p>
        </p:txBody>
      </p:sp>
      <p:sp>
        <p:nvSpPr>
          <p:cNvPr id="4" name="Foliennummernplatzhalter 3"/>
          <p:cNvSpPr>
            <a:spLocks noGrp="1"/>
          </p:cNvSpPr>
          <p:nvPr>
            <p:ph type="sldNum" sz="quarter" idx="10"/>
          </p:nvPr>
        </p:nvSpPr>
        <p:spPr/>
        <p:txBody>
          <a:bodyPr/>
          <a:lstStyle/>
          <a:p>
            <a:pPr>
              <a:defRPr/>
            </a:pPr>
            <a:fld id="{2B859119-9E09-4CB1-9CD8-C1F5B2D1872F}" type="slidenum">
              <a:rPr lang="en-GB" smtClean="0"/>
              <a:pPr>
                <a:defRPr/>
              </a:pPr>
              <a:t>27</a:t>
            </a:fld>
            <a:endParaRPr lang="en-GB"/>
          </a:p>
        </p:txBody>
      </p:sp>
    </p:spTree>
    <p:extLst>
      <p:ext uri="{BB962C8B-B14F-4D97-AF65-F5344CB8AC3E}">
        <p14:creationId xmlns:p14="http://schemas.microsoft.com/office/powerpoint/2010/main" val="38639775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Recall that in the typological literature of word order such as Greenberg (1963), Dryer (1992), and Hawkins (1994) among many others, flagging is introduced as an important factor in word order variation. In the next slide, we will see the distribution of flagging in the sample languages [go to the next slide]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800" b="1" dirty="0">
              <a:effectLst/>
              <a:latin typeface="Calibri" panose="020F0502020204030204" pitchFamily="34" charset="0"/>
              <a:ea typeface="Calibri" panose="020F0502020204030204" pitchFamily="34" charset="0"/>
              <a:cs typeface="Arial" panose="020B0604020202020204" pitchFamily="34" charset="0"/>
            </a:endParaRPr>
          </a:p>
          <a:p>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2B859119-9E09-4CB1-9CD8-C1F5B2D1872F}" type="slidenum">
              <a:rPr lang="en-GB" smtClean="0"/>
              <a:pPr>
                <a:defRPr/>
              </a:pPr>
              <a:t>28</a:t>
            </a:fld>
            <a:endParaRPr lang="en-GB" dirty="0"/>
          </a:p>
        </p:txBody>
      </p:sp>
    </p:spTree>
    <p:extLst>
      <p:ext uri="{BB962C8B-B14F-4D97-AF65-F5344CB8AC3E}">
        <p14:creationId xmlns:p14="http://schemas.microsoft.com/office/powerpoint/2010/main" val="37431486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800" dirty="0">
                <a:effectLst/>
                <a:latin typeface="Calibri" panose="020F0502020204030204" pitchFamily="34" charset="0"/>
                <a:ea typeface="Calibri" panose="020F0502020204030204" pitchFamily="34" charset="0"/>
                <a:cs typeface="Arial" panose="020B0604020202020204" pitchFamily="34" charset="0"/>
              </a:rPr>
              <a:t>All languages present flagging by an adposition (</a:t>
            </a:r>
            <a:r>
              <a:rPr lang="en-US" sz="1800" dirty="0">
                <a:effectLst/>
                <a:latin typeface="Calibri" panose="020F0502020204030204" pitchFamily="34" charset="0"/>
                <a:ea typeface="Calibri" panose="020F0502020204030204" pitchFamily="34" charset="0"/>
                <a:cs typeface="Arial" panose="020B0604020202020204" pitchFamily="34" charset="0"/>
              </a:rPr>
              <a:t>for example, depending on the language a preposition, a postposition, or a circumposition</a:t>
            </a:r>
            <a:r>
              <a:rPr lang="en-GB" sz="1800" dirty="0">
                <a:effectLst/>
                <a:latin typeface="Calibri" panose="020F0502020204030204" pitchFamily="34" charset="0"/>
                <a:ea typeface="Calibri" panose="020F0502020204030204" pitchFamily="34" charset="0"/>
                <a:cs typeface="Arial" panose="020B0604020202020204" pitchFamily="34" charset="0"/>
              </a:rPr>
              <a:t>), by a case, by both an adposition and a case, or no flagging at all (which I called BARE). [go to the next slide]</a:t>
            </a:r>
          </a:p>
        </p:txBody>
      </p:sp>
      <p:sp>
        <p:nvSpPr>
          <p:cNvPr id="4" name="Foliennummernplatzhalter 3"/>
          <p:cNvSpPr>
            <a:spLocks noGrp="1"/>
          </p:cNvSpPr>
          <p:nvPr>
            <p:ph type="sldNum" sz="quarter" idx="10"/>
          </p:nvPr>
        </p:nvSpPr>
        <p:spPr/>
        <p:txBody>
          <a:bodyPr/>
          <a:lstStyle/>
          <a:p>
            <a:fld id="{742DB2A6-0CAD-4EFB-962F-81D342D65132}" type="slidenum">
              <a:rPr lang="de-DE" smtClean="0"/>
              <a:t>29</a:t>
            </a:fld>
            <a:endParaRPr lang="de-DE"/>
          </a:p>
        </p:txBody>
      </p:sp>
    </p:spTree>
    <p:extLst>
      <p:ext uri="{BB962C8B-B14F-4D97-AF65-F5344CB8AC3E}">
        <p14:creationId xmlns:p14="http://schemas.microsoft.com/office/powerpoint/2010/main" val="1026295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US" sz="1800" dirty="0">
                <a:solidFill>
                  <a:srgbClr val="000000"/>
                </a:solidFill>
                <a:effectLst/>
                <a:latin typeface="Cambria" panose="02040503050406030204" pitchFamily="18" charset="0"/>
                <a:ea typeface="Calibri" panose="020F0502020204030204" pitchFamily="34" charset="0"/>
                <a:cs typeface="Arial" panose="020B0604020202020204" pitchFamily="34" charset="0"/>
              </a:rPr>
              <a:t>Greenberg, further, stipulated Universal 4: </a:t>
            </a:r>
            <a:endParaRPr lang="de-DE" sz="1800" dirty="0">
              <a:effectLst/>
              <a:latin typeface="Cambria" panose="02040503050406030204" pitchFamily="18"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2B859119-9E09-4CB1-9CD8-C1F5B2D1872F}" type="slidenum">
              <a:rPr lang="en-GB" smtClean="0"/>
              <a:pPr>
                <a:defRPr/>
              </a:pPr>
              <a:t>3</a:t>
            </a:fld>
            <a:endParaRPr lang="en-GB" dirty="0"/>
          </a:p>
        </p:txBody>
      </p:sp>
    </p:spTree>
    <p:extLst>
      <p:ext uri="{BB962C8B-B14F-4D97-AF65-F5344CB8AC3E}">
        <p14:creationId xmlns:p14="http://schemas.microsoft.com/office/powerpoint/2010/main" val="7325946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First, as you can see, if there are BARE Targets, they are mostly or always postverbal. Even if I merge bare with case and only focus on the existence of adpositions as Haig (2015 and 2022) did, I still get the same results. But in terms of adpositional flagging </a:t>
            </a:r>
            <a:r>
              <a:rPr lang="en-GB" sz="1800" dirty="0">
                <a:effectLst/>
                <a:latin typeface="Calibri" panose="020F0502020204030204" pitchFamily="34" charset="0"/>
                <a:ea typeface="Calibri" panose="020F0502020204030204" pitchFamily="34" charset="0"/>
                <a:cs typeface="Arial" panose="020B0604020202020204" pitchFamily="34" charset="0"/>
              </a:rPr>
              <a:t>[go to the next slide]</a:t>
            </a:r>
          </a:p>
        </p:txBody>
      </p:sp>
      <p:sp>
        <p:nvSpPr>
          <p:cNvPr id="4" name="Foliennummernplatzhalter 3"/>
          <p:cNvSpPr>
            <a:spLocks noGrp="1"/>
          </p:cNvSpPr>
          <p:nvPr>
            <p:ph type="sldNum" sz="quarter" idx="10"/>
          </p:nvPr>
        </p:nvSpPr>
        <p:spPr/>
        <p:txBody>
          <a:bodyPr/>
          <a:lstStyle/>
          <a:p>
            <a:fld id="{742DB2A6-0CAD-4EFB-962F-81D342D65132}" type="slidenum">
              <a:rPr lang="de-DE" smtClean="0"/>
              <a:t>30</a:t>
            </a:fld>
            <a:endParaRPr lang="de-DE"/>
          </a:p>
        </p:txBody>
      </p:sp>
    </p:spTree>
    <p:extLst>
      <p:ext uri="{BB962C8B-B14F-4D97-AF65-F5344CB8AC3E}">
        <p14:creationId xmlns:p14="http://schemas.microsoft.com/office/powerpoint/2010/main" val="19852317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Haig (2022) says Kurdish word order esp. case of Goals, and Targets in my terminology, is morphosyntactically triggered. In case of interest, I can explain his generalization in the discussion. Overall, Haig doesn’t discuss the case of bound pronouns and his main findings are based on free pronouns, nominal, and adverbial Goals. But excluding bound pronouns gives a distorted, misleading, and overly narrow picture. In the next, I will present the detailed distribution of flagging only for nominal elements to have a better picture of the flagging types </a:t>
            </a:r>
            <a:r>
              <a:rPr lang="en-US" sz="1800" b="1" dirty="0">
                <a:effectLst/>
                <a:latin typeface="Calibri" panose="020F0502020204030204" pitchFamily="34" charset="0"/>
                <a:ea typeface="Calibri" panose="020F0502020204030204" pitchFamily="34" charset="0"/>
                <a:cs typeface="Arial" panose="020B0604020202020204" pitchFamily="34" charset="0"/>
              </a:rPr>
              <a:t>[go to the next slide]</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Foliennummernplatzhalter 3"/>
          <p:cNvSpPr>
            <a:spLocks noGrp="1"/>
          </p:cNvSpPr>
          <p:nvPr>
            <p:ph type="sldNum" sz="quarter" idx="10"/>
          </p:nvPr>
        </p:nvSpPr>
        <p:spPr/>
        <p:txBody>
          <a:bodyPr/>
          <a:lstStyle/>
          <a:p>
            <a:fld id="{742DB2A6-0CAD-4EFB-962F-81D342D65132}" type="slidenum">
              <a:rPr lang="de-DE" smtClean="0"/>
              <a:t>31</a:t>
            </a:fld>
            <a:endParaRPr lang="de-DE"/>
          </a:p>
        </p:txBody>
      </p:sp>
    </p:spTree>
    <p:extLst>
      <p:ext uri="{BB962C8B-B14F-4D97-AF65-F5344CB8AC3E}">
        <p14:creationId xmlns:p14="http://schemas.microsoft.com/office/powerpoint/2010/main" val="17062398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slide the only thing I want to focus on is that all types of adpositions and case exhibit in both positions. Thus </a:t>
            </a:r>
            <a:endParaRPr lang="de-DE" dirty="0"/>
          </a:p>
        </p:txBody>
      </p:sp>
      <p:sp>
        <p:nvSpPr>
          <p:cNvPr id="4" name="Slide Number Placeholder 3"/>
          <p:cNvSpPr>
            <a:spLocks noGrp="1"/>
          </p:cNvSpPr>
          <p:nvPr>
            <p:ph type="sldNum" sz="quarter" idx="5"/>
          </p:nvPr>
        </p:nvSpPr>
        <p:spPr/>
        <p:txBody>
          <a:bodyPr/>
          <a:lstStyle/>
          <a:p>
            <a:pPr>
              <a:defRPr/>
            </a:pPr>
            <a:fld id="{2B859119-9E09-4CB1-9CD8-C1F5B2D1872F}" type="slidenum">
              <a:rPr lang="en-GB" smtClean="0"/>
              <a:pPr>
                <a:defRPr/>
              </a:pPr>
              <a:t>32</a:t>
            </a:fld>
            <a:endParaRPr lang="en-GB" dirty="0"/>
          </a:p>
        </p:txBody>
      </p:sp>
    </p:spTree>
    <p:extLst>
      <p:ext uri="{BB962C8B-B14F-4D97-AF65-F5344CB8AC3E}">
        <p14:creationId xmlns:p14="http://schemas.microsoft.com/office/powerpoint/2010/main" val="10269719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According to the typological classifications this is an unusual type. Following Haig who speaks in </a:t>
            </a:r>
            <a:r>
              <a:rPr lang="en-GB" dirty="0" err="1"/>
              <a:t>favor</a:t>
            </a:r>
            <a:r>
              <a:rPr lang="en-GB" dirty="0"/>
              <a:t> of contact-induced change, the question is what is the development path of flagging types in the sample languages and another question would be if there is a development towards a bare form or vice versa? With respect to contact-induced change statement, let’s assume hypothetical situation for visualization purposes then I will  exemplify the different development path.</a:t>
            </a:r>
            <a:endParaRPr lang="de-DE" dirty="0"/>
          </a:p>
        </p:txBody>
      </p:sp>
      <p:sp>
        <p:nvSpPr>
          <p:cNvPr id="4" name="Slide Number Placeholder 3"/>
          <p:cNvSpPr>
            <a:spLocks noGrp="1"/>
          </p:cNvSpPr>
          <p:nvPr>
            <p:ph type="sldNum" sz="quarter" idx="5"/>
          </p:nvPr>
        </p:nvSpPr>
        <p:spPr/>
        <p:txBody>
          <a:bodyPr/>
          <a:lstStyle/>
          <a:p>
            <a:pPr>
              <a:defRPr/>
            </a:pPr>
            <a:fld id="{2B859119-9E09-4CB1-9CD8-C1F5B2D1872F}" type="slidenum">
              <a:rPr lang="en-GB" smtClean="0"/>
              <a:pPr>
                <a:defRPr/>
              </a:pPr>
              <a:t>33</a:t>
            </a:fld>
            <a:endParaRPr lang="en-GB" dirty="0"/>
          </a:p>
        </p:txBody>
      </p:sp>
    </p:spTree>
    <p:extLst>
      <p:ext uri="{BB962C8B-B14F-4D97-AF65-F5344CB8AC3E}">
        <p14:creationId xmlns:p14="http://schemas.microsoft.com/office/powerpoint/2010/main" val="31822509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2B859119-9E09-4CB1-9CD8-C1F5B2D1872F}" type="slidenum">
              <a:rPr lang="en-GB" smtClean="0"/>
              <a:pPr>
                <a:defRPr/>
              </a:pPr>
              <a:t>34</a:t>
            </a:fld>
            <a:endParaRPr lang="en-GB" dirty="0"/>
          </a:p>
        </p:txBody>
      </p:sp>
    </p:spTree>
    <p:extLst>
      <p:ext uri="{BB962C8B-B14F-4D97-AF65-F5344CB8AC3E}">
        <p14:creationId xmlns:p14="http://schemas.microsoft.com/office/powerpoint/2010/main" val="4735393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 hypothetical situation like this figure, there are two features of red and yellow. According to the typological hypothesize red feature is more frequent and the appearance of the two tokens of yellow seems </a:t>
            </a:r>
            <a:r>
              <a:rPr lang="en-GB" sz="1200" b="1" dirty="0">
                <a:solidFill>
                  <a:srgbClr val="000000"/>
                </a:solidFill>
                <a:effectLst/>
                <a:latin typeface="Consolas" panose="020B0609020204030204" pitchFamily="49" charset="0"/>
                <a:ea typeface="Calibri" panose="020F0502020204030204" pitchFamily="34" charset="0"/>
                <a:cs typeface="Arial" panose="020B0604020202020204" pitchFamily="34" charset="0"/>
              </a:rPr>
              <a:t>[go to the next slide]</a:t>
            </a:r>
            <a:endParaRPr lang="en-GB" dirty="0"/>
          </a:p>
        </p:txBody>
      </p:sp>
      <p:sp>
        <p:nvSpPr>
          <p:cNvPr id="4" name="Slide Number Placeholder 3"/>
          <p:cNvSpPr>
            <a:spLocks noGrp="1"/>
          </p:cNvSpPr>
          <p:nvPr>
            <p:ph type="sldNum" sz="quarter" idx="5"/>
          </p:nvPr>
        </p:nvSpPr>
        <p:spPr/>
        <p:txBody>
          <a:bodyPr/>
          <a:lstStyle/>
          <a:p>
            <a:fld id="{E20A5C79-92C9-4E50-B744-10A816962106}" type="slidenum">
              <a:rPr lang="en-GB" smtClean="0"/>
              <a:t>35</a:t>
            </a:fld>
            <a:endParaRPr lang="en-GB"/>
          </a:p>
        </p:txBody>
      </p:sp>
    </p:spTree>
    <p:extLst>
      <p:ext uri="{BB962C8B-B14F-4D97-AF65-F5344CB8AC3E}">
        <p14:creationId xmlns:p14="http://schemas.microsoft.com/office/powerpoint/2010/main" val="40956095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be a development due to contact, however, another question can be what if actually the red [go to the next slide]</a:t>
            </a:r>
          </a:p>
        </p:txBody>
      </p:sp>
      <p:sp>
        <p:nvSpPr>
          <p:cNvPr id="4" name="Slide Number Placeholder 3"/>
          <p:cNvSpPr>
            <a:spLocks noGrp="1"/>
          </p:cNvSpPr>
          <p:nvPr>
            <p:ph type="sldNum" sz="quarter" idx="5"/>
          </p:nvPr>
        </p:nvSpPr>
        <p:spPr/>
        <p:txBody>
          <a:bodyPr/>
          <a:lstStyle/>
          <a:p>
            <a:fld id="{E20A5C79-92C9-4E50-B744-10A816962106}" type="slidenum">
              <a:rPr lang="en-GB" smtClean="0"/>
              <a:t>36</a:t>
            </a:fld>
            <a:endParaRPr lang="en-GB"/>
          </a:p>
        </p:txBody>
      </p:sp>
    </p:spTree>
    <p:extLst>
      <p:ext uri="{BB962C8B-B14F-4D97-AF65-F5344CB8AC3E}">
        <p14:creationId xmlns:p14="http://schemas.microsoft.com/office/powerpoint/2010/main" val="42140052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Consolas" panose="020B0609020204030204" pitchFamily="49" charset="0"/>
                <a:ea typeface="Calibri" panose="020F0502020204030204" pitchFamily="34" charset="0"/>
                <a:cs typeface="Arial" panose="020B0604020202020204" pitchFamily="34" charset="0"/>
              </a:rPr>
              <a:t>is developed? As we see in this diagram, the number of possibilities are very large and answering this question requires an in-depth historical analysis.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Historically, Iranian languages had several cases which developed phonetically in various ways. This resulted in a reduced case system where several forms merged or some forms were generalised.</a:t>
            </a:r>
            <a:endParaRPr lang="en-GB" sz="1200" dirty="0">
              <a:effectLst/>
              <a:latin typeface="Calibri" panose="020F0502020204030204" pitchFamily="34" charset="0"/>
              <a:ea typeface="Calibri" panose="020F0502020204030204" pitchFamily="34" charset="0"/>
              <a:cs typeface="Arial" panose="020B0604020202020204" pitchFamily="34" charset="0"/>
            </a:endParaRPr>
          </a:p>
          <a:p>
            <a:r>
              <a:rPr lang="en-GB" sz="1200" dirty="0">
                <a:solidFill>
                  <a:srgbClr val="000000"/>
                </a:solidFill>
                <a:effectLst/>
                <a:latin typeface="Consolas" panose="020B0609020204030204" pitchFamily="49" charset="0"/>
                <a:ea typeface="Calibri" panose="020F0502020204030204" pitchFamily="34" charset="0"/>
                <a:cs typeface="Arial" panose="020B0604020202020204" pitchFamily="34" charset="0"/>
              </a:rPr>
              <a:t> </a:t>
            </a:r>
            <a:endParaRPr lang="en-GB" dirty="0"/>
          </a:p>
        </p:txBody>
      </p:sp>
      <p:sp>
        <p:nvSpPr>
          <p:cNvPr id="4" name="Slide Number Placeholder 3"/>
          <p:cNvSpPr>
            <a:spLocks noGrp="1"/>
          </p:cNvSpPr>
          <p:nvPr>
            <p:ph type="sldNum" sz="quarter" idx="5"/>
          </p:nvPr>
        </p:nvSpPr>
        <p:spPr/>
        <p:txBody>
          <a:bodyPr/>
          <a:lstStyle/>
          <a:p>
            <a:fld id="{E20A5C79-92C9-4E50-B744-10A816962106}" type="slidenum">
              <a:rPr lang="en-GB" smtClean="0"/>
              <a:t>37</a:t>
            </a:fld>
            <a:endParaRPr lang="en-GB"/>
          </a:p>
        </p:txBody>
      </p:sp>
    </p:spTree>
    <p:extLst>
      <p:ext uri="{BB962C8B-B14F-4D97-AF65-F5344CB8AC3E}">
        <p14:creationId xmlns:p14="http://schemas.microsoft.com/office/powerpoint/2010/main" val="12176818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Consolas" panose="020B0609020204030204" pitchFamily="49" charset="0"/>
                <a:ea typeface="Calibri" panose="020F0502020204030204" pitchFamily="34" charset="0"/>
                <a:cs typeface="Arial" panose="020B0604020202020204" pitchFamily="34" charset="0"/>
              </a:rPr>
              <a:t>Two possibilities can be considered in this respect: one side, case marking was reduced to direct/oblique case and adpositional marking on the other. In principle, </a:t>
            </a:r>
            <a:endParaRPr lang="en-GB" dirty="0"/>
          </a:p>
        </p:txBody>
      </p:sp>
      <p:sp>
        <p:nvSpPr>
          <p:cNvPr id="4" name="Slide Number Placeholder 3"/>
          <p:cNvSpPr>
            <a:spLocks noGrp="1"/>
          </p:cNvSpPr>
          <p:nvPr>
            <p:ph type="sldNum" sz="quarter" idx="5"/>
          </p:nvPr>
        </p:nvSpPr>
        <p:spPr/>
        <p:txBody>
          <a:bodyPr/>
          <a:lstStyle/>
          <a:p>
            <a:fld id="{E20A5C79-92C9-4E50-B744-10A816962106}" type="slidenum">
              <a:rPr lang="en-GB" smtClean="0"/>
              <a:t>38</a:t>
            </a:fld>
            <a:endParaRPr lang="en-GB"/>
          </a:p>
        </p:txBody>
      </p:sp>
    </p:spTree>
    <p:extLst>
      <p:ext uri="{BB962C8B-B14F-4D97-AF65-F5344CB8AC3E}">
        <p14:creationId xmlns:p14="http://schemas.microsoft.com/office/powerpoint/2010/main" val="185752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Consolas" panose="020B0609020204030204" pitchFamily="49" charset="0"/>
                <a:ea typeface="Calibri" panose="020F0502020204030204" pitchFamily="34" charset="0"/>
                <a:cs typeface="Arial" panose="020B0604020202020204" pitchFamily="34" charset="0"/>
              </a:rPr>
              <a:t>simple oblique marking could suffice to flag a Target, especially if its status as a Target is clear. Iranian languages that only show direct/oblique marking tend to use the direct case as the default case and use the oblique one "in case of need". Thus, direct case would always be possible. </a:t>
            </a:r>
            <a:r>
              <a:rPr lang="en-GB" sz="12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No matter where a case form comes from, we usually end up with a direct and an oblique case and the oblique case can be derived from the direct case by adding a morpheme. </a:t>
            </a:r>
            <a:r>
              <a:rPr lang="en-GB" sz="12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[go to the next slide]</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br>
              <a:rPr lang="en-GB" sz="1200" dirty="0">
                <a:solidFill>
                  <a:srgbClr val="000000"/>
                </a:solidFill>
                <a:effectLst/>
                <a:latin typeface="Consolas" panose="020B0609020204030204" pitchFamily="49" charset="0"/>
                <a:ea typeface="Calibri" panose="020F0502020204030204" pitchFamily="34" charset="0"/>
                <a:cs typeface="Arial" panose="020B0604020202020204" pitchFamily="34" charset="0"/>
              </a:rPr>
            </a:br>
            <a:endParaRPr lang="en-GB" dirty="0"/>
          </a:p>
          <a:p>
            <a:endParaRPr lang="en-GB" dirty="0"/>
          </a:p>
        </p:txBody>
      </p:sp>
      <p:sp>
        <p:nvSpPr>
          <p:cNvPr id="4" name="Slide Number Placeholder 3"/>
          <p:cNvSpPr>
            <a:spLocks noGrp="1"/>
          </p:cNvSpPr>
          <p:nvPr>
            <p:ph type="sldNum" sz="quarter" idx="5"/>
          </p:nvPr>
        </p:nvSpPr>
        <p:spPr/>
        <p:txBody>
          <a:bodyPr/>
          <a:lstStyle/>
          <a:p>
            <a:fld id="{E20A5C79-92C9-4E50-B744-10A816962106}" type="slidenum">
              <a:rPr lang="en-GB" smtClean="0"/>
              <a:t>39</a:t>
            </a:fld>
            <a:endParaRPr lang="en-GB"/>
          </a:p>
        </p:txBody>
      </p:sp>
    </p:spTree>
    <p:extLst>
      <p:ext uri="{BB962C8B-B14F-4D97-AF65-F5344CB8AC3E}">
        <p14:creationId xmlns:p14="http://schemas.microsoft.com/office/powerpoint/2010/main" val="3931230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rgbClr val="000000"/>
                </a:solidFill>
                <a:effectLst/>
                <a:latin typeface="Cambria" panose="02040503050406030204" pitchFamily="18" charset="0"/>
                <a:ea typeface="Calibri" panose="020F0502020204030204" pitchFamily="34" charset="0"/>
                <a:cs typeface="Arial" panose="020B0604020202020204" pitchFamily="34" charset="0"/>
              </a:rPr>
              <a:t>Based on Greenberg’s classification and Universal 4, we expect to have the following types: </a:t>
            </a:r>
            <a:endParaRPr lang="en-GB"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2B859119-9E09-4CB1-9CD8-C1F5B2D1872F}" type="slidenum">
              <a:rPr lang="en-GB" smtClean="0"/>
              <a:pPr>
                <a:defRPr/>
              </a:pPr>
              <a:t>4</a:t>
            </a:fld>
            <a:endParaRPr lang="en-GB" dirty="0"/>
          </a:p>
        </p:txBody>
      </p:sp>
    </p:spTree>
    <p:extLst>
      <p:ext uri="{BB962C8B-B14F-4D97-AF65-F5344CB8AC3E}">
        <p14:creationId xmlns:p14="http://schemas.microsoft.com/office/powerpoint/2010/main" val="36112023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[go to the next slide]</a:t>
            </a:r>
            <a:endParaRPr lang="en-GB" sz="1200" b="1"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E20A5C79-92C9-4E50-B744-10A816962106}" type="slidenum">
              <a:rPr lang="en-GB" smtClean="0"/>
              <a:t>40</a:t>
            </a:fld>
            <a:endParaRPr lang="en-GB"/>
          </a:p>
        </p:txBody>
      </p:sp>
    </p:spTree>
    <p:extLst>
      <p:ext uri="{BB962C8B-B14F-4D97-AF65-F5344CB8AC3E}">
        <p14:creationId xmlns:p14="http://schemas.microsoft.com/office/powerpoint/2010/main" val="31984339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endParaRPr lang="en-GB" sz="1800" dirty="0">
              <a:solidFill>
                <a:srgbClr val="000000"/>
              </a:solidFill>
              <a:effectLst/>
              <a:latin typeface="Consolas" panose="020B0609020204030204" pitchFamily="49"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endParaRPr lang="en-GB" sz="1800" dirty="0">
              <a:solidFill>
                <a:srgbClr val="000000"/>
              </a:solidFill>
              <a:effectLst/>
              <a:latin typeface="Consolas" panose="020B0609020204030204" pitchFamily="49"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endParaRPr lang="en-GB" sz="1800" dirty="0">
              <a:solidFill>
                <a:srgbClr val="000000"/>
              </a:solidFill>
              <a:effectLst/>
              <a:latin typeface="Consolas" panose="020B0609020204030204" pitchFamily="49"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endParaRPr lang="en-GB" sz="1800" dirty="0">
              <a:solidFill>
                <a:srgbClr val="000000"/>
              </a:solidFill>
              <a:effectLst/>
              <a:latin typeface="Consolas" panose="020B0609020204030204" pitchFamily="49"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endParaRPr lang="en-GB" sz="1800" dirty="0">
              <a:solidFill>
                <a:srgbClr val="000000"/>
              </a:solidFill>
              <a:effectLst/>
              <a:latin typeface="Consolas" panose="020B0609020204030204" pitchFamily="49"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endParaRPr lang="en-GB" sz="1800" dirty="0">
              <a:solidFill>
                <a:srgbClr val="000000"/>
              </a:solidFill>
              <a:effectLst/>
              <a:latin typeface="Consolas" panose="020B0609020204030204" pitchFamily="49"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endParaRPr lang="en-GB" sz="1800" dirty="0">
              <a:solidFill>
                <a:srgbClr val="000000"/>
              </a:solidFill>
              <a:effectLst/>
              <a:latin typeface="Consolas" panose="020B0609020204030204" pitchFamily="49"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endParaRPr lang="en-GB" sz="1800" dirty="0">
              <a:solidFill>
                <a:srgbClr val="000000"/>
              </a:solidFill>
              <a:effectLst/>
              <a:latin typeface="Consolas" panose="020B0609020204030204" pitchFamily="49"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endParaRPr lang="en-GB" sz="1800" dirty="0">
              <a:solidFill>
                <a:srgbClr val="000000"/>
              </a:solidFill>
              <a:effectLst/>
              <a:latin typeface="Consolas" panose="020B0609020204030204" pitchFamily="49"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GB" sz="1800" dirty="0">
                <a:solidFill>
                  <a:srgbClr val="000000"/>
                </a:solidFill>
                <a:effectLst/>
                <a:latin typeface="Consolas" panose="020B0609020204030204" pitchFamily="49" charset="0"/>
                <a:cs typeface="Arial" panose="020B0604020202020204" pitchFamily="34" charset="0"/>
              </a:rPr>
              <a:t>++++++++</a:t>
            </a:r>
          </a:p>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In this regard, a</a:t>
            </a:r>
            <a:r>
              <a:rPr lang="en-GB" sz="1800" dirty="0"/>
              <a:t>n assumption can </a:t>
            </a:r>
            <a:r>
              <a:rPr lang="en-GB" sz="1800" dirty="0">
                <a:solidFill>
                  <a:srgbClr val="000000"/>
                </a:solidFill>
                <a:effectLst/>
                <a:latin typeface="Consolas" panose="020B0609020204030204" pitchFamily="49" charset="0"/>
                <a:ea typeface="Calibri" panose="020F0502020204030204" pitchFamily="34" charset="0"/>
                <a:cs typeface="Arial" panose="020B0604020202020204" pitchFamily="34" charset="0"/>
              </a:rPr>
              <a:t>be that languages which preserve the Old Iranic case system do not use the nominative as the default form that could substitute other case forms. </a:t>
            </a:r>
          </a:p>
          <a:p>
            <a:pPr rtl="0"/>
            <a:r>
              <a:rPr lang="en-GB" sz="1800" dirty="0">
                <a:solidFill>
                  <a:srgbClr val="000000"/>
                </a:solidFill>
                <a:effectLst/>
                <a:latin typeface="Consolas" panose="020B0609020204030204" pitchFamily="49" charset="0"/>
                <a:ea typeface="Calibri" panose="020F0502020204030204" pitchFamily="34" charset="0"/>
                <a:cs typeface="Arial" panose="020B0604020202020204" pitchFamily="34" charset="0"/>
              </a:rPr>
              <a:t>Moreover, accusative case and nominative may have coalesced in direct case, while the dative case may rather have merged in the oblique case. So, it's possible that minimal flagging is actually the original situation and that adpositional flagging was added when felt necessary. </a:t>
            </a:r>
            <a:endParaRPr lang="en-GB" sz="1800" dirty="0"/>
          </a:p>
          <a:p>
            <a:pPr marL="0" marR="0" lvl="0" indent="0" algn="l" defTabSz="914400" rtl="0" eaLnBrk="1" fontAlgn="auto" latinLnBrk="0" hangingPunct="1">
              <a:lnSpc>
                <a:spcPct val="115000"/>
              </a:lnSpc>
              <a:spcBef>
                <a:spcPts val="0"/>
              </a:spcBef>
              <a:spcAft>
                <a:spcPts val="1000"/>
              </a:spcAft>
              <a:buClrTx/>
              <a:buSzTx/>
              <a:buFontTx/>
              <a:buNone/>
              <a:tabLst/>
              <a:defRPr/>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E20A5C79-92C9-4E50-B744-10A816962106}" type="slidenum">
              <a:rPr lang="en-GB" smtClean="0"/>
              <a:t>41</a:t>
            </a:fld>
            <a:endParaRPr lang="en-GB"/>
          </a:p>
        </p:txBody>
      </p:sp>
    </p:spTree>
    <p:extLst>
      <p:ext uri="{BB962C8B-B14F-4D97-AF65-F5344CB8AC3E}">
        <p14:creationId xmlns:p14="http://schemas.microsoft.com/office/powerpoint/2010/main" val="22855039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1000"/>
              </a:spcAft>
            </a:pPr>
            <a:r>
              <a:rPr lang="en-GB"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GB" sz="1800" i="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ich bin Frankfurt</a:t>
            </a:r>
            <a:r>
              <a:rPr lang="en-GB"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meaning “I am </a:t>
            </a:r>
            <a:r>
              <a:rPr lang="en-GB"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in</a:t>
            </a:r>
            <a:r>
              <a:rPr lang="en-GB"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Frankfurt”.</a:t>
            </a:r>
          </a:p>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I personally assume that both explanations in terms of adpositional or case marking development can be correct for a language on its the grammaticalization path. </a:t>
            </a:r>
            <a:r>
              <a:rPr lang="en-GB" sz="1800" dirty="0">
                <a:solidFill>
                  <a:srgbClr val="000000"/>
                </a:solidFill>
                <a:effectLst/>
                <a:latin typeface="Consolas" panose="020B0609020204030204" pitchFamily="49" charset="0"/>
                <a:ea typeface="Calibri" panose="020F0502020204030204" pitchFamily="34" charset="0"/>
                <a:cs typeface="Arial" panose="020B0604020202020204" pitchFamily="34" charset="0"/>
              </a:rPr>
              <a:t>If this is correct, the path would look as follows: </a:t>
            </a:r>
            <a:r>
              <a:rPr lang="en-GB" sz="1800" b="1" dirty="0">
                <a:solidFill>
                  <a:srgbClr val="000000"/>
                </a:solidFill>
                <a:effectLst/>
                <a:latin typeface="Consolas" panose="020B0609020204030204" pitchFamily="49" charset="0"/>
                <a:ea typeface="Calibri" panose="020F0502020204030204" pitchFamily="34" charset="0"/>
                <a:cs typeface="Arial" panose="020B0604020202020204" pitchFamily="34" charset="0"/>
              </a:rPr>
              <a:t>[go to the next slide]</a:t>
            </a:r>
          </a:p>
          <a:p>
            <a:pPr marL="0" marR="0" lvl="0" indent="0" algn="l" defTabSz="914400" rtl="0" eaLnBrk="1" fontAlgn="auto" latinLnBrk="0" hangingPunct="1">
              <a:lnSpc>
                <a:spcPct val="115000"/>
              </a:lnSpc>
              <a:spcBef>
                <a:spcPts val="0"/>
              </a:spcBef>
              <a:spcAft>
                <a:spcPts val="1000"/>
              </a:spcAft>
              <a:buClrTx/>
              <a:buSzTx/>
              <a:buFontTx/>
              <a:buNone/>
              <a:tabLst/>
              <a:defRPr/>
            </a:pPr>
            <a:endParaRPr lang="en-GB" sz="1800" dirty="0">
              <a:solidFill>
                <a:srgbClr val="000000"/>
              </a:solidFill>
              <a:effectLst/>
              <a:latin typeface="Consolas" panose="020B0609020204030204" pitchFamily="49"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endParaRPr lang="en-GB" sz="1800" dirty="0">
              <a:solidFill>
                <a:srgbClr val="000000"/>
              </a:solidFill>
              <a:effectLst/>
              <a:latin typeface="Consolas" panose="020B0609020204030204" pitchFamily="49"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endParaRPr lang="en-GB" sz="1800" dirty="0">
              <a:solidFill>
                <a:srgbClr val="000000"/>
              </a:solidFill>
              <a:effectLst/>
              <a:latin typeface="Consolas" panose="020B0609020204030204" pitchFamily="49"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endParaRPr lang="en-GB" sz="1800" dirty="0">
              <a:solidFill>
                <a:srgbClr val="000000"/>
              </a:solidFill>
              <a:effectLst/>
              <a:latin typeface="Consolas" panose="020B0609020204030204" pitchFamily="49"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endParaRPr lang="en-GB" sz="1800" dirty="0">
              <a:solidFill>
                <a:srgbClr val="000000"/>
              </a:solidFill>
              <a:effectLst/>
              <a:latin typeface="Consolas" panose="020B0609020204030204" pitchFamily="49"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endParaRPr lang="en-GB" sz="1800" dirty="0">
              <a:solidFill>
                <a:srgbClr val="000000"/>
              </a:solidFill>
              <a:effectLst/>
              <a:latin typeface="Consolas" panose="020B0609020204030204" pitchFamily="49"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endParaRPr lang="en-GB" sz="1800" dirty="0">
              <a:solidFill>
                <a:srgbClr val="000000"/>
              </a:solidFill>
              <a:effectLst/>
              <a:latin typeface="Consolas" panose="020B0609020204030204" pitchFamily="49"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endParaRPr lang="en-GB" sz="1800" dirty="0">
              <a:solidFill>
                <a:srgbClr val="000000"/>
              </a:solidFill>
              <a:effectLst/>
              <a:latin typeface="Consolas" panose="020B0609020204030204" pitchFamily="49"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endParaRPr lang="en-GB" sz="1800" dirty="0">
              <a:solidFill>
                <a:srgbClr val="000000"/>
              </a:solidFill>
              <a:effectLst/>
              <a:latin typeface="Consolas" panose="020B0609020204030204" pitchFamily="49"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endParaRPr lang="en-GB" sz="1800" dirty="0">
              <a:solidFill>
                <a:srgbClr val="000000"/>
              </a:solidFill>
              <a:effectLst/>
              <a:latin typeface="Consolas" panose="020B0609020204030204" pitchFamily="49" charset="0"/>
              <a:cs typeface="Arial" panose="020B0604020202020204" pitchFamily="34"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n-GB" sz="1800" dirty="0">
                <a:solidFill>
                  <a:srgbClr val="000000"/>
                </a:solidFill>
                <a:effectLst/>
                <a:latin typeface="Consolas" panose="020B0609020204030204" pitchFamily="49" charset="0"/>
                <a:cs typeface="Arial" panose="020B0604020202020204" pitchFamily="34" charset="0"/>
              </a:rPr>
              <a:t>+++++++</a:t>
            </a:r>
          </a:p>
          <a:p>
            <a:pPr marL="0" marR="0" lvl="0" indent="0" algn="l" defTabSz="914400" rtl="0" eaLnBrk="1" fontAlgn="auto" latinLnBrk="0" hangingPunct="1">
              <a:lnSpc>
                <a:spcPct val="115000"/>
              </a:lnSpc>
              <a:spcBef>
                <a:spcPts val="0"/>
              </a:spcBef>
              <a:spcAft>
                <a:spcPts val="1000"/>
              </a:spcAft>
              <a:buClrTx/>
              <a:buSzTx/>
              <a:buFontTx/>
              <a:buNone/>
              <a:tabLst/>
              <a:defRPr/>
            </a:pPr>
            <a:r>
              <a:rPr lang="en-US"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In this regard, a</a:t>
            </a:r>
            <a:r>
              <a:rPr lang="en-GB" sz="1800" dirty="0"/>
              <a:t>n assumption can </a:t>
            </a:r>
            <a:r>
              <a:rPr lang="en-GB" sz="1800" dirty="0">
                <a:solidFill>
                  <a:srgbClr val="000000"/>
                </a:solidFill>
                <a:effectLst/>
                <a:latin typeface="Consolas" panose="020B0609020204030204" pitchFamily="49" charset="0"/>
                <a:ea typeface="Calibri" panose="020F0502020204030204" pitchFamily="34" charset="0"/>
                <a:cs typeface="Arial" panose="020B0604020202020204" pitchFamily="34" charset="0"/>
              </a:rPr>
              <a:t>be that languages which preserve the Old Iranic case system do not use the nominative as the default form that could substitute other case forms. </a:t>
            </a:r>
          </a:p>
          <a:p>
            <a:pPr rtl="0"/>
            <a:r>
              <a:rPr lang="en-GB" sz="1800" dirty="0">
                <a:solidFill>
                  <a:srgbClr val="000000"/>
                </a:solidFill>
                <a:effectLst/>
                <a:latin typeface="Consolas" panose="020B0609020204030204" pitchFamily="49" charset="0"/>
                <a:ea typeface="Calibri" panose="020F0502020204030204" pitchFamily="34" charset="0"/>
                <a:cs typeface="Arial" panose="020B0604020202020204" pitchFamily="34" charset="0"/>
              </a:rPr>
              <a:t>Moreover, accusative case and nominative may have coalesced in direct case, while the dative case may rather have merged in the oblique case. So, it's possible that minimal flagging is actually the original situation and that adpositional flagging was added when felt necessary. </a:t>
            </a:r>
            <a:endParaRPr lang="en-GB" sz="1800" dirty="0"/>
          </a:p>
          <a:p>
            <a:pPr marL="0" marR="0" lvl="0" indent="0" algn="l" defTabSz="914400" rtl="0" eaLnBrk="1" fontAlgn="auto" latinLnBrk="0" hangingPunct="1">
              <a:lnSpc>
                <a:spcPct val="115000"/>
              </a:lnSpc>
              <a:spcBef>
                <a:spcPts val="0"/>
              </a:spcBef>
              <a:spcAft>
                <a:spcPts val="1000"/>
              </a:spcAft>
              <a:buClrTx/>
              <a:buSzTx/>
              <a:buFontTx/>
              <a:buNone/>
              <a:tabLst/>
              <a:defRPr/>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fld id="{E20A5C79-92C9-4E50-B744-10A816962106}" type="slidenum">
              <a:rPr lang="en-GB" smtClean="0"/>
              <a:t>42</a:t>
            </a:fld>
            <a:endParaRPr lang="en-GB"/>
          </a:p>
        </p:txBody>
      </p:sp>
    </p:spTree>
    <p:extLst>
      <p:ext uri="{BB962C8B-B14F-4D97-AF65-F5344CB8AC3E}">
        <p14:creationId xmlns:p14="http://schemas.microsoft.com/office/powerpoint/2010/main" val="35860980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Here </a:t>
            </a:r>
            <a:r>
              <a:rPr lang="en-GB" sz="1200" i="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 only focus on case of Iranian for the sake of time </a:t>
            </a:r>
            <a:r>
              <a:rPr lang="en-GB"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Proto-Iranian: dative case / accusative case for Targets, two </a:t>
            </a:r>
            <a:r>
              <a:rPr lang="en-GB"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[go to the next slide]</a:t>
            </a:r>
            <a:endParaRPr lang="en-GB" sz="1200" b="1" dirty="0">
              <a:latin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20A5C79-92C9-4E50-B744-10A816962106}" type="slidenum">
              <a:rPr lang="en-GB" smtClean="0"/>
              <a:t>43</a:t>
            </a:fld>
            <a:endParaRPr lang="en-GB"/>
          </a:p>
        </p:txBody>
      </p:sp>
    </p:spTree>
    <p:extLst>
      <p:ext uri="{BB962C8B-B14F-4D97-AF65-F5344CB8AC3E}">
        <p14:creationId xmlns:p14="http://schemas.microsoft.com/office/powerpoint/2010/main" val="310403839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Old Iranian: dative case / accusative case for Targets dative case / accusative case for Targets supported by adverbials (that may qualify as adpositions). </a:t>
            </a:r>
            <a:r>
              <a:rPr lang="en-GB" sz="1800" dirty="0">
                <a:solidFill>
                  <a:srgbClr val="000000"/>
                </a:solidFill>
                <a:effectLst/>
                <a:latin typeface="Consolas" panose="020B0609020204030204" pitchFamily="49" charset="0"/>
                <a:ea typeface="Calibri" panose="020F0502020204030204" pitchFamily="34" charset="0"/>
                <a:cs typeface="Arial" panose="020B0604020202020204" pitchFamily="34" charset="0"/>
              </a:rPr>
              <a:t>On the other hand, the question is whether in Middle Iranian, the direct case is used for Targets? I would think that one would use the oblique case in the languages where it is available. The third possibility</a:t>
            </a:r>
            <a:r>
              <a:rPr lang="en-GB"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[go to the next slide]</a:t>
            </a:r>
            <a:endParaRPr lang="en-GB" dirty="0"/>
          </a:p>
        </p:txBody>
      </p:sp>
      <p:sp>
        <p:nvSpPr>
          <p:cNvPr id="4" name="Slide Number Placeholder 3"/>
          <p:cNvSpPr>
            <a:spLocks noGrp="1"/>
          </p:cNvSpPr>
          <p:nvPr>
            <p:ph type="sldNum" sz="quarter" idx="5"/>
          </p:nvPr>
        </p:nvSpPr>
        <p:spPr/>
        <p:txBody>
          <a:bodyPr/>
          <a:lstStyle/>
          <a:p>
            <a:fld id="{E20A5C79-92C9-4E50-B744-10A816962106}" type="slidenum">
              <a:rPr lang="en-GB" smtClean="0"/>
              <a:t>44</a:t>
            </a:fld>
            <a:endParaRPr lang="en-GB"/>
          </a:p>
        </p:txBody>
      </p:sp>
    </p:spTree>
    <p:extLst>
      <p:ext uri="{BB962C8B-B14F-4D97-AF65-F5344CB8AC3E}">
        <p14:creationId xmlns:p14="http://schemas.microsoft.com/office/powerpoint/2010/main" val="39115217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Middle Iranian: direct case for Targets and oblique case for Targets. direct/oblique case for Targets supported by adverbials (that may qualify as adpositions) and fourth </a:t>
            </a:r>
            <a:r>
              <a:rPr lang="en-GB"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[go to the next slide]</a:t>
            </a:r>
            <a:endParaRPr lang="en-GB" sz="18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20A5C79-92C9-4E50-B744-10A816962106}" type="slidenum">
              <a:rPr lang="en-GB" smtClean="0"/>
              <a:t>45</a:t>
            </a:fld>
            <a:endParaRPr lang="en-GB"/>
          </a:p>
        </p:txBody>
      </p:sp>
    </p:spTree>
    <p:extLst>
      <p:ext uri="{BB962C8B-B14F-4D97-AF65-F5344CB8AC3E}">
        <p14:creationId xmlns:p14="http://schemas.microsoft.com/office/powerpoint/2010/main" val="28386227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New Iranian direct case for Targets and oblique case for Targets. direct/oblique case for Targets plus adpositions. </a:t>
            </a:r>
            <a:r>
              <a:rPr lang="en-GB" sz="1800" dirty="0">
                <a:solidFill>
                  <a:srgbClr val="000000"/>
                </a:solidFill>
                <a:effectLst/>
                <a:latin typeface="Consolas" panose="020B0609020204030204" pitchFamily="49" charset="0"/>
                <a:ea typeface="Calibri" panose="020F0502020204030204" pitchFamily="34" charset="0"/>
                <a:cs typeface="Arial" panose="020B0604020202020204" pitchFamily="34" charset="0"/>
              </a:rPr>
              <a:t>Concerning this scenario, it is also possible to assume that adpositions might date back to Proto-Iranian or maybe even Proto-Indo-Iranian, in a "proto-adposition" form. It might be that in Old Iranian, for which reason one might reconstruct it for the proto-language -- although of course this is not compelling as both branches could have shown a parallel development. So in case of bare cases, i.e., without any flagging, I hypothesize the following stages for sample languages [go to the next slide]</a:t>
            </a:r>
            <a:endParaRPr lang="en-GB" sz="1800" b="1" dirty="0">
              <a:solidFill>
                <a:srgbClr val="000000"/>
              </a:solidFill>
              <a:effectLst/>
              <a:latin typeface="Consolas" panose="020B0609020204030204" pitchFamily="49"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20A5C79-92C9-4E50-B744-10A816962106}" type="slidenum">
              <a:rPr lang="en-GB" smtClean="0"/>
              <a:t>46</a:t>
            </a:fld>
            <a:endParaRPr lang="en-GB"/>
          </a:p>
        </p:txBody>
      </p:sp>
    </p:spTree>
    <p:extLst>
      <p:ext uri="{BB962C8B-B14F-4D97-AF65-F5344CB8AC3E}">
        <p14:creationId xmlns:p14="http://schemas.microsoft.com/office/powerpoint/2010/main" val="17074263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mbria" panose="02040503050406030204" pitchFamily="18" charset="0"/>
                <a:ea typeface="Calibri" panose="020F0502020204030204" pitchFamily="34" charset="0"/>
                <a:cs typeface="Arial" panose="020B0604020202020204" pitchFamily="34" charset="0"/>
              </a:rPr>
              <a:t>At the first stage, i.e., the initial stage of change, NENA</a:t>
            </a:r>
          </a:p>
        </p:txBody>
      </p:sp>
      <p:sp>
        <p:nvSpPr>
          <p:cNvPr id="4" name="Slide Number Placeholder 3"/>
          <p:cNvSpPr>
            <a:spLocks noGrp="1"/>
          </p:cNvSpPr>
          <p:nvPr>
            <p:ph type="sldNum" sz="quarter" idx="5"/>
          </p:nvPr>
        </p:nvSpPr>
        <p:spPr/>
        <p:txBody>
          <a:bodyPr/>
          <a:lstStyle/>
          <a:p>
            <a:fld id="{E20A5C79-92C9-4E50-B744-10A816962106}" type="slidenum">
              <a:rPr lang="en-GB" smtClean="0"/>
              <a:t>47</a:t>
            </a:fld>
            <a:endParaRPr lang="en-GB"/>
          </a:p>
        </p:txBody>
      </p:sp>
    </p:spTree>
    <p:extLst>
      <p:ext uri="{BB962C8B-B14F-4D97-AF65-F5344CB8AC3E}">
        <p14:creationId xmlns:p14="http://schemas.microsoft.com/office/powerpoint/2010/main" val="36322433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mbria" panose="02040503050406030204" pitchFamily="18" charset="0"/>
                <a:ea typeface="Calibri" panose="020F0502020204030204" pitchFamily="34" charset="0"/>
                <a:cs typeface="Arial" panose="020B0604020202020204" pitchFamily="34" charset="0"/>
              </a:rPr>
              <a:t>still presents a systematic use of adpositions for flagging Targets, Mukri and Azeri</a:t>
            </a:r>
          </a:p>
        </p:txBody>
      </p:sp>
      <p:sp>
        <p:nvSpPr>
          <p:cNvPr id="4" name="Slide Number Placeholder 3"/>
          <p:cNvSpPr>
            <a:spLocks noGrp="1"/>
          </p:cNvSpPr>
          <p:nvPr>
            <p:ph type="sldNum" sz="quarter" idx="5"/>
          </p:nvPr>
        </p:nvSpPr>
        <p:spPr/>
        <p:txBody>
          <a:bodyPr/>
          <a:lstStyle/>
          <a:p>
            <a:fld id="{E20A5C79-92C9-4E50-B744-10A816962106}" type="slidenum">
              <a:rPr lang="en-GB" smtClean="0"/>
              <a:t>48</a:t>
            </a:fld>
            <a:endParaRPr lang="en-GB"/>
          </a:p>
        </p:txBody>
      </p:sp>
    </p:spTree>
    <p:extLst>
      <p:ext uri="{BB962C8B-B14F-4D97-AF65-F5344CB8AC3E}">
        <p14:creationId xmlns:p14="http://schemas.microsoft.com/office/powerpoint/2010/main" val="34027667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mbria" panose="02040503050406030204" pitchFamily="18" charset="0"/>
                <a:ea typeface="Calibri" panose="020F0502020204030204" pitchFamily="34" charset="0"/>
                <a:cs typeface="Arial" panose="020B0604020202020204" pitchFamily="34" charset="0"/>
              </a:rPr>
              <a:t>are in the second stage by presenting variation in terms of flagging Targets. In case of Mukri oblique case marking is not systematically used. These two languages are considered to be in the process of change and transition. Armenian and Northeastern Kurdish are</a:t>
            </a:r>
          </a:p>
        </p:txBody>
      </p:sp>
      <p:sp>
        <p:nvSpPr>
          <p:cNvPr id="4" name="Slide Number Placeholder 3"/>
          <p:cNvSpPr>
            <a:spLocks noGrp="1"/>
          </p:cNvSpPr>
          <p:nvPr>
            <p:ph type="sldNum" sz="quarter" idx="5"/>
          </p:nvPr>
        </p:nvSpPr>
        <p:spPr/>
        <p:txBody>
          <a:bodyPr/>
          <a:lstStyle/>
          <a:p>
            <a:fld id="{E20A5C79-92C9-4E50-B744-10A816962106}" type="slidenum">
              <a:rPr lang="en-GB" smtClean="0"/>
              <a:t>49</a:t>
            </a:fld>
            <a:endParaRPr lang="en-GB"/>
          </a:p>
        </p:txBody>
      </p:sp>
    </p:spTree>
    <p:extLst>
      <p:ext uri="{BB962C8B-B14F-4D97-AF65-F5344CB8AC3E}">
        <p14:creationId xmlns:p14="http://schemas.microsoft.com/office/powerpoint/2010/main" val="625930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effectLst/>
                <a:latin typeface="Calibri" panose="020F0502020204030204" pitchFamily="34" charset="0"/>
                <a:ea typeface="Calibri" panose="020F0502020204030204" pitchFamily="34" charset="0"/>
                <a:cs typeface="Arial" panose="020B0604020202020204" pitchFamily="34" charset="0"/>
              </a:rPr>
              <a:t>However, in a region shared between Iran, Turkey, Armenia, Azerbaijan, and Iraq, the languages, show mixed asymmetries. </a:t>
            </a:r>
            <a:r>
              <a:rPr lang="en-US" sz="1200" dirty="0">
                <a:effectLst/>
                <a:latin typeface="Times New Roman" panose="02020603050405020304" pitchFamily="18" charset="0"/>
                <a:ea typeface="Calibri" panose="020F0502020204030204" pitchFamily="34" charset="0"/>
                <a:cs typeface="Arial" panose="020B0604020202020204" pitchFamily="34" charset="0"/>
              </a:rPr>
              <a:t>In contrast to this typological classification, </a:t>
            </a:r>
            <a:endParaRPr lang="en-GB"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2B859119-9E09-4CB1-9CD8-C1F5B2D1872F}" type="slidenum">
              <a:rPr lang="en-GB" smtClean="0"/>
              <a:pPr>
                <a:defRPr/>
              </a:pPr>
              <a:t>5</a:t>
            </a:fld>
            <a:endParaRPr lang="en-GB" dirty="0"/>
          </a:p>
        </p:txBody>
      </p:sp>
    </p:spTree>
    <p:extLst>
      <p:ext uri="{BB962C8B-B14F-4D97-AF65-F5344CB8AC3E}">
        <p14:creationId xmlns:p14="http://schemas.microsoft.com/office/powerpoint/2010/main" val="82165674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mbria" panose="02040503050406030204" pitchFamily="18" charset="0"/>
                <a:ea typeface="Calibri" panose="020F0502020204030204" pitchFamily="34" charset="0"/>
                <a:cs typeface="Arial" panose="020B0604020202020204" pitchFamily="34" charset="0"/>
              </a:rPr>
              <a:t>at the last stage of development and have bare Targets. Northeastern Kurdish is already established as a postverbal language with a high number of bare Targets in comparison to other languages. Northeastern Kurdish can be considered as a new flagging-drop language type.</a:t>
            </a:r>
          </a:p>
          <a:p>
            <a:r>
              <a:rPr lang="en-US" sz="1800" dirty="0">
                <a:effectLst/>
                <a:latin typeface="Cambria" panose="02040503050406030204" pitchFamily="18" charset="0"/>
                <a:ea typeface="Calibri" panose="020F0502020204030204" pitchFamily="34" charset="0"/>
                <a:cs typeface="Arial" panose="020B0604020202020204" pitchFamily="34" charset="0"/>
              </a:rPr>
              <a:t>Among various PoS, adverbial Targets, for example </a:t>
            </a:r>
            <a:r>
              <a:rPr lang="en-US" sz="1800" i="1" dirty="0">
                <a:effectLst/>
                <a:latin typeface="Cambria" panose="02040503050406030204" pitchFamily="18" charset="0"/>
                <a:ea typeface="Calibri" panose="020F0502020204030204" pitchFamily="34" charset="0"/>
                <a:cs typeface="Arial" panose="020B0604020202020204" pitchFamily="34" charset="0"/>
              </a:rPr>
              <a:t>home</a:t>
            </a:r>
            <a:r>
              <a:rPr lang="en-US" sz="1800" dirty="0">
                <a:effectLst/>
                <a:latin typeface="Cambria" panose="02040503050406030204" pitchFamily="18" charset="0"/>
                <a:ea typeface="Calibri" panose="020F0502020204030204" pitchFamily="34" charset="0"/>
                <a:cs typeface="Arial" panose="020B0604020202020204" pitchFamily="34" charset="0"/>
              </a:rPr>
              <a:t>,</a:t>
            </a:r>
            <a:r>
              <a:rPr lang="en-US" sz="1800" i="1" dirty="0">
                <a:effectLst/>
                <a:latin typeface="Cambria" panose="02040503050406030204" pitchFamily="18" charset="0"/>
                <a:ea typeface="Calibri" panose="020F0502020204030204" pitchFamily="34" charset="0"/>
                <a:cs typeface="Arial" panose="020B0604020202020204" pitchFamily="34" charset="0"/>
              </a:rPr>
              <a:t> there</a:t>
            </a:r>
            <a:r>
              <a:rPr lang="en-US" sz="1800" dirty="0">
                <a:effectLst/>
                <a:latin typeface="Cambria" panose="02040503050406030204" pitchFamily="18" charset="0"/>
                <a:ea typeface="Calibri" panose="020F0502020204030204" pitchFamily="34" charset="0"/>
                <a:cs typeface="Arial" panose="020B0604020202020204" pitchFamily="34" charset="0"/>
              </a:rPr>
              <a:t>, and</a:t>
            </a:r>
            <a:r>
              <a:rPr lang="en-US" sz="1800" i="1" dirty="0">
                <a:effectLst/>
                <a:latin typeface="Cambria" panose="02040503050406030204" pitchFamily="18" charset="0"/>
                <a:ea typeface="Calibri" panose="020F0502020204030204" pitchFamily="34" charset="0"/>
                <a:cs typeface="Arial" panose="020B0604020202020204" pitchFamily="34" charset="0"/>
              </a:rPr>
              <a:t> here</a:t>
            </a:r>
            <a:r>
              <a:rPr lang="en-US" sz="1800" dirty="0">
                <a:effectLst/>
                <a:latin typeface="Cambria" panose="02040503050406030204" pitchFamily="18" charset="0"/>
                <a:ea typeface="Calibri" panose="020F0502020204030204" pitchFamily="34" charset="0"/>
                <a:cs typeface="Arial" panose="020B0604020202020204" pitchFamily="34" charset="0"/>
              </a:rPr>
              <a:t>, are frequently bare, i.e., without adpositions, and in case of Azeri and Armenian, without case as well. Similar to this PoS type, other PoS types such as nouns, proper names, city names, and common names can show a similar tendency. In Azeri, at the current stage, mostly adverbial Targets such as </a:t>
            </a:r>
            <a:r>
              <a:rPr lang="en-US" sz="1800" i="1" dirty="0">
                <a:effectLst/>
                <a:latin typeface="Cambria" panose="02040503050406030204" pitchFamily="18" charset="0"/>
                <a:ea typeface="Calibri" panose="020F0502020204030204" pitchFamily="34" charset="0"/>
                <a:cs typeface="Arial" panose="020B0604020202020204" pitchFamily="34" charset="0"/>
              </a:rPr>
              <a:t>there</a:t>
            </a:r>
            <a:r>
              <a:rPr lang="en-US" sz="1800" dirty="0">
                <a:effectLst/>
                <a:latin typeface="Cambria" panose="02040503050406030204" pitchFamily="18" charset="0"/>
                <a:ea typeface="Calibri" panose="020F0502020204030204" pitchFamily="34" charset="0"/>
                <a:cs typeface="Arial" panose="020B0604020202020204" pitchFamily="34" charset="0"/>
              </a:rPr>
              <a:t> and </a:t>
            </a:r>
            <a:r>
              <a:rPr lang="en-US" sz="1800" i="1" dirty="0">
                <a:effectLst/>
                <a:latin typeface="Cambria" panose="02040503050406030204" pitchFamily="18" charset="0"/>
                <a:ea typeface="Calibri" panose="020F0502020204030204" pitchFamily="34" charset="0"/>
                <a:cs typeface="Arial" panose="020B0604020202020204" pitchFamily="34" charset="0"/>
              </a:rPr>
              <a:t>here</a:t>
            </a:r>
            <a:r>
              <a:rPr lang="en-US" sz="1800" dirty="0">
                <a:effectLst/>
                <a:latin typeface="Cambria" panose="02040503050406030204" pitchFamily="18" charset="0"/>
                <a:ea typeface="Calibri" panose="020F0502020204030204" pitchFamily="34" charset="0"/>
                <a:cs typeface="Arial" panose="020B0604020202020204" pitchFamily="34" charset="0"/>
              </a:rPr>
              <a:t> are attested to be commonly bare. The corpus study demonstrates that bare form is a productive phenomenon, which is also attested cross-linguistically for goals (e.g., [go to the next slide]</a:t>
            </a:r>
          </a:p>
        </p:txBody>
      </p:sp>
      <p:sp>
        <p:nvSpPr>
          <p:cNvPr id="4" name="Slide Number Placeholder 3"/>
          <p:cNvSpPr>
            <a:spLocks noGrp="1"/>
          </p:cNvSpPr>
          <p:nvPr>
            <p:ph type="sldNum" sz="quarter" idx="5"/>
          </p:nvPr>
        </p:nvSpPr>
        <p:spPr/>
        <p:txBody>
          <a:bodyPr/>
          <a:lstStyle/>
          <a:p>
            <a:fld id="{E20A5C79-92C9-4E50-B744-10A816962106}" type="slidenum">
              <a:rPr lang="en-GB" smtClean="0"/>
              <a:t>50</a:t>
            </a:fld>
            <a:endParaRPr lang="en-GB"/>
          </a:p>
        </p:txBody>
      </p:sp>
    </p:spTree>
    <p:extLst>
      <p:ext uri="{BB962C8B-B14F-4D97-AF65-F5344CB8AC3E}">
        <p14:creationId xmlns:p14="http://schemas.microsoft.com/office/powerpoint/2010/main" val="196450626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current investigation, contact-induced change for both the placement and flagging of Targets is not explanatory,</a:t>
            </a:r>
          </a:p>
          <a:p>
            <a:r>
              <a:rPr lang="en-US" dirty="0"/>
              <a:t>The historical data shows the existence of all possible flagging forms as well so their frequency can be due to internal motivation</a:t>
            </a:r>
          </a:p>
          <a:p>
            <a:r>
              <a:rPr lang="en-US" dirty="0"/>
              <a:t>A higher rate of postverbal bare Targets can be due to discourse-pragmatic factors such as information structure as well as </a:t>
            </a:r>
            <a:r>
              <a:rPr lang="en-US"/>
              <a:t>iconicity principle </a:t>
            </a:r>
            <a:endParaRPr lang="en-US" dirty="0"/>
          </a:p>
          <a:p>
            <a:endParaRPr lang="de-DE" dirty="0"/>
          </a:p>
        </p:txBody>
      </p:sp>
      <p:sp>
        <p:nvSpPr>
          <p:cNvPr id="4" name="Slide Number Placeholder 3"/>
          <p:cNvSpPr>
            <a:spLocks noGrp="1"/>
          </p:cNvSpPr>
          <p:nvPr>
            <p:ph type="sldNum" sz="quarter" idx="5"/>
          </p:nvPr>
        </p:nvSpPr>
        <p:spPr/>
        <p:txBody>
          <a:bodyPr/>
          <a:lstStyle/>
          <a:p>
            <a:pPr>
              <a:defRPr/>
            </a:pPr>
            <a:fld id="{2B859119-9E09-4CB1-9CD8-C1F5B2D1872F}" type="slidenum">
              <a:rPr lang="en-GB" smtClean="0"/>
              <a:pPr>
                <a:defRPr/>
              </a:pPr>
              <a:t>52</a:t>
            </a:fld>
            <a:endParaRPr lang="en-GB" dirty="0"/>
          </a:p>
        </p:txBody>
      </p:sp>
    </p:spTree>
    <p:extLst>
      <p:ext uri="{BB962C8B-B14F-4D97-AF65-F5344CB8AC3E}">
        <p14:creationId xmlns:p14="http://schemas.microsoft.com/office/powerpoint/2010/main" val="30238767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Count examples are Korn studies on Balochi and </a:t>
            </a:r>
            <a:r>
              <a:rPr lang="en-US" dirty="0" err="1"/>
              <a:t>Juegel</a:t>
            </a:r>
            <a:r>
              <a:rPr lang="en-US" dirty="0"/>
              <a:t> on Middle Iranian and several other languages outside of the area of contact</a:t>
            </a:r>
            <a:endParaRPr lang="de-DE" dirty="0"/>
          </a:p>
        </p:txBody>
      </p:sp>
      <p:sp>
        <p:nvSpPr>
          <p:cNvPr id="4" name="Slide Number Placeholder 3"/>
          <p:cNvSpPr>
            <a:spLocks noGrp="1"/>
          </p:cNvSpPr>
          <p:nvPr>
            <p:ph type="sldNum" sz="quarter" idx="5"/>
          </p:nvPr>
        </p:nvSpPr>
        <p:spPr/>
        <p:txBody>
          <a:bodyPr/>
          <a:lstStyle/>
          <a:p>
            <a:pPr>
              <a:defRPr/>
            </a:pPr>
            <a:fld id="{2B859119-9E09-4CB1-9CD8-C1F5B2D1872F}" type="slidenum">
              <a:rPr lang="en-GB" smtClean="0"/>
              <a:pPr>
                <a:defRPr/>
              </a:pPr>
              <a:t>53</a:t>
            </a:fld>
            <a:endParaRPr lang="en-GB" dirty="0"/>
          </a:p>
        </p:txBody>
      </p:sp>
    </p:spTree>
    <p:extLst>
      <p:ext uri="{BB962C8B-B14F-4D97-AF65-F5344CB8AC3E}">
        <p14:creationId xmlns:p14="http://schemas.microsoft.com/office/powerpoint/2010/main" val="182434554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Count examples are Korn studies on Balochi and </a:t>
            </a:r>
            <a:r>
              <a:rPr lang="en-US" dirty="0" err="1"/>
              <a:t>Juegel</a:t>
            </a:r>
            <a:r>
              <a:rPr lang="en-US" dirty="0"/>
              <a:t> on Middle Iranian and several other languages outside of the area of contact</a:t>
            </a:r>
            <a:endParaRPr lang="de-DE" dirty="0"/>
          </a:p>
        </p:txBody>
      </p:sp>
      <p:sp>
        <p:nvSpPr>
          <p:cNvPr id="4" name="Slide Number Placeholder 3"/>
          <p:cNvSpPr>
            <a:spLocks noGrp="1"/>
          </p:cNvSpPr>
          <p:nvPr>
            <p:ph type="sldNum" sz="quarter" idx="5"/>
          </p:nvPr>
        </p:nvSpPr>
        <p:spPr/>
        <p:txBody>
          <a:bodyPr/>
          <a:lstStyle/>
          <a:p>
            <a:pPr>
              <a:defRPr/>
            </a:pPr>
            <a:fld id="{2B859119-9E09-4CB1-9CD8-C1F5B2D1872F}" type="slidenum">
              <a:rPr lang="en-GB" smtClean="0"/>
              <a:pPr>
                <a:defRPr/>
              </a:pPr>
              <a:t>54</a:t>
            </a:fld>
            <a:endParaRPr lang="en-GB" dirty="0"/>
          </a:p>
        </p:txBody>
      </p:sp>
    </p:spTree>
    <p:extLst>
      <p:ext uri="{BB962C8B-B14F-4D97-AF65-F5344CB8AC3E}">
        <p14:creationId xmlns:p14="http://schemas.microsoft.com/office/powerpoint/2010/main" val="533391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Tx/>
              <a:buFontTx/>
              <a:buNone/>
              <a:tabLst>
                <a:tab pos="360000" algn="l"/>
                <a:tab pos="720000" algn="l"/>
                <a:tab pos="1080000" algn="l"/>
                <a:tab pos="1440360" algn="l"/>
                <a:tab pos="1800360" algn="l"/>
                <a:tab pos="2160360" algn="l"/>
                <a:tab pos="2520360" algn="l"/>
                <a:tab pos="2880360" algn="l"/>
                <a:tab pos="3240360" algn="l"/>
                <a:tab pos="3600360" algn="l"/>
              </a:tabLst>
              <a:defRPr/>
            </a:pPr>
            <a:r>
              <a:rPr lang="en-US" sz="1800" dirty="0">
                <a:effectLst/>
                <a:latin typeface="Times New Roman" panose="02020603050405020304" pitchFamily="18" charset="0"/>
                <a:ea typeface="Calibri" panose="020F0502020204030204" pitchFamily="34" charset="0"/>
                <a:cs typeface="Arial" panose="020B0604020202020204" pitchFamily="34" charset="0"/>
              </a:rPr>
              <a:t>in the northwest Iran, the sample languages show </a:t>
            </a:r>
            <a:r>
              <a:rPr lang="de-DE" sz="1800" dirty="0" err="1">
                <a:latin typeface="Times New Roman" pitchFamily="18" charset="0"/>
                <a:ea typeface="Charis SIL Compact" pitchFamily="2"/>
                <a:cs typeface="Times New Roman" pitchFamily="18" charset="0"/>
              </a:rPr>
              <a:t>typologically</a:t>
            </a:r>
            <a:r>
              <a:rPr lang="de-DE" sz="1800" dirty="0">
                <a:latin typeface="Times New Roman" pitchFamily="18" charset="0"/>
                <a:ea typeface="Charis SIL Compact" pitchFamily="2"/>
                <a:cs typeface="Times New Roman" pitchFamily="18" charset="0"/>
              </a:rPr>
              <a:t> </a:t>
            </a:r>
            <a:r>
              <a:rPr lang="de-DE" sz="1800" dirty="0" err="1">
                <a:latin typeface="Times New Roman" pitchFamily="18" charset="0"/>
                <a:ea typeface="Charis SIL Compact" pitchFamily="2"/>
                <a:cs typeface="Times New Roman" pitchFamily="18" charset="0"/>
              </a:rPr>
              <a:t>unusual</a:t>
            </a:r>
            <a:r>
              <a:rPr lang="de-DE" sz="1800" dirty="0">
                <a:latin typeface="Times New Roman" pitchFamily="18" charset="0"/>
                <a:ea typeface="Charis SIL Compact" pitchFamily="2"/>
                <a:cs typeface="Times New Roman" pitchFamily="18" charset="0"/>
              </a:rPr>
              <a:t> </a:t>
            </a:r>
            <a:r>
              <a:rPr lang="de-DE" sz="1800" dirty="0" err="1">
                <a:latin typeface="Times New Roman" pitchFamily="18" charset="0"/>
                <a:ea typeface="Charis SIL Compact" pitchFamily="2"/>
                <a:cs typeface="Times New Roman" pitchFamily="18" charset="0"/>
              </a:rPr>
              <a:t>word</a:t>
            </a:r>
            <a:r>
              <a:rPr lang="de-DE" sz="1800" dirty="0">
                <a:latin typeface="Times New Roman" pitchFamily="18" charset="0"/>
                <a:ea typeface="Charis SIL Compact" pitchFamily="2"/>
                <a:cs typeface="Times New Roman" pitchFamily="18" charset="0"/>
              </a:rPr>
              <a:t> </a:t>
            </a:r>
            <a:r>
              <a:rPr lang="de-DE" sz="1800" dirty="0" err="1">
                <a:latin typeface="Times New Roman" pitchFamily="18" charset="0"/>
                <a:ea typeface="Charis SIL Compact" pitchFamily="2"/>
                <a:cs typeface="Times New Roman" pitchFamily="18" charset="0"/>
              </a:rPr>
              <a:t>order</a:t>
            </a:r>
            <a:r>
              <a:rPr lang="de-DE" sz="1800" dirty="0">
                <a:latin typeface="Times New Roman" pitchFamily="18" charset="0"/>
                <a:ea typeface="Charis SIL Compact" pitchFamily="2"/>
                <a:cs typeface="Times New Roman" pitchFamily="18" charset="0"/>
              </a:rPr>
              <a:t> </a:t>
            </a:r>
            <a:r>
              <a:rPr lang="de-DE" sz="1800" dirty="0" err="1">
                <a:latin typeface="Times New Roman" pitchFamily="18" charset="0"/>
                <a:ea typeface="Charis SIL Compact" pitchFamily="2"/>
                <a:cs typeface="Times New Roman" pitchFamily="18" charset="0"/>
              </a:rPr>
              <a:t>combinations</a:t>
            </a:r>
            <a:r>
              <a:rPr lang="de-DE" sz="1800" dirty="0">
                <a:latin typeface="Times New Roman" pitchFamily="18" charset="0"/>
                <a:ea typeface="Charis SIL Compact" pitchFamily="2"/>
                <a:cs typeface="Times New Roman" pitchFamily="18" charset="0"/>
              </a:rPr>
              <a:t> such </a:t>
            </a:r>
            <a:r>
              <a:rPr lang="de-DE" sz="1800" dirty="0" err="1">
                <a:latin typeface="Times New Roman" pitchFamily="18" charset="0"/>
                <a:ea typeface="Charis SIL Compact" pitchFamily="2"/>
                <a:cs typeface="Times New Roman" pitchFamily="18" charset="0"/>
              </a:rPr>
              <a:t>as</a:t>
            </a:r>
            <a:r>
              <a:rPr lang="de-DE" sz="1800" dirty="0">
                <a:latin typeface="Times New Roman" pitchFamily="18" charset="0"/>
                <a:ea typeface="Charis SIL Compact" pitchFamily="2"/>
                <a:cs typeface="Times New Roman" pitchFamily="18" charset="0"/>
              </a:rPr>
              <a:t> </a:t>
            </a:r>
            <a:r>
              <a:rPr lang="de-DE" sz="1800" b="1" dirty="0">
                <a:latin typeface="Times New Roman" pitchFamily="18" charset="0"/>
                <a:ea typeface="Charis SIL Compact" pitchFamily="2"/>
                <a:cs typeface="Times New Roman" pitchFamily="18" charset="0"/>
              </a:rPr>
              <a:t>[</a:t>
            </a:r>
            <a:r>
              <a:rPr lang="de-DE" sz="1800" b="1" dirty="0" err="1">
                <a:latin typeface="Times New Roman" pitchFamily="18" charset="0"/>
                <a:ea typeface="Charis SIL Compact" pitchFamily="2"/>
                <a:cs typeface="Times New Roman" pitchFamily="18" charset="0"/>
              </a:rPr>
              <a:t>go</a:t>
            </a:r>
            <a:r>
              <a:rPr lang="de-DE" sz="1800" b="1" dirty="0">
                <a:latin typeface="Times New Roman" pitchFamily="18" charset="0"/>
                <a:ea typeface="Charis SIL Compact" pitchFamily="2"/>
                <a:cs typeface="Times New Roman" pitchFamily="18" charset="0"/>
              </a:rPr>
              <a:t> </a:t>
            </a:r>
            <a:r>
              <a:rPr lang="de-DE" sz="1800" b="1" dirty="0" err="1">
                <a:latin typeface="Times New Roman" pitchFamily="18" charset="0"/>
                <a:ea typeface="Charis SIL Compact" pitchFamily="2"/>
                <a:cs typeface="Times New Roman" pitchFamily="18" charset="0"/>
              </a:rPr>
              <a:t>to</a:t>
            </a:r>
            <a:r>
              <a:rPr lang="de-DE" sz="1800" b="1" dirty="0">
                <a:latin typeface="Times New Roman" pitchFamily="18" charset="0"/>
                <a:ea typeface="Charis SIL Compact" pitchFamily="2"/>
                <a:cs typeface="Times New Roman" pitchFamily="18" charset="0"/>
              </a:rPr>
              <a:t> the </a:t>
            </a:r>
            <a:r>
              <a:rPr lang="de-DE" sz="1800" b="1" dirty="0" err="1">
                <a:latin typeface="Times New Roman" pitchFamily="18" charset="0"/>
                <a:ea typeface="Charis SIL Compact" pitchFamily="2"/>
                <a:cs typeface="Times New Roman" pitchFamily="18" charset="0"/>
              </a:rPr>
              <a:t>next</a:t>
            </a:r>
            <a:r>
              <a:rPr lang="de-DE" sz="1800" b="1" dirty="0">
                <a:latin typeface="Times New Roman" pitchFamily="18" charset="0"/>
                <a:ea typeface="Charis SIL Compact" pitchFamily="2"/>
                <a:cs typeface="Times New Roman" pitchFamily="18" charset="0"/>
              </a:rPr>
              <a:t> </a:t>
            </a:r>
            <a:r>
              <a:rPr lang="de-DE" sz="1800" b="1" dirty="0" err="1">
                <a:latin typeface="Times New Roman" pitchFamily="18" charset="0"/>
                <a:ea typeface="Charis SIL Compact" pitchFamily="2"/>
                <a:cs typeface="Times New Roman" pitchFamily="18" charset="0"/>
              </a:rPr>
              <a:t>slide</a:t>
            </a:r>
            <a:r>
              <a:rPr lang="de-DE" sz="1800" b="1" dirty="0">
                <a:latin typeface="Times New Roman" pitchFamily="18" charset="0"/>
                <a:ea typeface="Charis SIL Compact" pitchFamily="2"/>
                <a:cs typeface="Times New Roman" pitchFamily="18" charset="0"/>
              </a:rPr>
              <a:t>]</a:t>
            </a:r>
            <a:endParaRPr lang="en-GB" sz="1800" b="1" dirty="0"/>
          </a:p>
        </p:txBody>
      </p:sp>
      <p:sp>
        <p:nvSpPr>
          <p:cNvPr id="4" name="Slide Number Placeholder 3"/>
          <p:cNvSpPr>
            <a:spLocks noGrp="1"/>
          </p:cNvSpPr>
          <p:nvPr>
            <p:ph type="sldNum" sz="quarter" idx="5"/>
          </p:nvPr>
        </p:nvSpPr>
        <p:spPr/>
        <p:txBody>
          <a:bodyPr/>
          <a:lstStyle/>
          <a:p>
            <a:pPr>
              <a:defRPr/>
            </a:pPr>
            <a:fld id="{2B859119-9E09-4CB1-9CD8-C1F5B2D1872F}" type="slidenum">
              <a:rPr lang="en-GB" smtClean="0"/>
              <a:pPr>
                <a:defRPr/>
              </a:pPr>
              <a:t>6</a:t>
            </a:fld>
            <a:endParaRPr lang="en-GB" dirty="0"/>
          </a:p>
        </p:txBody>
      </p:sp>
    </p:spTree>
    <p:extLst>
      <p:ext uri="{BB962C8B-B14F-4D97-AF65-F5344CB8AC3E}">
        <p14:creationId xmlns:p14="http://schemas.microsoft.com/office/powerpoint/2010/main" val="1496286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Tx/>
              <a:buFontTx/>
              <a:buNone/>
              <a:tabLst>
                <a:tab pos="360000" algn="l"/>
                <a:tab pos="720000" algn="l"/>
                <a:tab pos="1080000" algn="l"/>
                <a:tab pos="1440360" algn="l"/>
                <a:tab pos="1800360" algn="l"/>
                <a:tab pos="2160360" algn="l"/>
                <a:tab pos="2520360" algn="l"/>
                <a:tab pos="2880360" algn="l"/>
                <a:tab pos="3240360" algn="l"/>
                <a:tab pos="3600360" algn="l"/>
              </a:tabLst>
              <a:defRPr/>
            </a:pPr>
            <a:r>
              <a:rPr lang="de-DE" sz="1800" dirty="0" err="1">
                <a:latin typeface="Times New Roman" pitchFamily="18" charset="0"/>
                <a:ea typeface="Microsoft YaHei" pitchFamily="2"/>
                <a:cs typeface="Times New Roman" pitchFamily="18" charset="0"/>
              </a:rPr>
              <a:t>Left-branching</a:t>
            </a:r>
            <a:r>
              <a:rPr lang="de-DE" sz="1800" dirty="0">
                <a:latin typeface="Times New Roman" pitchFamily="18" charset="0"/>
                <a:ea typeface="Microsoft YaHei" pitchFamily="2"/>
                <a:cs typeface="Times New Roman" pitchFamily="18" charset="0"/>
              </a:rPr>
              <a:t> </a:t>
            </a:r>
            <a:r>
              <a:rPr lang="de-DE" sz="1800" dirty="0" err="1">
                <a:latin typeface="Times New Roman" pitchFamily="18" charset="0"/>
                <a:ea typeface="Microsoft YaHei" pitchFamily="2"/>
                <a:cs typeface="Times New Roman" pitchFamily="18" charset="0"/>
              </a:rPr>
              <a:t>languages</a:t>
            </a:r>
            <a:r>
              <a:rPr lang="de-DE" sz="1800" dirty="0">
                <a:latin typeface="Times New Roman" pitchFamily="18" charset="0"/>
                <a:ea typeface="Microsoft YaHei" pitchFamily="2"/>
                <a:cs typeface="Times New Roman" pitchFamily="18" charset="0"/>
              </a:rPr>
              <a:t> </a:t>
            </a:r>
            <a:r>
              <a:rPr lang="de-DE" sz="1800" dirty="0" err="1">
                <a:latin typeface="Times New Roman" pitchFamily="18" charset="0"/>
                <a:ea typeface="Microsoft YaHei" pitchFamily="2"/>
                <a:cs typeface="Times New Roman" pitchFamily="18" charset="0"/>
              </a:rPr>
              <a:t>with</a:t>
            </a:r>
            <a:r>
              <a:rPr lang="de-DE" sz="1800" dirty="0">
                <a:latin typeface="Times New Roman" pitchFamily="18" charset="0"/>
                <a:ea typeface="Microsoft YaHei" pitchFamily="2"/>
                <a:cs typeface="Times New Roman" pitchFamily="18" charset="0"/>
              </a:rPr>
              <a:t> </a:t>
            </a:r>
            <a:r>
              <a:rPr lang="de-DE" sz="1800" dirty="0" err="1">
                <a:latin typeface="Times New Roman" pitchFamily="18" charset="0"/>
                <a:ea typeface="Microsoft YaHei" pitchFamily="2"/>
                <a:cs typeface="Times New Roman" pitchFamily="18" charset="0"/>
              </a:rPr>
              <a:t>prepositional</a:t>
            </a:r>
            <a:r>
              <a:rPr lang="de-DE" sz="1800" dirty="0">
                <a:latin typeface="Times New Roman" pitchFamily="18" charset="0"/>
                <a:ea typeface="Microsoft YaHei" pitchFamily="2"/>
                <a:cs typeface="Times New Roman" pitchFamily="18" charset="0"/>
              </a:rPr>
              <a:t> plus </a:t>
            </a:r>
            <a:r>
              <a:rPr lang="de-DE" sz="1800" dirty="0" err="1">
                <a:latin typeface="Times New Roman" pitchFamily="18" charset="0"/>
                <a:ea typeface="Microsoft YaHei" pitchFamily="2"/>
                <a:cs typeface="Times New Roman" pitchFamily="18" charset="0"/>
              </a:rPr>
              <a:t>noun</a:t>
            </a:r>
            <a:r>
              <a:rPr lang="de-DE" sz="1800" dirty="0">
                <a:latin typeface="Times New Roman" pitchFamily="18" charset="0"/>
                <a:ea typeface="Microsoft YaHei" pitchFamily="2"/>
                <a:cs typeface="Times New Roman" pitchFamily="18" charset="0"/>
              </a:rPr>
              <a:t> </a:t>
            </a:r>
            <a:r>
              <a:rPr lang="de-DE" sz="1800" dirty="0" err="1">
                <a:latin typeface="Times New Roman" pitchFamily="18" charset="0"/>
                <a:ea typeface="Microsoft YaHei" pitchFamily="2"/>
                <a:cs typeface="Times New Roman" pitchFamily="18" charset="0"/>
              </a:rPr>
              <a:t>before</a:t>
            </a:r>
            <a:r>
              <a:rPr lang="de-DE" sz="1800" dirty="0">
                <a:latin typeface="Times New Roman" pitchFamily="18" charset="0"/>
                <a:ea typeface="Microsoft YaHei" pitchFamily="2"/>
                <a:cs typeface="Times New Roman" pitchFamily="18" charset="0"/>
              </a:rPr>
              <a:t> </a:t>
            </a:r>
            <a:r>
              <a:rPr lang="de-DE" sz="1800" dirty="0" err="1">
                <a:latin typeface="Times New Roman" pitchFamily="18" charset="0"/>
                <a:ea typeface="Microsoft YaHei" pitchFamily="2"/>
                <a:cs typeface="Times New Roman" pitchFamily="18" charset="0"/>
              </a:rPr>
              <a:t>genitive</a:t>
            </a:r>
            <a:r>
              <a:rPr lang="de-DE" sz="1800" dirty="0">
                <a:latin typeface="Times New Roman" pitchFamily="18" charset="0"/>
                <a:ea typeface="Microsoft YaHei" pitchFamily="2"/>
                <a:cs typeface="Times New Roman" pitchFamily="18" charset="0"/>
              </a:rPr>
              <a:t> </a:t>
            </a:r>
            <a:r>
              <a:rPr lang="de-DE" sz="1800" dirty="0" err="1">
                <a:latin typeface="Times New Roman" pitchFamily="18" charset="0"/>
                <a:ea typeface="Microsoft YaHei" pitchFamily="2"/>
                <a:cs typeface="Times New Roman" pitchFamily="18" charset="0"/>
              </a:rPr>
              <a:t>attribute</a:t>
            </a:r>
            <a:r>
              <a:rPr lang="de-DE" sz="1800" dirty="0">
                <a:latin typeface="Times New Roman" pitchFamily="18" charset="0"/>
                <a:ea typeface="Microsoft YaHei" pitchFamily="2"/>
                <a:cs typeface="Times New Roman" pitchFamily="18" charset="0"/>
              </a:rPr>
              <a:t>. Such </a:t>
            </a:r>
            <a:r>
              <a:rPr lang="de-DE" sz="1800" dirty="0" err="1">
                <a:latin typeface="Times New Roman" pitchFamily="18" charset="0"/>
                <a:ea typeface="Microsoft YaHei" pitchFamily="2"/>
                <a:cs typeface="Times New Roman" pitchFamily="18" charset="0"/>
              </a:rPr>
              <a:t>patterns</a:t>
            </a:r>
            <a:r>
              <a:rPr lang="de-DE" sz="1800" dirty="0">
                <a:latin typeface="Times New Roman" pitchFamily="18" charset="0"/>
                <a:ea typeface="Microsoft YaHei" pitchFamily="2"/>
                <a:cs typeface="Times New Roman" pitchFamily="18" charset="0"/>
              </a:rPr>
              <a:t> </a:t>
            </a:r>
            <a:r>
              <a:rPr lang="de-DE" sz="1800" dirty="0" err="1">
                <a:latin typeface="Times New Roman" pitchFamily="18" charset="0"/>
                <a:ea typeface="Microsoft YaHei" pitchFamily="2"/>
                <a:cs typeface="Times New Roman" pitchFamily="18" charset="0"/>
              </a:rPr>
              <a:t>are</a:t>
            </a:r>
            <a:r>
              <a:rPr lang="de-DE" sz="1800" dirty="0">
                <a:latin typeface="Times New Roman" pitchFamily="18" charset="0"/>
                <a:ea typeface="Microsoft YaHei" pitchFamily="2"/>
                <a:cs typeface="Times New Roman" pitchFamily="18" charset="0"/>
              </a:rPr>
              <a:t> </a:t>
            </a:r>
            <a:r>
              <a:rPr lang="de-DE" sz="1800" dirty="0" err="1">
                <a:latin typeface="Times New Roman" pitchFamily="18" charset="0"/>
                <a:ea typeface="Microsoft YaHei" pitchFamily="2"/>
                <a:cs typeface="Times New Roman" pitchFamily="18" charset="0"/>
              </a:rPr>
              <a:t>considered</a:t>
            </a:r>
            <a:r>
              <a:rPr lang="de-DE" sz="1800" dirty="0">
                <a:latin typeface="Times New Roman" pitchFamily="18" charset="0"/>
                <a:ea typeface="Microsoft YaHei" pitchFamily="2"/>
                <a:cs typeface="Times New Roman" pitchFamily="18" charset="0"/>
              </a:rPr>
              <a:t> </a:t>
            </a:r>
            <a:r>
              <a:rPr lang="de-DE" sz="1800" dirty="0" err="1">
                <a:latin typeface="Times New Roman" pitchFamily="18" charset="0"/>
                <a:ea typeface="Microsoft YaHei" pitchFamily="2"/>
                <a:cs typeface="Times New Roman" pitchFamily="18" charset="0"/>
              </a:rPr>
              <a:t>to</a:t>
            </a:r>
            <a:r>
              <a:rPr lang="de-DE" sz="1800" dirty="0">
                <a:latin typeface="Times New Roman" pitchFamily="18" charset="0"/>
                <a:ea typeface="Microsoft YaHei" pitchFamily="2"/>
                <a:cs typeface="Times New Roman" pitchFamily="18" charset="0"/>
              </a:rPr>
              <a:t> </a:t>
            </a:r>
            <a:r>
              <a:rPr lang="de-DE" sz="1800" dirty="0" err="1">
                <a:latin typeface="Times New Roman" pitchFamily="18" charset="0"/>
                <a:ea typeface="Microsoft YaHei" pitchFamily="2"/>
                <a:cs typeface="Times New Roman" pitchFamily="18" charset="0"/>
              </a:rPr>
              <a:t>be</a:t>
            </a:r>
            <a:r>
              <a:rPr lang="de-DE" sz="1800" dirty="0">
                <a:latin typeface="Times New Roman" pitchFamily="18" charset="0"/>
                <a:ea typeface="Microsoft YaHei" pitchFamily="2"/>
                <a:cs typeface="Times New Roman" pitchFamily="18" charset="0"/>
              </a:rPr>
              <a:t> </a:t>
            </a:r>
            <a:r>
              <a:rPr lang="en-US" sz="1800" dirty="0"/>
              <a:t>unusual </a:t>
            </a:r>
            <a:r>
              <a:rPr lang="en-GB" sz="1800" dirty="0"/>
              <a:t>because the idea is that right-branching and left-branching come into conflict, so typologists claim languages are either right-branching or left-branching and if they have the features of both then it is thought to be unusual. Therefore, Haig (2015 and his subsequent works) </a:t>
            </a:r>
            <a:r>
              <a:rPr lang="de-DE" sz="1800" dirty="0" err="1">
                <a:latin typeface="Times New Roman" pitchFamily="18" charset="0"/>
                <a:ea typeface="Charis SIL Compact" pitchFamily="2"/>
                <a:cs typeface="Times New Roman" pitchFamily="18" charset="0"/>
              </a:rPr>
              <a:t>suggest</a:t>
            </a:r>
            <a:r>
              <a:rPr lang="de-DE" sz="1800" dirty="0">
                <a:latin typeface="Times New Roman" pitchFamily="18" charset="0"/>
                <a:ea typeface="Charis SIL Compact" pitchFamily="2"/>
                <a:cs typeface="Times New Roman" pitchFamily="18" charset="0"/>
              </a:rPr>
              <a:t> </a:t>
            </a:r>
            <a:r>
              <a:rPr lang="de-DE" sz="1800" dirty="0" err="1">
                <a:latin typeface="Times New Roman" pitchFamily="18" charset="0"/>
                <a:ea typeface="Charis SIL Compact" pitchFamily="2"/>
                <a:cs typeface="Times New Roman" pitchFamily="18" charset="0"/>
              </a:rPr>
              <a:t>that</a:t>
            </a:r>
            <a:r>
              <a:rPr lang="de-DE" sz="1800" dirty="0">
                <a:latin typeface="Times New Roman" pitchFamily="18" charset="0"/>
                <a:ea typeface="Charis SIL Compact" pitchFamily="2"/>
                <a:cs typeface="Times New Roman" pitchFamily="18" charset="0"/>
              </a:rPr>
              <a:t> in Goal </a:t>
            </a:r>
            <a:r>
              <a:rPr lang="de-DE" sz="1800" dirty="0" err="1">
                <a:latin typeface="Times New Roman" pitchFamily="18" charset="0"/>
                <a:ea typeface="Charis SIL Compact" pitchFamily="2"/>
                <a:cs typeface="Times New Roman" pitchFamily="18" charset="0"/>
              </a:rPr>
              <a:t>structures</a:t>
            </a:r>
            <a:r>
              <a:rPr lang="de-DE" sz="1800" dirty="0">
                <a:latin typeface="Times New Roman" pitchFamily="18" charset="0"/>
                <a:ea typeface="Charis SIL Compact" pitchFamily="2"/>
                <a:cs typeface="Times New Roman" pitchFamily="18" charset="0"/>
              </a:rPr>
              <a:t> </a:t>
            </a:r>
            <a:r>
              <a:rPr lang="de-DE" sz="1800" b="1" dirty="0">
                <a:latin typeface="Times New Roman" pitchFamily="18" charset="0"/>
                <a:ea typeface="Charis SIL Compact" pitchFamily="2"/>
                <a:cs typeface="Times New Roman" pitchFamily="18" charset="0"/>
              </a:rPr>
              <a:t>[</a:t>
            </a:r>
            <a:r>
              <a:rPr lang="de-DE" sz="1800" b="1" dirty="0" err="1">
                <a:latin typeface="Times New Roman" pitchFamily="18" charset="0"/>
                <a:ea typeface="Charis SIL Compact" pitchFamily="2"/>
                <a:cs typeface="Times New Roman" pitchFamily="18" charset="0"/>
              </a:rPr>
              <a:t>go</a:t>
            </a:r>
            <a:r>
              <a:rPr lang="de-DE" sz="1800" b="1" dirty="0">
                <a:latin typeface="Times New Roman" pitchFamily="18" charset="0"/>
                <a:ea typeface="Charis SIL Compact" pitchFamily="2"/>
                <a:cs typeface="Times New Roman" pitchFamily="18" charset="0"/>
              </a:rPr>
              <a:t> </a:t>
            </a:r>
            <a:r>
              <a:rPr lang="de-DE" sz="1800" b="1" dirty="0" err="1">
                <a:latin typeface="Times New Roman" pitchFamily="18" charset="0"/>
                <a:ea typeface="Charis SIL Compact" pitchFamily="2"/>
                <a:cs typeface="Times New Roman" pitchFamily="18" charset="0"/>
              </a:rPr>
              <a:t>to</a:t>
            </a:r>
            <a:r>
              <a:rPr lang="de-DE" sz="1800" b="1" dirty="0">
                <a:latin typeface="Times New Roman" pitchFamily="18" charset="0"/>
                <a:ea typeface="Charis SIL Compact" pitchFamily="2"/>
                <a:cs typeface="Times New Roman" pitchFamily="18" charset="0"/>
              </a:rPr>
              <a:t> the </a:t>
            </a:r>
            <a:r>
              <a:rPr lang="de-DE" sz="1800" b="1" dirty="0" err="1">
                <a:latin typeface="Times New Roman" pitchFamily="18" charset="0"/>
                <a:ea typeface="Charis SIL Compact" pitchFamily="2"/>
                <a:cs typeface="Times New Roman" pitchFamily="18" charset="0"/>
              </a:rPr>
              <a:t>next</a:t>
            </a:r>
            <a:r>
              <a:rPr lang="de-DE" sz="1800" b="1" dirty="0">
                <a:latin typeface="Times New Roman" pitchFamily="18" charset="0"/>
                <a:ea typeface="Charis SIL Compact" pitchFamily="2"/>
                <a:cs typeface="Times New Roman" pitchFamily="18" charset="0"/>
              </a:rPr>
              <a:t> </a:t>
            </a:r>
            <a:r>
              <a:rPr lang="de-DE" sz="1800" b="1" dirty="0" err="1">
                <a:latin typeface="Times New Roman" pitchFamily="18" charset="0"/>
                <a:ea typeface="Charis SIL Compact" pitchFamily="2"/>
                <a:cs typeface="Times New Roman" pitchFamily="18" charset="0"/>
              </a:rPr>
              <a:t>slide</a:t>
            </a:r>
            <a:r>
              <a:rPr lang="de-DE" sz="1800" b="1" dirty="0">
                <a:latin typeface="Times New Roman" pitchFamily="18" charset="0"/>
                <a:ea typeface="Charis SIL Compact" pitchFamily="2"/>
                <a:cs typeface="Times New Roman" pitchFamily="18" charset="0"/>
              </a:rPr>
              <a:t>]</a:t>
            </a:r>
          </a:p>
        </p:txBody>
      </p:sp>
      <p:sp>
        <p:nvSpPr>
          <p:cNvPr id="4" name="Slide Number Placeholder 3"/>
          <p:cNvSpPr>
            <a:spLocks noGrp="1"/>
          </p:cNvSpPr>
          <p:nvPr>
            <p:ph type="sldNum" sz="quarter" idx="5"/>
          </p:nvPr>
        </p:nvSpPr>
        <p:spPr/>
        <p:txBody>
          <a:bodyPr/>
          <a:lstStyle/>
          <a:p>
            <a:pPr>
              <a:defRPr/>
            </a:pPr>
            <a:fld id="{2B859119-9E09-4CB1-9CD8-C1F5B2D1872F}" type="slidenum">
              <a:rPr lang="en-GB" smtClean="0"/>
              <a:pPr>
                <a:defRPr/>
              </a:pPr>
              <a:t>7</a:t>
            </a:fld>
            <a:endParaRPr lang="en-GB" dirty="0"/>
          </a:p>
        </p:txBody>
      </p:sp>
    </p:spTree>
    <p:extLst>
      <p:ext uri="{BB962C8B-B14F-4D97-AF65-F5344CB8AC3E}">
        <p14:creationId xmlns:p14="http://schemas.microsoft.com/office/powerpoint/2010/main" val="3296058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0"/>
              </a:spcBef>
              <a:spcAft>
                <a:spcPts val="0"/>
              </a:spcAft>
              <a:buClrTx/>
              <a:buSzTx/>
              <a:buFontTx/>
              <a:buNone/>
              <a:tabLst>
                <a:tab pos="360000" algn="l"/>
                <a:tab pos="720000" algn="l"/>
                <a:tab pos="1080000" algn="l"/>
                <a:tab pos="1440360" algn="l"/>
                <a:tab pos="1800360" algn="l"/>
                <a:tab pos="2160360" algn="l"/>
                <a:tab pos="2520360" algn="l"/>
                <a:tab pos="2880360" algn="l"/>
                <a:tab pos="3240360" algn="l"/>
                <a:tab pos="3600360" algn="l"/>
              </a:tabLst>
              <a:defRPr/>
            </a:pPr>
            <a:r>
              <a:rPr lang="de-DE" sz="1800" dirty="0">
                <a:latin typeface="Times New Roman" pitchFamily="18" charset="0"/>
                <a:ea typeface="Charis SIL Compact" pitchFamily="2"/>
                <a:cs typeface="Times New Roman" pitchFamily="18" charset="0"/>
              </a:rPr>
              <a:t>Such patterns </a:t>
            </a:r>
            <a:r>
              <a:rPr lang="de-DE" sz="1800" b="1" dirty="0">
                <a:latin typeface="Times New Roman" pitchFamily="18" charset="0"/>
                <a:ea typeface="Charis SIL Compact" pitchFamily="2"/>
                <a:cs typeface="Times New Roman" pitchFamily="18" charset="0"/>
              </a:rPr>
              <a:t>only</a:t>
            </a:r>
            <a:r>
              <a:rPr lang="de-DE" sz="1800" dirty="0">
                <a:latin typeface="Times New Roman" pitchFamily="18" charset="0"/>
                <a:ea typeface="Charis SIL Compact" pitchFamily="2"/>
                <a:cs typeface="Times New Roman" pitchFamily="18" charset="0"/>
              </a:rPr>
              <a:t> arise in </a:t>
            </a:r>
            <a:r>
              <a:rPr lang="de-DE" sz="1800" dirty="0" err="1">
                <a:latin typeface="Times New Roman" pitchFamily="18" charset="0"/>
                <a:ea typeface="Charis SIL Compact" pitchFamily="2"/>
                <a:cs typeface="Times New Roman" pitchFamily="18" charset="0"/>
              </a:rPr>
              <a:t>contact</a:t>
            </a:r>
            <a:r>
              <a:rPr lang="de-DE" sz="1800" dirty="0">
                <a:latin typeface="Times New Roman" pitchFamily="18" charset="0"/>
                <a:ea typeface="Charis SIL Compact" pitchFamily="2"/>
                <a:cs typeface="Times New Roman" pitchFamily="18" charset="0"/>
              </a:rPr>
              <a:t> </a:t>
            </a:r>
            <a:r>
              <a:rPr lang="de-DE" sz="1800" dirty="0" err="1">
                <a:latin typeface="Times New Roman" pitchFamily="18" charset="0"/>
                <a:ea typeface="Charis SIL Compact" pitchFamily="2"/>
                <a:cs typeface="Times New Roman" pitchFamily="18" charset="0"/>
              </a:rPr>
              <a:t>situations</a:t>
            </a:r>
            <a:r>
              <a:rPr lang="de-DE" sz="1800" dirty="0">
                <a:latin typeface="Times New Roman" pitchFamily="18" charset="0"/>
                <a:ea typeface="Charis SIL Compact" pitchFamily="2"/>
                <a:cs typeface="Times New Roman" pitchFamily="18" charset="0"/>
              </a:rPr>
              <a:t>. </a:t>
            </a:r>
            <a:r>
              <a:rPr lang="en-US" sz="1800" dirty="0">
                <a:effectLst/>
                <a:latin typeface="Times New Roman" panose="02020603050405020304" pitchFamily="18" charset="0"/>
                <a:ea typeface="Calibri" panose="020F0502020204030204" pitchFamily="34" charset="0"/>
                <a:cs typeface="Arial" panose="020B0604020202020204" pitchFamily="34" charset="0"/>
              </a:rPr>
              <a:t>Following Harris and Campbell’s contact statement, </a:t>
            </a:r>
            <a:r>
              <a:rPr lang="de-DE" sz="1800" dirty="0">
                <a:latin typeface="Times New Roman" pitchFamily="18" charset="0"/>
                <a:ea typeface="Charis SIL Compact" pitchFamily="2"/>
                <a:cs typeface="Times New Roman" pitchFamily="18" charset="0"/>
              </a:rPr>
              <a:t>Haig (2015) </a:t>
            </a:r>
            <a:r>
              <a:rPr lang="de-DE" sz="1800" dirty="0" err="1">
                <a:latin typeface="Times New Roman" pitchFamily="18" charset="0"/>
                <a:ea typeface="Charis SIL Compact" pitchFamily="2"/>
                <a:cs typeface="Times New Roman" pitchFamily="18" charset="0"/>
              </a:rPr>
              <a:t>claims</a:t>
            </a:r>
            <a:r>
              <a:rPr lang="de-DE" sz="1800" dirty="0">
                <a:latin typeface="Times New Roman" pitchFamily="18" charset="0"/>
                <a:ea typeface="Charis SIL Compact" pitchFamily="2"/>
                <a:cs typeface="Times New Roman" pitchFamily="18" charset="0"/>
              </a:rPr>
              <a:t> </a:t>
            </a:r>
            <a:r>
              <a:rPr lang="de-DE" sz="1800" dirty="0" err="1">
                <a:latin typeface="Times New Roman" pitchFamily="18" charset="0"/>
                <a:ea typeface="Charis SIL Compact" pitchFamily="2"/>
                <a:cs typeface="Times New Roman" pitchFamily="18" charset="0"/>
              </a:rPr>
              <a:t>that</a:t>
            </a:r>
            <a:r>
              <a:rPr lang="de-DE" sz="1800" dirty="0">
                <a:latin typeface="Times New Roman" pitchFamily="18" charset="0"/>
                <a:ea typeface="Charis SIL Compact" pitchFamily="2"/>
                <a:cs typeface="Times New Roman" pitchFamily="18" charset="0"/>
              </a:rPr>
              <a:t> the postverbal Goal elements in Iranian </a:t>
            </a:r>
            <a:r>
              <a:rPr lang="de-DE" sz="1800" dirty="0" err="1">
                <a:latin typeface="Times New Roman" pitchFamily="18" charset="0"/>
                <a:ea typeface="Charis SIL Compact" pitchFamily="2"/>
                <a:cs typeface="Times New Roman" pitchFamily="18" charset="0"/>
              </a:rPr>
              <a:t>languages</a:t>
            </a:r>
            <a:r>
              <a:rPr lang="de-DE" sz="1800" dirty="0">
                <a:latin typeface="Times New Roman" pitchFamily="18" charset="0"/>
                <a:ea typeface="Charis SIL Compact" pitchFamily="2"/>
                <a:cs typeface="Times New Roman" pitchFamily="18" charset="0"/>
              </a:rPr>
              <a:t> </a:t>
            </a:r>
            <a:r>
              <a:rPr lang="de-DE" sz="1800" dirty="0" err="1">
                <a:latin typeface="Times New Roman" pitchFamily="18" charset="0"/>
                <a:ea typeface="Charis SIL Compact" pitchFamily="2"/>
                <a:cs typeface="Times New Roman" pitchFamily="18" charset="0"/>
              </a:rPr>
              <a:t>especially</a:t>
            </a:r>
            <a:r>
              <a:rPr lang="de-DE" sz="1800" dirty="0">
                <a:latin typeface="Times New Roman" pitchFamily="18" charset="0"/>
                <a:ea typeface="Charis SIL Compact" pitchFamily="2"/>
                <a:cs typeface="Times New Roman" pitchFamily="18" charset="0"/>
              </a:rPr>
              <a:t> Kurdish </a:t>
            </a:r>
            <a:r>
              <a:rPr lang="de-DE" sz="1800" dirty="0" err="1">
                <a:latin typeface="Times New Roman" pitchFamily="18" charset="0"/>
                <a:ea typeface="Charis SIL Compact" pitchFamily="2"/>
                <a:cs typeface="Times New Roman" pitchFamily="18" charset="0"/>
              </a:rPr>
              <a:t>are</a:t>
            </a:r>
            <a:r>
              <a:rPr lang="de-DE" sz="1800" dirty="0">
                <a:latin typeface="Times New Roman" pitchFamily="18" charset="0"/>
                <a:ea typeface="Charis SIL Compact" pitchFamily="2"/>
                <a:cs typeface="Times New Roman" pitchFamily="18" charset="0"/>
              </a:rPr>
              <a:t> the </a:t>
            </a:r>
            <a:r>
              <a:rPr lang="de-DE" sz="1800" dirty="0" err="1">
                <a:latin typeface="Times New Roman" pitchFamily="18" charset="0"/>
                <a:ea typeface="Charis SIL Compact" pitchFamily="2"/>
                <a:cs typeface="Times New Roman" pitchFamily="18" charset="0"/>
              </a:rPr>
              <a:t>result</a:t>
            </a:r>
            <a:r>
              <a:rPr lang="de-DE" sz="1800" dirty="0">
                <a:latin typeface="Times New Roman" pitchFamily="18" charset="0"/>
                <a:ea typeface="Charis SIL Compact" pitchFamily="2"/>
                <a:cs typeface="Times New Roman" pitchFamily="18" charset="0"/>
              </a:rPr>
              <a:t> of </a:t>
            </a:r>
            <a:r>
              <a:rPr lang="de-DE" sz="1800" dirty="0" err="1">
                <a:latin typeface="Times New Roman" pitchFamily="18" charset="0"/>
                <a:ea typeface="Charis SIL Compact" pitchFamily="2"/>
                <a:cs typeface="Times New Roman" pitchFamily="18" charset="0"/>
              </a:rPr>
              <a:t>contact-indcued</a:t>
            </a:r>
            <a:r>
              <a:rPr lang="de-DE" sz="1800" dirty="0">
                <a:latin typeface="Times New Roman" pitchFamily="18" charset="0"/>
                <a:ea typeface="Charis SIL Compact" pitchFamily="2"/>
                <a:cs typeface="Times New Roman" pitchFamily="18" charset="0"/>
              </a:rPr>
              <a:t> </a:t>
            </a:r>
            <a:r>
              <a:rPr lang="de-DE" sz="1800" dirty="0" err="1">
                <a:latin typeface="Times New Roman" pitchFamily="18" charset="0"/>
                <a:ea typeface="Charis SIL Compact" pitchFamily="2"/>
                <a:cs typeface="Times New Roman" pitchFamily="18" charset="0"/>
              </a:rPr>
              <a:t>change</a:t>
            </a:r>
            <a:r>
              <a:rPr lang="de-DE" sz="1800" dirty="0">
                <a:latin typeface="Times New Roman" pitchFamily="18" charset="0"/>
                <a:ea typeface="Charis SIL Compact" pitchFamily="2"/>
                <a:cs typeface="Times New Roman" pitchFamily="18" charset="0"/>
              </a:rPr>
              <a:t> </a:t>
            </a:r>
            <a:r>
              <a:rPr lang="de-DE" sz="1800" dirty="0" err="1">
                <a:latin typeface="Times New Roman" pitchFamily="18" charset="0"/>
                <a:ea typeface="Charis SIL Compact" pitchFamily="2"/>
                <a:cs typeface="Times New Roman" pitchFamily="18" charset="0"/>
              </a:rPr>
              <a:t>with</a:t>
            </a:r>
            <a:r>
              <a:rPr lang="de-DE" sz="1800" dirty="0">
                <a:latin typeface="Times New Roman" pitchFamily="18" charset="0"/>
                <a:ea typeface="Charis SIL Compact" pitchFamily="2"/>
                <a:cs typeface="Times New Roman" pitchFamily="18" charset="0"/>
              </a:rPr>
              <a:t> </a:t>
            </a:r>
            <a:r>
              <a:rPr lang="de-DE" sz="1800" dirty="0" err="1">
                <a:latin typeface="Times New Roman" pitchFamily="18" charset="0"/>
                <a:ea typeface="Charis SIL Compact" pitchFamily="2"/>
                <a:cs typeface="Times New Roman" pitchFamily="18" charset="0"/>
              </a:rPr>
              <a:t>Semitic</a:t>
            </a:r>
            <a:r>
              <a:rPr lang="de-DE" sz="1800" dirty="0">
                <a:latin typeface="Times New Roman" pitchFamily="18" charset="0"/>
                <a:ea typeface="Charis SIL Compact" pitchFamily="2"/>
                <a:cs typeface="Times New Roman" pitchFamily="18" charset="0"/>
              </a:rPr>
              <a:t> </a:t>
            </a:r>
            <a:r>
              <a:rPr lang="de-DE" sz="1800" dirty="0" err="1">
                <a:latin typeface="Times New Roman" pitchFamily="18" charset="0"/>
                <a:ea typeface="Charis SIL Compact" pitchFamily="2"/>
                <a:cs typeface="Times New Roman" pitchFamily="18" charset="0"/>
              </a:rPr>
              <a:t>languages</a:t>
            </a:r>
            <a:r>
              <a:rPr lang="de-DE" sz="1800" dirty="0">
                <a:latin typeface="Times New Roman" pitchFamily="18" charset="0"/>
                <a:ea typeface="Charis SIL Compact" pitchFamily="2"/>
                <a:cs typeface="Times New Roman" pitchFamily="18" charset="0"/>
              </a:rPr>
              <a:t>. </a:t>
            </a:r>
            <a:r>
              <a:rPr lang="de-DE" sz="1800" dirty="0" err="1">
                <a:latin typeface="Times New Roman" pitchFamily="18" charset="0"/>
                <a:ea typeface="Charis SIL Compact" pitchFamily="2"/>
                <a:cs typeface="Times New Roman" pitchFamily="18" charset="0"/>
              </a:rPr>
              <a:t>Before</a:t>
            </a:r>
            <a:r>
              <a:rPr lang="de-DE" sz="1800" dirty="0">
                <a:latin typeface="Times New Roman" pitchFamily="18" charset="0"/>
                <a:ea typeface="Charis SIL Compact" pitchFamily="2"/>
                <a:cs typeface="Times New Roman" pitchFamily="18" charset="0"/>
              </a:rPr>
              <a:t> </a:t>
            </a:r>
            <a:r>
              <a:rPr lang="de-DE" sz="1800" dirty="0" err="1">
                <a:latin typeface="Times New Roman" pitchFamily="18" charset="0"/>
                <a:ea typeface="Charis SIL Compact" pitchFamily="2"/>
                <a:cs typeface="Times New Roman" pitchFamily="18" charset="0"/>
              </a:rPr>
              <a:t>further</a:t>
            </a:r>
            <a:r>
              <a:rPr lang="de-DE" sz="1800" dirty="0">
                <a:latin typeface="Times New Roman" pitchFamily="18" charset="0"/>
                <a:ea typeface="Charis SIL Compact" pitchFamily="2"/>
                <a:cs typeface="Times New Roman" pitchFamily="18" charset="0"/>
              </a:rPr>
              <a:t> </a:t>
            </a:r>
            <a:r>
              <a:rPr lang="de-DE" sz="1800" dirty="0" err="1">
                <a:latin typeface="Times New Roman" pitchFamily="18" charset="0"/>
                <a:ea typeface="Charis SIL Compact" pitchFamily="2"/>
                <a:cs typeface="Times New Roman" pitchFamily="18" charset="0"/>
              </a:rPr>
              <a:t>elaboratin</a:t>
            </a:r>
            <a:r>
              <a:rPr lang="de-DE" sz="1800" dirty="0">
                <a:latin typeface="Times New Roman" pitchFamily="18" charset="0"/>
                <a:ea typeface="Charis SIL Compact" pitchFamily="2"/>
                <a:cs typeface="Times New Roman" pitchFamily="18" charset="0"/>
              </a:rPr>
              <a:t> on the </a:t>
            </a:r>
            <a:r>
              <a:rPr lang="de-DE" sz="1800" dirty="0" err="1">
                <a:latin typeface="Times New Roman" pitchFamily="18" charset="0"/>
                <a:ea typeface="Charis SIL Compact" pitchFamily="2"/>
                <a:cs typeface="Times New Roman" pitchFamily="18" charset="0"/>
              </a:rPr>
              <a:t>topic</a:t>
            </a:r>
            <a:r>
              <a:rPr lang="de-DE" sz="1800" dirty="0">
                <a:latin typeface="Times New Roman" pitchFamily="18" charset="0"/>
                <a:ea typeface="Charis SIL Compact" pitchFamily="2"/>
                <a:cs typeface="Times New Roman" pitchFamily="18" charset="0"/>
              </a:rPr>
              <a:t> </a:t>
            </a:r>
            <a:r>
              <a:rPr lang="de-DE" sz="1800" dirty="0" err="1">
                <a:latin typeface="Times New Roman" pitchFamily="18" charset="0"/>
                <a:ea typeface="Charis SIL Compact" pitchFamily="2"/>
                <a:cs typeface="Times New Roman" pitchFamily="18" charset="0"/>
              </a:rPr>
              <a:t>flagging</a:t>
            </a:r>
            <a:r>
              <a:rPr lang="de-DE" sz="1800" dirty="0">
                <a:latin typeface="Times New Roman" pitchFamily="18" charset="0"/>
                <a:ea typeface="Charis SIL Compact" pitchFamily="2"/>
                <a:cs typeface="Times New Roman" pitchFamily="18" charset="0"/>
              </a:rPr>
              <a:t> </a:t>
            </a:r>
            <a:r>
              <a:rPr lang="de-DE" sz="1800" dirty="0" err="1">
                <a:latin typeface="Times New Roman" pitchFamily="18" charset="0"/>
                <a:ea typeface="Charis SIL Compact" pitchFamily="2"/>
                <a:cs typeface="Times New Roman" pitchFamily="18" charset="0"/>
              </a:rPr>
              <a:t>types</a:t>
            </a:r>
            <a:r>
              <a:rPr lang="de-DE" sz="1800" dirty="0">
                <a:latin typeface="Times New Roman" pitchFamily="18" charset="0"/>
                <a:ea typeface="Charis SIL Compact" pitchFamily="2"/>
                <a:cs typeface="Times New Roman" pitchFamily="18" charset="0"/>
              </a:rPr>
              <a:t> and ist </a:t>
            </a:r>
            <a:r>
              <a:rPr lang="de-DE" sz="1800" dirty="0" err="1">
                <a:latin typeface="Times New Roman" pitchFamily="18" charset="0"/>
                <a:ea typeface="Charis SIL Compact" pitchFamily="2"/>
                <a:cs typeface="Times New Roman" pitchFamily="18" charset="0"/>
              </a:rPr>
              <a:t>development</a:t>
            </a:r>
            <a:r>
              <a:rPr lang="de-DE" sz="1800" dirty="0">
                <a:latin typeface="Times New Roman" pitchFamily="18" charset="0"/>
                <a:ea typeface="Charis SIL Compact" pitchFamily="2"/>
                <a:cs typeface="Times New Roman" pitchFamily="18" charset="0"/>
              </a:rPr>
              <a:t>, in the </a:t>
            </a:r>
            <a:r>
              <a:rPr lang="de-DE" sz="1800" dirty="0" err="1">
                <a:latin typeface="Times New Roman" pitchFamily="18" charset="0"/>
                <a:ea typeface="Charis SIL Compact" pitchFamily="2"/>
                <a:cs typeface="Times New Roman" pitchFamily="18" charset="0"/>
              </a:rPr>
              <a:t>next</a:t>
            </a:r>
            <a:r>
              <a:rPr lang="de-DE" sz="1800" dirty="0">
                <a:latin typeface="Times New Roman" pitchFamily="18" charset="0"/>
                <a:ea typeface="Charis SIL Compact" pitchFamily="2"/>
                <a:cs typeface="Times New Roman" pitchFamily="18" charset="0"/>
              </a:rPr>
              <a:t> </a:t>
            </a:r>
            <a:r>
              <a:rPr lang="de-DE" sz="1800" dirty="0" err="1">
                <a:latin typeface="Times New Roman" pitchFamily="18" charset="0"/>
                <a:ea typeface="Charis SIL Compact" pitchFamily="2"/>
                <a:cs typeface="Times New Roman" pitchFamily="18" charset="0"/>
              </a:rPr>
              <a:t>slide</a:t>
            </a:r>
            <a:r>
              <a:rPr lang="de-DE" sz="1800" dirty="0">
                <a:latin typeface="Times New Roman" pitchFamily="18" charset="0"/>
                <a:ea typeface="Charis SIL Compact" pitchFamily="2"/>
                <a:cs typeface="Times New Roman" pitchFamily="18" charset="0"/>
              </a:rPr>
              <a:t>, I will </a:t>
            </a:r>
            <a:r>
              <a:rPr lang="de-DE" sz="1800" dirty="0" err="1">
                <a:latin typeface="Times New Roman" pitchFamily="18" charset="0"/>
                <a:ea typeface="Charis SIL Compact" pitchFamily="2"/>
                <a:cs typeface="Times New Roman" pitchFamily="18" charset="0"/>
              </a:rPr>
              <a:t>first</a:t>
            </a:r>
            <a:r>
              <a:rPr lang="de-DE" sz="1800" dirty="0">
                <a:latin typeface="Times New Roman" pitchFamily="18" charset="0"/>
                <a:ea typeface="Charis SIL Compact" pitchFamily="2"/>
                <a:cs typeface="Times New Roman" pitchFamily="18" charset="0"/>
              </a:rPr>
              <a:t> </a:t>
            </a:r>
            <a:r>
              <a:rPr lang="de-DE" sz="1800" dirty="0" err="1">
                <a:latin typeface="Times New Roman" pitchFamily="18" charset="0"/>
                <a:ea typeface="Charis SIL Compact" pitchFamily="2"/>
                <a:cs typeface="Times New Roman" pitchFamily="18" charset="0"/>
              </a:rPr>
              <a:t>introduce</a:t>
            </a:r>
            <a:r>
              <a:rPr lang="de-DE" sz="1800" dirty="0">
                <a:latin typeface="Times New Roman" pitchFamily="18" charset="0"/>
                <a:ea typeface="Charis SIL Compact" pitchFamily="2"/>
                <a:cs typeface="Times New Roman" pitchFamily="18" charset="0"/>
              </a:rPr>
              <a:t> the </a:t>
            </a:r>
            <a:r>
              <a:rPr lang="de-DE" sz="1800" dirty="0" err="1">
                <a:latin typeface="Times New Roman" pitchFamily="18" charset="0"/>
                <a:ea typeface="Charis SIL Compact" pitchFamily="2"/>
                <a:cs typeface="Times New Roman" pitchFamily="18" charset="0"/>
              </a:rPr>
              <a:t>terminology</a:t>
            </a:r>
            <a:r>
              <a:rPr lang="de-DE" sz="1800" dirty="0">
                <a:latin typeface="Times New Roman" pitchFamily="18" charset="0"/>
                <a:ea typeface="Charis SIL Compact" pitchFamily="2"/>
                <a:cs typeface="Times New Roman" pitchFamily="18" charset="0"/>
              </a:rPr>
              <a:t> and sample </a:t>
            </a:r>
            <a:r>
              <a:rPr lang="de-DE" sz="1800" dirty="0" err="1">
                <a:latin typeface="Times New Roman" pitchFamily="18" charset="0"/>
                <a:ea typeface="Charis SIL Compact" pitchFamily="2"/>
                <a:cs typeface="Times New Roman" pitchFamily="18" charset="0"/>
              </a:rPr>
              <a:t>languages</a:t>
            </a:r>
            <a:r>
              <a:rPr lang="de-DE" sz="1800" dirty="0">
                <a:latin typeface="Times New Roman" pitchFamily="18" charset="0"/>
                <a:ea typeface="Charis SIL Compact" pitchFamily="2"/>
                <a:cs typeface="Times New Roman" pitchFamily="18" charset="0"/>
              </a:rPr>
              <a:t> </a:t>
            </a:r>
            <a:r>
              <a:rPr lang="de-DE" sz="1800" b="1" dirty="0">
                <a:latin typeface="Times New Roman" pitchFamily="18" charset="0"/>
                <a:ea typeface="Charis SIL Compact" pitchFamily="2"/>
                <a:cs typeface="Times New Roman" pitchFamily="18" charset="0"/>
              </a:rPr>
              <a:t>[go to the next slide]</a:t>
            </a:r>
            <a:endParaRPr lang="en-GB" sz="1800" b="1" dirty="0"/>
          </a:p>
        </p:txBody>
      </p:sp>
      <p:sp>
        <p:nvSpPr>
          <p:cNvPr id="4" name="Slide Number Placeholder 3"/>
          <p:cNvSpPr>
            <a:spLocks noGrp="1"/>
          </p:cNvSpPr>
          <p:nvPr>
            <p:ph type="sldNum" sz="quarter" idx="5"/>
          </p:nvPr>
        </p:nvSpPr>
        <p:spPr/>
        <p:txBody>
          <a:bodyPr/>
          <a:lstStyle/>
          <a:p>
            <a:pPr>
              <a:defRPr/>
            </a:pPr>
            <a:fld id="{2B859119-9E09-4CB1-9CD8-C1F5B2D1872F}" type="slidenum">
              <a:rPr lang="en-GB" smtClean="0"/>
              <a:pPr>
                <a:defRPr/>
              </a:pPr>
              <a:t>8</a:t>
            </a:fld>
            <a:endParaRPr lang="en-GB" dirty="0"/>
          </a:p>
        </p:txBody>
      </p:sp>
    </p:spTree>
    <p:extLst>
      <p:ext uri="{BB962C8B-B14F-4D97-AF65-F5344CB8AC3E}">
        <p14:creationId xmlns:p14="http://schemas.microsoft.com/office/powerpoint/2010/main" val="2786812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Arial" panose="020B0604020202020204" pitchFamily="34" charset="0"/>
              </a:rPr>
              <a:t>I will first provide you with information on the main terminology in the study which is ‘Target’, the region of the study and sample languages </a:t>
            </a:r>
            <a:r>
              <a:rPr lang="en-GB" sz="1800" b="1" dirty="0">
                <a:effectLst/>
                <a:latin typeface="Calibri" panose="020F0502020204030204" pitchFamily="34" charset="0"/>
                <a:ea typeface="Calibri" panose="020F0502020204030204" pitchFamily="34" charset="0"/>
                <a:cs typeface="Arial" panose="020B0604020202020204" pitchFamily="34" charset="0"/>
              </a:rPr>
              <a:t>[go to the next slide]</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2B859119-9E09-4CB1-9CD8-C1F5B2D1872F}" type="slidenum">
              <a:rPr lang="en-GB" smtClean="0"/>
              <a:pPr>
                <a:defRPr/>
              </a:pPr>
              <a:t>9</a:t>
            </a:fld>
            <a:endParaRPr lang="en-GB" dirty="0"/>
          </a:p>
        </p:txBody>
      </p:sp>
    </p:spTree>
    <p:extLst>
      <p:ext uri="{BB962C8B-B14F-4D97-AF65-F5344CB8AC3E}">
        <p14:creationId xmlns:p14="http://schemas.microsoft.com/office/powerpoint/2010/main" val="1756511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pPr>
              <a:defRPr/>
            </a:pPr>
            <a:r>
              <a:rPr lang="de-DE" altLang="en-US"/>
              <a:t>18.10.2021</a:t>
            </a:r>
            <a:endParaRPr lang="en-GB" altLang="en-US" dirty="0"/>
          </a:p>
        </p:txBody>
      </p:sp>
      <p:sp>
        <p:nvSpPr>
          <p:cNvPr id="5" name="Fußzeilenplatzhalter 4"/>
          <p:cNvSpPr>
            <a:spLocks noGrp="1"/>
          </p:cNvSpPr>
          <p:nvPr>
            <p:ph type="ftr" sz="quarter" idx="11"/>
          </p:nvPr>
        </p:nvSpPr>
        <p:spPr/>
        <p:txBody>
          <a:bodyPr/>
          <a:lstStyle/>
          <a:p>
            <a:pPr>
              <a:defRPr/>
            </a:pPr>
            <a:r>
              <a:rPr lang="en-GB" altLang="en-US"/>
              <a:t>Hiwa Asadpour_PhD_defense</a:t>
            </a:r>
            <a:endParaRPr lang="en-GB" altLang="en-US" dirty="0"/>
          </a:p>
        </p:txBody>
      </p:sp>
      <p:sp>
        <p:nvSpPr>
          <p:cNvPr id="6" name="Foliennummernplatzhalter 5"/>
          <p:cNvSpPr>
            <a:spLocks noGrp="1"/>
          </p:cNvSpPr>
          <p:nvPr>
            <p:ph type="sldNum" sz="quarter" idx="12"/>
          </p:nvPr>
        </p:nvSpPr>
        <p:spPr/>
        <p:txBody>
          <a:bodyPr/>
          <a:lstStyle/>
          <a:p>
            <a:pPr>
              <a:defRPr/>
            </a:pPr>
            <a:fld id="{FFCAF955-5E2C-47F9-9953-A0A92CEB2270}" type="slidenum">
              <a:rPr lang="en-GB" altLang="en-US" smtClean="0"/>
              <a:pPr>
                <a:defRPr/>
              </a:pPr>
              <a:t>‹#›</a:t>
            </a:fld>
            <a:endParaRPr lang="en-GB" alt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pPr>
              <a:defRPr/>
            </a:pPr>
            <a:r>
              <a:rPr lang="de-DE" altLang="en-US"/>
              <a:t>18.10.2021</a:t>
            </a:r>
            <a:endParaRPr lang="en-GB" altLang="en-US" dirty="0"/>
          </a:p>
        </p:txBody>
      </p:sp>
      <p:sp>
        <p:nvSpPr>
          <p:cNvPr id="5" name="Fußzeilenplatzhalter 4"/>
          <p:cNvSpPr>
            <a:spLocks noGrp="1"/>
          </p:cNvSpPr>
          <p:nvPr>
            <p:ph type="ftr" sz="quarter" idx="11"/>
          </p:nvPr>
        </p:nvSpPr>
        <p:spPr/>
        <p:txBody>
          <a:bodyPr/>
          <a:lstStyle/>
          <a:p>
            <a:pPr>
              <a:defRPr/>
            </a:pPr>
            <a:r>
              <a:rPr lang="en-GB" altLang="en-US"/>
              <a:t>Hiwa Asadpour_PhD_defense</a:t>
            </a:r>
            <a:endParaRPr lang="en-GB" altLang="en-US" dirty="0"/>
          </a:p>
        </p:txBody>
      </p:sp>
      <p:sp>
        <p:nvSpPr>
          <p:cNvPr id="6" name="Foliennummernplatzhalter 5"/>
          <p:cNvSpPr>
            <a:spLocks noGrp="1"/>
          </p:cNvSpPr>
          <p:nvPr>
            <p:ph type="sldNum" sz="quarter" idx="12"/>
          </p:nvPr>
        </p:nvSpPr>
        <p:spPr/>
        <p:txBody>
          <a:bodyPr/>
          <a:lstStyle/>
          <a:p>
            <a:pPr>
              <a:defRPr/>
            </a:pPr>
            <a:fld id="{FFCAF955-5E2C-47F9-9953-A0A92CEB2270}" type="slidenum">
              <a:rPr lang="en-GB" altLang="en-US" smtClean="0"/>
              <a:pPr>
                <a:defRPr/>
              </a:pPr>
              <a:t>‹#›</a:t>
            </a:fld>
            <a:endParaRPr lang="en-GB" alt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pPr>
              <a:defRPr/>
            </a:pPr>
            <a:r>
              <a:rPr lang="de-DE" altLang="en-US"/>
              <a:t>18.10.2021</a:t>
            </a:r>
            <a:endParaRPr lang="en-GB" altLang="en-US" dirty="0"/>
          </a:p>
        </p:txBody>
      </p:sp>
      <p:sp>
        <p:nvSpPr>
          <p:cNvPr id="5" name="Fußzeilenplatzhalter 4"/>
          <p:cNvSpPr>
            <a:spLocks noGrp="1"/>
          </p:cNvSpPr>
          <p:nvPr>
            <p:ph type="ftr" sz="quarter" idx="11"/>
          </p:nvPr>
        </p:nvSpPr>
        <p:spPr/>
        <p:txBody>
          <a:bodyPr/>
          <a:lstStyle/>
          <a:p>
            <a:pPr>
              <a:defRPr/>
            </a:pPr>
            <a:r>
              <a:rPr lang="en-GB" altLang="en-US"/>
              <a:t>Hiwa Asadpour_PhD_defense</a:t>
            </a:r>
            <a:endParaRPr lang="en-GB" altLang="en-US" dirty="0"/>
          </a:p>
        </p:txBody>
      </p:sp>
      <p:sp>
        <p:nvSpPr>
          <p:cNvPr id="6" name="Foliennummernplatzhalter 5"/>
          <p:cNvSpPr>
            <a:spLocks noGrp="1"/>
          </p:cNvSpPr>
          <p:nvPr>
            <p:ph type="sldNum" sz="quarter" idx="12"/>
          </p:nvPr>
        </p:nvSpPr>
        <p:spPr/>
        <p:txBody>
          <a:bodyPr/>
          <a:lstStyle/>
          <a:p>
            <a:pPr>
              <a:defRPr/>
            </a:pPr>
            <a:fld id="{FFCAF955-5E2C-47F9-9953-A0A92CEB2270}" type="slidenum">
              <a:rPr lang="en-GB" altLang="en-US" smtClean="0"/>
              <a:pPr>
                <a:defRPr/>
              </a:pPr>
              <a:t>‹#›</a:t>
            </a:fld>
            <a:endParaRPr lang="en-GB" alt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pPr>
              <a:defRPr/>
            </a:pPr>
            <a:r>
              <a:rPr lang="de-DE" altLang="en-US"/>
              <a:t>18.10.2021</a:t>
            </a:r>
            <a:endParaRPr lang="en-GB" altLang="en-US" dirty="0"/>
          </a:p>
        </p:txBody>
      </p:sp>
      <p:sp>
        <p:nvSpPr>
          <p:cNvPr id="5" name="Fußzeilenplatzhalter 4"/>
          <p:cNvSpPr>
            <a:spLocks noGrp="1"/>
          </p:cNvSpPr>
          <p:nvPr>
            <p:ph type="ftr" sz="quarter" idx="11"/>
          </p:nvPr>
        </p:nvSpPr>
        <p:spPr/>
        <p:txBody>
          <a:bodyPr/>
          <a:lstStyle/>
          <a:p>
            <a:pPr>
              <a:defRPr/>
            </a:pPr>
            <a:r>
              <a:rPr lang="en-GB" altLang="en-US"/>
              <a:t>Hiwa Asadpour_PhD_defense</a:t>
            </a:r>
            <a:endParaRPr lang="en-GB" altLang="en-US" dirty="0"/>
          </a:p>
        </p:txBody>
      </p:sp>
      <p:sp>
        <p:nvSpPr>
          <p:cNvPr id="6" name="Foliennummernplatzhalter 5"/>
          <p:cNvSpPr>
            <a:spLocks noGrp="1"/>
          </p:cNvSpPr>
          <p:nvPr>
            <p:ph type="sldNum" sz="quarter" idx="12"/>
          </p:nvPr>
        </p:nvSpPr>
        <p:spPr/>
        <p:txBody>
          <a:bodyPr/>
          <a:lstStyle/>
          <a:p>
            <a:pPr>
              <a:defRPr/>
            </a:pPr>
            <a:fld id="{FFCAF955-5E2C-47F9-9953-A0A92CEB2270}" type="slidenum">
              <a:rPr lang="en-GB" altLang="en-US" smtClean="0"/>
              <a:pPr>
                <a:defRPr/>
              </a:pPr>
              <a:t>‹#›</a:t>
            </a:fld>
            <a:endParaRPr lang="en-GB" alt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pPr>
              <a:defRPr/>
            </a:pPr>
            <a:r>
              <a:rPr lang="de-DE" altLang="en-US"/>
              <a:t>18.10.2021</a:t>
            </a:r>
            <a:endParaRPr lang="en-GB" altLang="en-US" dirty="0"/>
          </a:p>
        </p:txBody>
      </p:sp>
      <p:sp>
        <p:nvSpPr>
          <p:cNvPr id="5" name="Fußzeilenplatzhalter 4"/>
          <p:cNvSpPr>
            <a:spLocks noGrp="1"/>
          </p:cNvSpPr>
          <p:nvPr>
            <p:ph type="ftr" sz="quarter" idx="11"/>
          </p:nvPr>
        </p:nvSpPr>
        <p:spPr/>
        <p:txBody>
          <a:bodyPr/>
          <a:lstStyle/>
          <a:p>
            <a:pPr>
              <a:defRPr/>
            </a:pPr>
            <a:r>
              <a:rPr lang="en-GB" altLang="en-US"/>
              <a:t>Hiwa Asadpour_PhD_defense</a:t>
            </a:r>
            <a:endParaRPr lang="en-GB" altLang="en-US" dirty="0"/>
          </a:p>
        </p:txBody>
      </p:sp>
      <p:sp>
        <p:nvSpPr>
          <p:cNvPr id="6" name="Foliennummernplatzhalter 5"/>
          <p:cNvSpPr>
            <a:spLocks noGrp="1"/>
          </p:cNvSpPr>
          <p:nvPr>
            <p:ph type="sldNum" sz="quarter" idx="12"/>
          </p:nvPr>
        </p:nvSpPr>
        <p:spPr/>
        <p:txBody>
          <a:bodyPr/>
          <a:lstStyle/>
          <a:p>
            <a:pPr>
              <a:defRPr/>
            </a:pPr>
            <a:fld id="{FFCAF955-5E2C-47F9-9953-A0A92CEB2270}" type="slidenum">
              <a:rPr lang="en-GB" altLang="en-US" smtClean="0"/>
              <a:pPr>
                <a:defRPr/>
              </a:pPr>
              <a:t>‹#›</a:t>
            </a:fld>
            <a:endParaRPr lang="en-GB" alt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pPr>
              <a:defRPr/>
            </a:pPr>
            <a:r>
              <a:rPr lang="de-DE" altLang="en-US"/>
              <a:t>18.10.2021</a:t>
            </a:r>
            <a:endParaRPr lang="en-GB" altLang="en-US" dirty="0"/>
          </a:p>
        </p:txBody>
      </p:sp>
      <p:sp>
        <p:nvSpPr>
          <p:cNvPr id="6" name="Fußzeilenplatzhalter 5"/>
          <p:cNvSpPr>
            <a:spLocks noGrp="1"/>
          </p:cNvSpPr>
          <p:nvPr>
            <p:ph type="ftr" sz="quarter" idx="11"/>
          </p:nvPr>
        </p:nvSpPr>
        <p:spPr/>
        <p:txBody>
          <a:bodyPr/>
          <a:lstStyle/>
          <a:p>
            <a:pPr>
              <a:defRPr/>
            </a:pPr>
            <a:r>
              <a:rPr lang="en-GB" altLang="en-US"/>
              <a:t>Hiwa Asadpour_PhD_defense</a:t>
            </a:r>
            <a:endParaRPr lang="en-GB" altLang="en-US" dirty="0"/>
          </a:p>
        </p:txBody>
      </p:sp>
      <p:sp>
        <p:nvSpPr>
          <p:cNvPr id="7" name="Foliennummernplatzhalter 6"/>
          <p:cNvSpPr>
            <a:spLocks noGrp="1"/>
          </p:cNvSpPr>
          <p:nvPr>
            <p:ph type="sldNum" sz="quarter" idx="12"/>
          </p:nvPr>
        </p:nvSpPr>
        <p:spPr/>
        <p:txBody>
          <a:bodyPr/>
          <a:lstStyle/>
          <a:p>
            <a:pPr>
              <a:defRPr/>
            </a:pPr>
            <a:fld id="{FFCAF955-5E2C-47F9-9953-A0A92CEB2270}" type="slidenum">
              <a:rPr lang="en-GB" altLang="en-US" smtClean="0"/>
              <a:pPr>
                <a:defRPr/>
              </a:pPr>
              <a:t>‹#›</a:t>
            </a:fld>
            <a:endParaRPr lang="en-GB" alt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pPr>
              <a:defRPr/>
            </a:pPr>
            <a:r>
              <a:rPr lang="de-DE" altLang="en-US"/>
              <a:t>18.10.2021</a:t>
            </a:r>
            <a:endParaRPr lang="en-GB" altLang="en-US" dirty="0"/>
          </a:p>
        </p:txBody>
      </p:sp>
      <p:sp>
        <p:nvSpPr>
          <p:cNvPr id="8" name="Fußzeilenplatzhalter 7"/>
          <p:cNvSpPr>
            <a:spLocks noGrp="1"/>
          </p:cNvSpPr>
          <p:nvPr>
            <p:ph type="ftr" sz="quarter" idx="11"/>
          </p:nvPr>
        </p:nvSpPr>
        <p:spPr/>
        <p:txBody>
          <a:bodyPr/>
          <a:lstStyle/>
          <a:p>
            <a:pPr>
              <a:defRPr/>
            </a:pPr>
            <a:r>
              <a:rPr lang="en-GB" altLang="en-US"/>
              <a:t>Hiwa Asadpour_PhD_defense</a:t>
            </a:r>
            <a:endParaRPr lang="en-GB" altLang="en-US" dirty="0"/>
          </a:p>
        </p:txBody>
      </p:sp>
      <p:sp>
        <p:nvSpPr>
          <p:cNvPr id="9" name="Foliennummernplatzhalter 8"/>
          <p:cNvSpPr>
            <a:spLocks noGrp="1"/>
          </p:cNvSpPr>
          <p:nvPr>
            <p:ph type="sldNum" sz="quarter" idx="12"/>
          </p:nvPr>
        </p:nvSpPr>
        <p:spPr/>
        <p:txBody>
          <a:bodyPr/>
          <a:lstStyle/>
          <a:p>
            <a:pPr>
              <a:defRPr/>
            </a:pPr>
            <a:fld id="{FFCAF955-5E2C-47F9-9953-A0A92CEB2270}" type="slidenum">
              <a:rPr lang="en-GB" altLang="en-US" smtClean="0"/>
              <a:pPr>
                <a:defRPr/>
              </a:pPr>
              <a:t>‹#›</a:t>
            </a:fld>
            <a:endParaRPr lang="en-GB" alt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pPr>
              <a:defRPr/>
            </a:pPr>
            <a:r>
              <a:rPr lang="de-DE" altLang="en-US"/>
              <a:t>18.10.2021</a:t>
            </a:r>
            <a:endParaRPr lang="en-GB" altLang="en-US" dirty="0"/>
          </a:p>
        </p:txBody>
      </p:sp>
      <p:sp>
        <p:nvSpPr>
          <p:cNvPr id="4" name="Fußzeilenplatzhalter 3"/>
          <p:cNvSpPr>
            <a:spLocks noGrp="1"/>
          </p:cNvSpPr>
          <p:nvPr>
            <p:ph type="ftr" sz="quarter" idx="11"/>
          </p:nvPr>
        </p:nvSpPr>
        <p:spPr/>
        <p:txBody>
          <a:bodyPr/>
          <a:lstStyle/>
          <a:p>
            <a:pPr>
              <a:defRPr/>
            </a:pPr>
            <a:r>
              <a:rPr lang="en-GB" altLang="en-US"/>
              <a:t>Hiwa Asadpour_PhD_defense</a:t>
            </a:r>
            <a:endParaRPr lang="en-GB" altLang="en-US" dirty="0"/>
          </a:p>
        </p:txBody>
      </p:sp>
      <p:sp>
        <p:nvSpPr>
          <p:cNvPr id="5" name="Foliennummernplatzhalter 4"/>
          <p:cNvSpPr>
            <a:spLocks noGrp="1"/>
          </p:cNvSpPr>
          <p:nvPr>
            <p:ph type="sldNum" sz="quarter" idx="12"/>
          </p:nvPr>
        </p:nvSpPr>
        <p:spPr/>
        <p:txBody>
          <a:bodyPr/>
          <a:lstStyle/>
          <a:p>
            <a:pPr>
              <a:defRPr/>
            </a:pPr>
            <a:fld id="{FFCAF955-5E2C-47F9-9953-A0A92CEB2270}" type="slidenum">
              <a:rPr lang="en-GB" altLang="en-US" smtClean="0"/>
              <a:pPr>
                <a:defRPr/>
              </a:pPr>
              <a:t>‹#›</a:t>
            </a:fld>
            <a:endParaRPr lang="en-GB" alt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a:defRPr/>
            </a:pPr>
            <a:r>
              <a:rPr lang="de-DE" altLang="en-US"/>
              <a:t>18.10.2021</a:t>
            </a:r>
            <a:endParaRPr lang="en-GB" altLang="en-US" dirty="0"/>
          </a:p>
        </p:txBody>
      </p:sp>
      <p:sp>
        <p:nvSpPr>
          <p:cNvPr id="3" name="Fußzeilenplatzhalter 2"/>
          <p:cNvSpPr>
            <a:spLocks noGrp="1"/>
          </p:cNvSpPr>
          <p:nvPr>
            <p:ph type="ftr" sz="quarter" idx="11"/>
          </p:nvPr>
        </p:nvSpPr>
        <p:spPr/>
        <p:txBody>
          <a:bodyPr/>
          <a:lstStyle/>
          <a:p>
            <a:pPr>
              <a:defRPr/>
            </a:pPr>
            <a:r>
              <a:rPr lang="en-GB" altLang="en-US"/>
              <a:t>Hiwa Asadpour_PhD_defense</a:t>
            </a:r>
            <a:endParaRPr lang="en-GB" altLang="en-US" dirty="0"/>
          </a:p>
        </p:txBody>
      </p:sp>
      <p:sp>
        <p:nvSpPr>
          <p:cNvPr id="4" name="Foliennummernplatzhalter 3"/>
          <p:cNvSpPr>
            <a:spLocks noGrp="1"/>
          </p:cNvSpPr>
          <p:nvPr>
            <p:ph type="sldNum" sz="quarter" idx="12"/>
          </p:nvPr>
        </p:nvSpPr>
        <p:spPr/>
        <p:txBody>
          <a:bodyPr/>
          <a:lstStyle/>
          <a:p>
            <a:pPr>
              <a:defRPr/>
            </a:pPr>
            <a:fld id="{FFCAF955-5E2C-47F9-9953-A0A92CEB2270}" type="slidenum">
              <a:rPr lang="en-GB" altLang="en-US" smtClean="0"/>
              <a:pPr>
                <a:defRPr/>
              </a:pPr>
              <a:t>‹#›</a:t>
            </a:fld>
            <a:endParaRPr lang="en-GB" alt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pPr>
              <a:defRPr/>
            </a:pPr>
            <a:r>
              <a:rPr lang="de-DE" altLang="en-US"/>
              <a:t>18.10.2021</a:t>
            </a:r>
            <a:endParaRPr lang="en-GB" altLang="en-US" dirty="0"/>
          </a:p>
        </p:txBody>
      </p:sp>
      <p:sp>
        <p:nvSpPr>
          <p:cNvPr id="6" name="Fußzeilenplatzhalter 5"/>
          <p:cNvSpPr>
            <a:spLocks noGrp="1"/>
          </p:cNvSpPr>
          <p:nvPr>
            <p:ph type="ftr" sz="quarter" idx="11"/>
          </p:nvPr>
        </p:nvSpPr>
        <p:spPr/>
        <p:txBody>
          <a:bodyPr/>
          <a:lstStyle/>
          <a:p>
            <a:pPr>
              <a:defRPr/>
            </a:pPr>
            <a:r>
              <a:rPr lang="en-GB" altLang="en-US"/>
              <a:t>Hiwa Asadpour_PhD_defense</a:t>
            </a:r>
            <a:endParaRPr lang="en-GB" altLang="en-US" dirty="0"/>
          </a:p>
        </p:txBody>
      </p:sp>
      <p:sp>
        <p:nvSpPr>
          <p:cNvPr id="7" name="Foliennummernplatzhalter 6"/>
          <p:cNvSpPr>
            <a:spLocks noGrp="1"/>
          </p:cNvSpPr>
          <p:nvPr>
            <p:ph type="sldNum" sz="quarter" idx="12"/>
          </p:nvPr>
        </p:nvSpPr>
        <p:spPr/>
        <p:txBody>
          <a:bodyPr/>
          <a:lstStyle/>
          <a:p>
            <a:pPr>
              <a:defRPr/>
            </a:pPr>
            <a:fld id="{FFCAF955-5E2C-47F9-9953-A0A92CEB2270}" type="slidenum">
              <a:rPr lang="en-GB" altLang="en-US" smtClean="0"/>
              <a:pPr>
                <a:defRPr/>
              </a:pPr>
              <a:t>‹#›</a:t>
            </a:fld>
            <a:endParaRPr lang="en-GB" alt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pPr>
              <a:defRPr/>
            </a:pPr>
            <a:r>
              <a:rPr lang="de-DE" altLang="en-US"/>
              <a:t>18.10.2021</a:t>
            </a:r>
            <a:endParaRPr lang="en-GB" altLang="en-US" dirty="0"/>
          </a:p>
        </p:txBody>
      </p:sp>
      <p:sp>
        <p:nvSpPr>
          <p:cNvPr id="6" name="Fußzeilenplatzhalter 5"/>
          <p:cNvSpPr>
            <a:spLocks noGrp="1"/>
          </p:cNvSpPr>
          <p:nvPr>
            <p:ph type="ftr" sz="quarter" idx="11"/>
          </p:nvPr>
        </p:nvSpPr>
        <p:spPr/>
        <p:txBody>
          <a:bodyPr/>
          <a:lstStyle/>
          <a:p>
            <a:pPr>
              <a:defRPr/>
            </a:pPr>
            <a:r>
              <a:rPr lang="en-GB" altLang="en-US"/>
              <a:t>Hiwa Asadpour_PhD_defense</a:t>
            </a:r>
            <a:endParaRPr lang="en-GB" altLang="en-US" dirty="0"/>
          </a:p>
        </p:txBody>
      </p:sp>
      <p:sp>
        <p:nvSpPr>
          <p:cNvPr id="7" name="Foliennummernplatzhalter 6"/>
          <p:cNvSpPr>
            <a:spLocks noGrp="1"/>
          </p:cNvSpPr>
          <p:nvPr>
            <p:ph type="sldNum" sz="quarter" idx="12"/>
          </p:nvPr>
        </p:nvSpPr>
        <p:spPr/>
        <p:txBody>
          <a:bodyPr/>
          <a:lstStyle/>
          <a:p>
            <a:pPr>
              <a:defRPr/>
            </a:pPr>
            <a:fld id="{FFCAF955-5E2C-47F9-9953-A0A92CEB2270}" type="slidenum">
              <a:rPr lang="en-GB" altLang="en-US" smtClean="0"/>
              <a:pPr>
                <a:defRPr/>
              </a:pPr>
              <a:t>‹#›</a:t>
            </a:fld>
            <a:endParaRPr lang="en-GB" alt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de-DE" altLang="en-US"/>
              <a:t>18.10.2021</a:t>
            </a:r>
            <a:endParaRPr lang="en-GB" altLang="en-US"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GB" altLang="en-US"/>
              <a:t>Hiwa Asadpour_PhD_defense</a:t>
            </a:r>
            <a:endParaRPr lang="en-GB" altLang="en-US"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FCAF955-5E2C-47F9-9953-A0A92CEB2270}" type="slidenum">
              <a:rPr lang="en-GB" altLang="en-US" smtClean="0"/>
              <a:pPr>
                <a:defRPr/>
              </a:pPr>
              <a:t>‹#›</a:t>
            </a:fld>
            <a:endParaRPr lang="en-GB" altLang="en-US" dirty="0"/>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Incorporation.pptx"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Incorporation.pptx"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overt%20subjects.pptx"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Enclitic_adposition_flag_prosody.pptx"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Enclitic_adposition_flag_prosody.pptx"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Enclitic_adposition_flag_prosody.pptx"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0" y="5393108"/>
            <a:ext cx="9144000" cy="792088"/>
          </a:xfrm>
        </p:spPr>
        <p:txBody>
          <a:bodyPr>
            <a:normAutofit/>
          </a:bodyPr>
          <a:lstStyle/>
          <a:p>
            <a:pPr eaLnBrk="1" hangingPunct="1">
              <a:lnSpc>
                <a:spcPct val="80000"/>
              </a:lnSpc>
            </a:pPr>
            <a:r>
              <a:rPr lang="en-US" altLang="en-US" sz="2000" dirty="0">
                <a:solidFill>
                  <a:schemeClr val="tx1"/>
                </a:solidFill>
                <a:latin typeface="Times" pitchFamily="18" charset="0"/>
                <a:cs typeface="Times New Roman" pitchFamily="18" charset="0"/>
              </a:rPr>
              <a:t>DGfS2023, Cologne University</a:t>
            </a:r>
          </a:p>
          <a:p>
            <a:pPr>
              <a:lnSpc>
                <a:spcPct val="80000"/>
              </a:lnSpc>
            </a:pPr>
            <a:r>
              <a:rPr lang="es-ES" altLang="en-US" sz="1800" dirty="0">
                <a:solidFill>
                  <a:schemeClr val="tx1"/>
                </a:solidFill>
                <a:latin typeface="Times" panose="02020603050405020304" pitchFamily="18" charset="0"/>
                <a:cs typeface="Times" panose="02020603050405020304" pitchFamily="18" charset="0"/>
              </a:rPr>
              <a:t>07-10 March 2023</a:t>
            </a:r>
            <a:endParaRPr lang="en-US" altLang="en-US" sz="2800" dirty="0">
              <a:solidFill>
                <a:schemeClr val="tx1"/>
              </a:solidFill>
              <a:latin typeface="Times" pitchFamily="18" charset="0"/>
              <a:cs typeface="Times New Roman" pitchFamily="18" charset="0"/>
            </a:endParaRPr>
          </a:p>
        </p:txBody>
      </p:sp>
      <p:sp>
        <p:nvSpPr>
          <p:cNvPr id="4" name="Rectangle 2">
            <a:extLst>
              <a:ext uri="{FF2B5EF4-FFF2-40B4-BE49-F238E27FC236}">
                <a16:creationId xmlns:a16="http://schemas.microsoft.com/office/drawing/2014/main" id="{D3578E9D-DB1F-425C-85C7-61D5C3B50B84}"/>
              </a:ext>
            </a:extLst>
          </p:cNvPr>
          <p:cNvSpPr>
            <a:spLocks noGrp="1" noChangeArrowheads="1"/>
          </p:cNvSpPr>
          <p:nvPr>
            <p:ph type="ctrTitle"/>
          </p:nvPr>
        </p:nvSpPr>
        <p:spPr>
          <a:xfrm>
            <a:off x="17537" y="923541"/>
            <a:ext cx="9027876" cy="1204243"/>
          </a:xfrm>
        </p:spPr>
        <p:txBody>
          <a:bodyPr>
            <a:normAutofit/>
          </a:bodyPr>
          <a:lstStyle/>
          <a:p>
            <a:r>
              <a:rPr lang="en-US" sz="2400" b="1" u="none" strike="noStrike" dirty="0">
                <a:effectLst/>
                <a:latin typeface="Libre Franklin" panose="020B0604020202020204" pitchFamily="2" charset="0"/>
              </a:rPr>
              <a:t>Flagging-drop typology and contact-induced change</a:t>
            </a:r>
            <a:endParaRPr lang="en-US" sz="9600" b="1" dirty="0">
              <a:latin typeface="Times" pitchFamily="18" charset="0"/>
            </a:endParaRPr>
          </a:p>
        </p:txBody>
      </p:sp>
      <p:sp>
        <p:nvSpPr>
          <p:cNvPr id="2" name="Slide Number Placeholder 1">
            <a:extLst>
              <a:ext uri="{FF2B5EF4-FFF2-40B4-BE49-F238E27FC236}">
                <a16:creationId xmlns:a16="http://schemas.microsoft.com/office/drawing/2014/main" id="{4B074015-DFE2-4B18-882E-AFCBD6C8DE84}"/>
              </a:ext>
            </a:extLst>
          </p:cNvPr>
          <p:cNvSpPr>
            <a:spLocks noGrp="1"/>
          </p:cNvSpPr>
          <p:nvPr>
            <p:ph type="sldNum" sz="quarter" idx="12"/>
          </p:nvPr>
        </p:nvSpPr>
        <p:spPr/>
        <p:txBody>
          <a:bodyPr/>
          <a:lstStyle/>
          <a:p>
            <a:pPr>
              <a:defRPr/>
            </a:pPr>
            <a:fld id="{FFCAF955-5E2C-47F9-9953-A0A92CEB2270}" type="slidenum">
              <a:rPr lang="en-GB" altLang="en-US" smtClean="0"/>
              <a:pPr>
                <a:defRPr/>
              </a:pPr>
              <a:t>1</a:t>
            </a:fld>
            <a:endParaRPr lang="en-GB" altLang="en-US" dirty="0"/>
          </a:p>
        </p:txBody>
      </p:sp>
      <p:sp>
        <p:nvSpPr>
          <p:cNvPr id="3" name="Rectangle 3">
            <a:extLst>
              <a:ext uri="{FF2B5EF4-FFF2-40B4-BE49-F238E27FC236}">
                <a16:creationId xmlns:a16="http://schemas.microsoft.com/office/drawing/2014/main" id="{3814E98E-73AB-7875-ED7F-21AFD60CF263}"/>
              </a:ext>
            </a:extLst>
          </p:cNvPr>
          <p:cNvSpPr txBox="1">
            <a:spLocks noChangeArrowheads="1"/>
          </p:cNvSpPr>
          <p:nvPr/>
        </p:nvSpPr>
        <p:spPr>
          <a:xfrm>
            <a:off x="-221" y="3134813"/>
            <a:ext cx="9144000" cy="144847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lnSpc>
                <a:spcPct val="80000"/>
              </a:lnSpc>
              <a:spcAft>
                <a:spcPts val="0"/>
              </a:spcAft>
            </a:pPr>
            <a:r>
              <a:rPr lang="en-US" altLang="en-US" sz="2400" dirty="0">
                <a:solidFill>
                  <a:schemeClr val="tx1"/>
                </a:solidFill>
                <a:latin typeface="Times" pitchFamily="18" charset="0"/>
                <a:cs typeface="Times New Roman" pitchFamily="18" charset="0"/>
              </a:rPr>
              <a:t>Hiwa Asadpour</a:t>
            </a:r>
          </a:p>
          <a:p>
            <a:pPr fontAlgn="auto">
              <a:lnSpc>
                <a:spcPct val="80000"/>
              </a:lnSpc>
              <a:spcAft>
                <a:spcPts val="0"/>
              </a:spcAft>
            </a:pPr>
            <a:endParaRPr lang="en-US" altLang="en-US" sz="2400" dirty="0">
              <a:solidFill>
                <a:schemeClr val="tx1"/>
              </a:solidFill>
              <a:latin typeface="Times" pitchFamily="18" charset="0"/>
              <a:cs typeface="Times New Roman" pitchFamily="18" charset="0"/>
            </a:endParaRPr>
          </a:p>
          <a:p>
            <a:pPr fontAlgn="auto">
              <a:lnSpc>
                <a:spcPct val="80000"/>
              </a:lnSpc>
              <a:spcAft>
                <a:spcPts val="0"/>
              </a:spcAft>
            </a:pPr>
            <a:r>
              <a:rPr lang="en-US" altLang="en-US" sz="1400" dirty="0">
                <a:solidFill>
                  <a:schemeClr val="tx1"/>
                </a:solidFill>
                <a:latin typeface="Times" pitchFamily="18" charset="0"/>
                <a:cs typeface="Times New Roman" pitchFamily="18" charset="0"/>
              </a:rPr>
              <a:t>JSPS International Fellow, University of Tokyo, Japan</a:t>
            </a:r>
          </a:p>
          <a:p>
            <a:pPr fontAlgn="auto">
              <a:lnSpc>
                <a:spcPct val="80000"/>
              </a:lnSpc>
              <a:spcAft>
                <a:spcPts val="0"/>
              </a:spcAft>
            </a:pPr>
            <a:r>
              <a:rPr lang="en-US" altLang="en-US" sz="1400">
                <a:solidFill>
                  <a:schemeClr val="tx1"/>
                </a:solidFill>
                <a:latin typeface="Times" pitchFamily="18" charset="0"/>
                <a:cs typeface="Times New Roman" pitchFamily="18" charset="0"/>
              </a:rPr>
              <a:t>Associate </a:t>
            </a:r>
            <a:r>
              <a:rPr lang="en-US" altLang="en-US" sz="1400" dirty="0">
                <a:solidFill>
                  <a:schemeClr val="tx1"/>
                </a:solidFill>
                <a:latin typeface="Times" pitchFamily="18" charset="0"/>
                <a:cs typeface="Times New Roman" pitchFamily="18" charset="0"/>
              </a:rPr>
              <a:t>Researcher, Goethe University of Frankfurt, Germany</a:t>
            </a:r>
          </a:p>
          <a:p>
            <a:pPr fontAlgn="auto">
              <a:lnSpc>
                <a:spcPct val="80000"/>
              </a:lnSpc>
              <a:spcAft>
                <a:spcPts val="0"/>
              </a:spcAft>
            </a:pPr>
            <a:r>
              <a:rPr lang="en-US" altLang="en-US" sz="1200" dirty="0">
                <a:solidFill>
                  <a:schemeClr val="tx1"/>
                </a:solidFill>
                <a:latin typeface="Times" pitchFamily="18" charset="0"/>
                <a:cs typeface="Times New Roman" pitchFamily="18" charset="0"/>
              </a:rPr>
              <a:t>Asadpour@lingua.uni-frankfurt.de</a:t>
            </a:r>
            <a:endParaRPr lang="en-US" altLang="en-US" sz="1200" dirty="0">
              <a:latin typeface="Times" pitchFamily="18" charset="0"/>
              <a:cs typeface="Times New Roman" pitchFamily="18" charset="0"/>
            </a:endParaRPr>
          </a:p>
          <a:p>
            <a:pPr fontAlgn="auto">
              <a:lnSpc>
                <a:spcPct val="80000"/>
              </a:lnSpc>
              <a:spcAft>
                <a:spcPts val="0"/>
              </a:spcAft>
            </a:pPr>
            <a:endParaRPr lang="en-US" altLang="en-US" sz="1800" dirty="0">
              <a:latin typeface="Times" pitchFamily="18" charset="0"/>
              <a:cs typeface="Times New Roman" pitchFamily="18"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31C6D-896C-4253-80DF-C7AE0D4AB117}"/>
              </a:ext>
            </a:extLst>
          </p:cNvPr>
          <p:cNvSpPr>
            <a:spLocks noGrp="1"/>
          </p:cNvSpPr>
          <p:nvPr>
            <p:ph type="title"/>
          </p:nvPr>
        </p:nvSpPr>
        <p:spPr/>
        <p:txBody>
          <a:bodyPr/>
          <a:lstStyle/>
          <a:p>
            <a:r>
              <a:rPr lang="en-GB" dirty="0"/>
              <a:t>Target event structure and </a:t>
            </a:r>
            <a:br>
              <a:rPr lang="en-GB" dirty="0"/>
            </a:br>
            <a:r>
              <a:rPr lang="en-GB" dirty="0"/>
              <a:t>Target (T)?</a:t>
            </a:r>
          </a:p>
        </p:txBody>
      </p:sp>
      <p:sp>
        <p:nvSpPr>
          <p:cNvPr id="4" name="Slide Number Placeholder 3">
            <a:extLst>
              <a:ext uri="{FF2B5EF4-FFF2-40B4-BE49-F238E27FC236}">
                <a16:creationId xmlns:a16="http://schemas.microsoft.com/office/drawing/2014/main" id="{53F70209-35DC-4F43-BEF4-0D4BDEDB39DE}"/>
              </a:ext>
            </a:extLst>
          </p:cNvPr>
          <p:cNvSpPr>
            <a:spLocks noGrp="1"/>
          </p:cNvSpPr>
          <p:nvPr>
            <p:ph type="sldNum" sz="quarter" idx="12"/>
          </p:nvPr>
        </p:nvSpPr>
        <p:spPr/>
        <p:txBody>
          <a:bodyPr/>
          <a:lstStyle/>
          <a:p>
            <a:fld id="{4FDD8536-FC34-49BA-9302-29445AC09EC9}" type="slidenum">
              <a:rPr lang="de-DE" smtClean="0"/>
              <a:t>10</a:t>
            </a:fld>
            <a:endParaRPr lang="de-DE"/>
          </a:p>
        </p:txBody>
      </p:sp>
    </p:spTree>
    <p:extLst>
      <p:ext uri="{BB962C8B-B14F-4D97-AF65-F5344CB8AC3E}">
        <p14:creationId xmlns:p14="http://schemas.microsoft.com/office/powerpoint/2010/main" val="193745134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Right 4">
            <a:extLst>
              <a:ext uri="{FF2B5EF4-FFF2-40B4-BE49-F238E27FC236}">
                <a16:creationId xmlns:a16="http://schemas.microsoft.com/office/drawing/2014/main" id="{C93ADC50-B829-462D-8F5F-F513BDA9411D}"/>
              </a:ext>
            </a:extLst>
          </p:cNvPr>
          <p:cNvSpPr/>
          <p:nvPr/>
        </p:nvSpPr>
        <p:spPr>
          <a:xfrm>
            <a:off x="340300" y="2070378"/>
            <a:ext cx="4672586" cy="152919"/>
          </a:xfrm>
          <a:prstGeom prst="rightArrow">
            <a:avLst>
              <a:gd name="adj1" fmla="val 3424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cxnSp>
        <p:nvCxnSpPr>
          <p:cNvPr id="29" name="Gerade Verbindung mit Pfeil 28"/>
          <p:cNvCxnSpPr/>
          <p:nvPr/>
        </p:nvCxnSpPr>
        <p:spPr>
          <a:xfrm>
            <a:off x="1168122" y="1996277"/>
            <a:ext cx="28637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p:nvPr/>
        </p:nvCxnSpPr>
        <p:spPr>
          <a:xfrm>
            <a:off x="1974726" y="1995080"/>
            <a:ext cx="28637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p:nvPr/>
        </p:nvCxnSpPr>
        <p:spPr>
          <a:xfrm>
            <a:off x="2992116" y="1997537"/>
            <a:ext cx="28637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p:nvCxnSpPr>
        <p:spPr>
          <a:xfrm>
            <a:off x="4052441" y="1559173"/>
            <a:ext cx="0" cy="338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p:nvCxnSpPr>
        <p:spPr>
          <a:xfrm>
            <a:off x="4131116" y="1557692"/>
            <a:ext cx="0" cy="338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Gerade Verbindung mit Pfeil 45"/>
          <p:cNvCxnSpPr>
            <a:cxnSpLocks/>
          </p:cNvCxnSpPr>
          <p:nvPr/>
        </p:nvCxnSpPr>
        <p:spPr>
          <a:xfrm flipV="1">
            <a:off x="4141711" y="1994817"/>
            <a:ext cx="42656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ectangle 9">
            <a:extLst>
              <a:ext uri="{FF2B5EF4-FFF2-40B4-BE49-F238E27FC236}">
                <a16:creationId xmlns:a16="http://schemas.microsoft.com/office/drawing/2014/main" id="{1B8449EB-F02C-4F8C-8923-9FC736B6612D}"/>
              </a:ext>
            </a:extLst>
          </p:cNvPr>
          <p:cNvSpPr>
            <a:spLocks noChangeArrowheads="1"/>
          </p:cNvSpPr>
          <p:nvPr/>
        </p:nvSpPr>
        <p:spPr bwMode="auto">
          <a:xfrm>
            <a:off x="5028557" y="199761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de-DE" altLang="en-US" sz="1350">
              <a:latin typeface="Arial" panose="020B0604020202020204" pitchFamily="34" charset="0"/>
            </a:endParaRPr>
          </a:p>
        </p:txBody>
      </p:sp>
      <p:sp>
        <p:nvSpPr>
          <p:cNvPr id="13" name="Rectangle 10">
            <a:extLst>
              <a:ext uri="{FF2B5EF4-FFF2-40B4-BE49-F238E27FC236}">
                <a16:creationId xmlns:a16="http://schemas.microsoft.com/office/drawing/2014/main" id="{78D83085-7CBB-4585-8BB7-199C26AFE306}"/>
              </a:ext>
            </a:extLst>
          </p:cNvPr>
          <p:cNvSpPr>
            <a:spLocks noChangeArrowheads="1"/>
          </p:cNvSpPr>
          <p:nvPr/>
        </p:nvSpPr>
        <p:spPr bwMode="auto">
          <a:xfrm>
            <a:off x="5028557" y="199761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de-DE" altLang="en-US" sz="1350">
              <a:latin typeface="Arial" panose="020B0604020202020204" pitchFamily="34" charset="0"/>
            </a:endParaRPr>
          </a:p>
        </p:txBody>
      </p:sp>
      <p:sp>
        <p:nvSpPr>
          <p:cNvPr id="17" name="TextBox 16">
            <a:extLst>
              <a:ext uri="{FF2B5EF4-FFF2-40B4-BE49-F238E27FC236}">
                <a16:creationId xmlns:a16="http://schemas.microsoft.com/office/drawing/2014/main" id="{7763691C-6CED-4415-925B-AB4DFD6687E7}"/>
              </a:ext>
            </a:extLst>
          </p:cNvPr>
          <p:cNvSpPr txBox="1"/>
          <p:nvPr/>
        </p:nvSpPr>
        <p:spPr>
          <a:xfrm>
            <a:off x="5237087" y="2355319"/>
            <a:ext cx="5049438" cy="562205"/>
          </a:xfrm>
          <a:prstGeom prst="rect">
            <a:avLst/>
          </a:prstGeom>
          <a:noFill/>
          <a:ln>
            <a:noFill/>
          </a:ln>
        </p:spPr>
        <p:txBody>
          <a:bodyPr wrap="square" lIns="67500" tIns="33750" rIns="67500" bIns="33750" compatLnSpc="0">
            <a:spAutoFit/>
          </a:bodyPr>
          <a:lstStyle/>
          <a:p>
            <a:pPr>
              <a:tabLst>
                <a:tab pos="270000" algn="l"/>
                <a:tab pos="540000" algn="l"/>
                <a:tab pos="810000" algn="l"/>
                <a:tab pos="1080270" algn="l"/>
                <a:tab pos="1350270" algn="l"/>
                <a:tab pos="1620270" algn="l"/>
                <a:tab pos="1890270" algn="l"/>
                <a:tab pos="2160270" algn="l"/>
                <a:tab pos="2430270" algn="l"/>
                <a:tab pos="2700270" algn="l"/>
              </a:tabLst>
              <a:defRPr/>
            </a:pPr>
            <a:r>
              <a:rPr lang="de-DE" sz="1950" dirty="0">
                <a:latin typeface="Times New Roman" pitchFamily="18" charset="0"/>
                <a:ea typeface="Charis SIL Compact" pitchFamily="2"/>
                <a:cs typeface="Times New Roman" pitchFamily="18" charset="0"/>
              </a:rPr>
              <a:t>Physical Goals </a:t>
            </a:r>
          </a:p>
          <a:p>
            <a:pPr>
              <a:tabLst>
                <a:tab pos="270000" algn="l"/>
                <a:tab pos="540000" algn="l"/>
                <a:tab pos="810000" algn="l"/>
                <a:tab pos="1080270" algn="l"/>
                <a:tab pos="1350270" algn="l"/>
                <a:tab pos="1620270" algn="l"/>
                <a:tab pos="1890270" algn="l"/>
                <a:tab pos="2160270" algn="l"/>
                <a:tab pos="2430270" algn="l"/>
                <a:tab pos="2700270" algn="l"/>
              </a:tabLst>
              <a:defRPr/>
            </a:pPr>
            <a:r>
              <a:rPr lang="de-DE" sz="1400" dirty="0" err="1">
                <a:latin typeface="Times New Roman" pitchFamily="18" charset="0"/>
                <a:ea typeface="Charis SIL Compact" pitchFamily="2"/>
                <a:cs typeface="Times New Roman" pitchFamily="18" charset="0"/>
              </a:rPr>
              <a:t>of</a:t>
            </a:r>
            <a:r>
              <a:rPr lang="de-DE" sz="1400" dirty="0">
                <a:latin typeface="Times New Roman" pitchFamily="18" charset="0"/>
                <a:ea typeface="Charis SIL Compact" pitchFamily="2"/>
                <a:cs typeface="Times New Roman" pitchFamily="18" charset="0"/>
              </a:rPr>
              <a:t> </a:t>
            </a:r>
            <a:r>
              <a:rPr lang="de-DE" sz="1400" dirty="0" err="1">
                <a:latin typeface="Times New Roman" pitchFamily="18" charset="0"/>
                <a:ea typeface="Charis SIL Compact" pitchFamily="2"/>
                <a:cs typeface="Times New Roman" pitchFamily="18" charset="0"/>
              </a:rPr>
              <a:t>verbs</a:t>
            </a:r>
            <a:r>
              <a:rPr lang="de-DE" sz="1400" dirty="0">
                <a:latin typeface="Times New Roman" pitchFamily="18" charset="0"/>
                <a:ea typeface="Charis SIL Compact" pitchFamily="2"/>
                <a:cs typeface="Times New Roman" pitchFamily="18" charset="0"/>
              </a:rPr>
              <a:t> </a:t>
            </a:r>
            <a:r>
              <a:rPr lang="de-DE" sz="1400" dirty="0" err="1">
                <a:latin typeface="Times New Roman" pitchFamily="18" charset="0"/>
                <a:ea typeface="Charis SIL Compact" pitchFamily="2"/>
                <a:cs typeface="Times New Roman" pitchFamily="18" charset="0"/>
              </a:rPr>
              <a:t>of</a:t>
            </a:r>
            <a:r>
              <a:rPr lang="de-DE" sz="1400" dirty="0">
                <a:latin typeface="Times New Roman" pitchFamily="18" charset="0"/>
                <a:ea typeface="Charis SIL Compact" pitchFamily="2"/>
                <a:cs typeface="Times New Roman" pitchFamily="18" charset="0"/>
              </a:rPr>
              <a:t> </a:t>
            </a:r>
            <a:r>
              <a:rPr lang="de-DE" sz="1400" dirty="0" err="1">
                <a:latin typeface="Times New Roman" pitchFamily="18" charset="0"/>
                <a:ea typeface="Charis SIL Compact" pitchFamily="2"/>
                <a:cs typeface="Times New Roman" pitchFamily="18" charset="0"/>
              </a:rPr>
              <a:t>movement</a:t>
            </a:r>
            <a:r>
              <a:rPr lang="de-DE" sz="1400" dirty="0">
                <a:latin typeface="Times New Roman" pitchFamily="18" charset="0"/>
                <a:ea typeface="Charis SIL Compact" pitchFamily="2"/>
                <a:cs typeface="Times New Roman" pitchFamily="18" charset="0"/>
              </a:rPr>
              <a:t> </a:t>
            </a:r>
            <a:r>
              <a:rPr lang="en-US" sz="1400" dirty="0">
                <a:latin typeface="Times New Roman" pitchFamily="18" charset="0"/>
                <a:ea typeface="Charis SIL Compact" pitchFamily="2"/>
                <a:cs typeface="Times New Roman" pitchFamily="18" charset="0"/>
              </a:rPr>
              <a:t>(MOTION)</a:t>
            </a:r>
          </a:p>
        </p:txBody>
      </p:sp>
      <p:sp>
        <p:nvSpPr>
          <p:cNvPr id="19" name="Straight Connector 18">
            <a:extLst>
              <a:ext uri="{FF2B5EF4-FFF2-40B4-BE49-F238E27FC236}">
                <a16:creationId xmlns:a16="http://schemas.microsoft.com/office/drawing/2014/main" id="{D6370C00-979E-4E1C-BC3E-0929745DF27E}"/>
              </a:ext>
            </a:extLst>
          </p:cNvPr>
          <p:cNvSpPr/>
          <p:nvPr/>
        </p:nvSpPr>
        <p:spPr>
          <a:xfrm flipH="1">
            <a:off x="4994200" y="2535931"/>
            <a:ext cx="270272" cy="0"/>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20" name="Straight Connector 19">
            <a:extLst>
              <a:ext uri="{FF2B5EF4-FFF2-40B4-BE49-F238E27FC236}">
                <a16:creationId xmlns:a16="http://schemas.microsoft.com/office/drawing/2014/main" id="{BD49893B-7D4F-4D49-9078-1DF0F4A95E1A}"/>
              </a:ext>
            </a:extLst>
          </p:cNvPr>
          <p:cNvSpPr/>
          <p:nvPr/>
        </p:nvSpPr>
        <p:spPr>
          <a:xfrm flipH="1">
            <a:off x="4994200" y="3071712"/>
            <a:ext cx="270272" cy="0"/>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21" name="Straight Connector 20">
            <a:extLst>
              <a:ext uri="{FF2B5EF4-FFF2-40B4-BE49-F238E27FC236}">
                <a16:creationId xmlns:a16="http://schemas.microsoft.com/office/drawing/2014/main" id="{7EEE9466-AC11-4F80-8889-1884D466ADA8}"/>
              </a:ext>
            </a:extLst>
          </p:cNvPr>
          <p:cNvSpPr/>
          <p:nvPr/>
        </p:nvSpPr>
        <p:spPr>
          <a:xfrm flipH="1">
            <a:off x="4994200" y="3583681"/>
            <a:ext cx="270272" cy="0"/>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22" name="Straight Connector 21">
            <a:extLst>
              <a:ext uri="{FF2B5EF4-FFF2-40B4-BE49-F238E27FC236}">
                <a16:creationId xmlns:a16="http://schemas.microsoft.com/office/drawing/2014/main" id="{9CCE8B5F-3BD6-4E06-89CA-514811A1063C}"/>
              </a:ext>
            </a:extLst>
          </p:cNvPr>
          <p:cNvSpPr/>
          <p:nvPr/>
        </p:nvSpPr>
        <p:spPr>
          <a:xfrm flipH="1">
            <a:off x="4994200" y="4151609"/>
            <a:ext cx="270272" cy="0"/>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23" name="Straight Connector 22">
            <a:extLst>
              <a:ext uri="{FF2B5EF4-FFF2-40B4-BE49-F238E27FC236}">
                <a16:creationId xmlns:a16="http://schemas.microsoft.com/office/drawing/2014/main" id="{220D0F74-8696-424E-BEBF-CEA74287B325}"/>
              </a:ext>
            </a:extLst>
          </p:cNvPr>
          <p:cNvSpPr/>
          <p:nvPr/>
        </p:nvSpPr>
        <p:spPr>
          <a:xfrm>
            <a:off x="4994199" y="2531169"/>
            <a:ext cx="0" cy="540544"/>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25" name="Straight Connector 24">
            <a:extLst>
              <a:ext uri="{FF2B5EF4-FFF2-40B4-BE49-F238E27FC236}">
                <a16:creationId xmlns:a16="http://schemas.microsoft.com/office/drawing/2014/main" id="{A780E727-F91F-4938-AF22-2DBE0DF62C85}"/>
              </a:ext>
            </a:extLst>
          </p:cNvPr>
          <p:cNvSpPr/>
          <p:nvPr/>
        </p:nvSpPr>
        <p:spPr>
          <a:xfrm>
            <a:off x="4994199" y="3583682"/>
            <a:ext cx="0" cy="567928"/>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26" name="Straight Connector 25">
            <a:extLst>
              <a:ext uri="{FF2B5EF4-FFF2-40B4-BE49-F238E27FC236}">
                <a16:creationId xmlns:a16="http://schemas.microsoft.com/office/drawing/2014/main" id="{52DC4F6F-7968-47E0-9317-D7F0176E17F6}"/>
              </a:ext>
            </a:extLst>
          </p:cNvPr>
          <p:cNvSpPr/>
          <p:nvPr/>
        </p:nvSpPr>
        <p:spPr>
          <a:xfrm flipH="1">
            <a:off x="4995390" y="4675484"/>
            <a:ext cx="270272" cy="0"/>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27" name="Straight Connector 26">
            <a:extLst>
              <a:ext uri="{FF2B5EF4-FFF2-40B4-BE49-F238E27FC236}">
                <a16:creationId xmlns:a16="http://schemas.microsoft.com/office/drawing/2014/main" id="{D5D6AB67-197F-452A-8E7E-90915CE9A3BC}"/>
              </a:ext>
            </a:extLst>
          </p:cNvPr>
          <p:cNvSpPr/>
          <p:nvPr/>
        </p:nvSpPr>
        <p:spPr>
          <a:xfrm>
            <a:off x="4993010" y="4143275"/>
            <a:ext cx="0" cy="536972"/>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34" name="Rechteck 1">
            <a:extLst>
              <a:ext uri="{FF2B5EF4-FFF2-40B4-BE49-F238E27FC236}">
                <a16:creationId xmlns:a16="http://schemas.microsoft.com/office/drawing/2014/main" id="{B31C2BC1-1582-47F0-BC69-44C65DEFDB7C}"/>
              </a:ext>
            </a:extLst>
          </p:cNvPr>
          <p:cNvSpPr>
            <a:spLocks noChangeArrowheads="1"/>
          </p:cNvSpPr>
          <p:nvPr/>
        </p:nvSpPr>
        <p:spPr bwMode="auto">
          <a:xfrm>
            <a:off x="5237087" y="2868586"/>
            <a:ext cx="37802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9pPr>
          </a:lstStyle>
          <a:p>
            <a:pPr eaLnBrk="1">
              <a:spcBef>
                <a:spcPct val="0"/>
              </a:spcBef>
              <a:buFontTx/>
              <a:buNone/>
            </a:pPr>
            <a:r>
              <a:rPr lang="de-DE" sz="1800" dirty="0">
                <a:latin typeface="Times New Roman" pitchFamily="18" charset="0"/>
                <a:ea typeface="Charis SIL Compact" pitchFamily="2"/>
                <a:cs typeface="Times New Roman" pitchFamily="18" charset="0"/>
              </a:rPr>
              <a:t>Physical </a:t>
            </a:r>
            <a:r>
              <a:rPr lang="de-DE" altLang="nb-NO" sz="1800" dirty="0">
                <a:latin typeface="Times New Roman" panose="02020603050405020304" pitchFamily="18" charset="0"/>
                <a:ea typeface="Charis SIL Compact"/>
                <a:cs typeface="Times New Roman" panose="02020603050405020304" pitchFamily="18" charset="0"/>
              </a:rPr>
              <a:t>Goals</a:t>
            </a:r>
          </a:p>
          <a:p>
            <a:pPr eaLnBrk="1">
              <a:spcBef>
                <a:spcPct val="0"/>
              </a:spcBef>
              <a:buFontTx/>
              <a:buNone/>
            </a:pPr>
            <a:r>
              <a:rPr lang="de-DE" altLang="nb-NO" sz="1400" dirty="0">
                <a:latin typeface="Times New Roman" panose="02020603050405020304" pitchFamily="18" charset="0"/>
                <a:ea typeface="Charis SIL Compact"/>
                <a:cs typeface="Times New Roman" panose="02020603050405020304" pitchFamily="18" charset="0"/>
              </a:rPr>
              <a:t>of verbs of caused motion (CAUSED-MOTION)</a:t>
            </a:r>
          </a:p>
        </p:txBody>
      </p:sp>
      <p:sp>
        <p:nvSpPr>
          <p:cNvPr id="35" name="Rechteck 3">
            <a:extLst>
              <a:ext uri="{FF2B5EF4-FFF2-40B4-BE49-F238E27FC236}">
                <a16:creationId xmlns:a16="http://schemas.microsoft.com/office/drawing/2014/main" id="{7B8D6356-48B9-4A95-834E-5CCC6466D632}"/>
              </a:ext>
            </a:extLst>
          </p:cNvPr>
          <p:cNvSpPr>
            <a:spLocks noChangeArrowheads="1"/>
          </p:cNvSpPr>
          <p:nvPr/>
        </p:nvSpPr>
        <p:spPr bwMode="auto">
          <a:xfrm>
            <a:off x="5235606" y="3956549"/>
            <a:ext cx="3429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9pPr>
          </a:lstStyle>
          <a:p>
            <a:pPr eaLnBrk="1">
              <a:spcBef>
                <a:spcPct val="0"/>
              </a:spcBef>
              <a:buFontTx/>
              <a:buNone/>
            </a:pPr>
            <a:r>
              <a:rPr lang="de-DE" altLang="nb-NO" sz="1800" dirty="0">
                <a:latin typeface="Times New Roman" panose="02020603050405020304" pitchFamily="18" charset="0"/>
                <a:ea typeface="Charis SIL Compact"/>
                <a:cs typeface="Times New Roman" panose="02020603050405020304" pitchFamily="18" charset="0"/>
              </a:rPr>
              <a:t>Metaphorical Goals</a:t>
            </a:r>
          </a:p>
          <a:p>
            <a:pPr eaLnBrk="1">
              <a:spcBef>
                <a:spcPct val="0"/>
              </a:spcBef>
              <a:buFontTx/>
              <a:buNone/>
            </a:pPr>
            <a:r>
              <a:rPr lang="de-DE" altLang="nb-NO" sz="1400" dirty="0">
                <a:latin typeface="Times New Roman" panose="02020603050405020304" pitchFamily="18" charset="0"/>
                <a:ea typeface="Charis SIL Compact"/>
                <a:cs typeface="Times New Roman" panose="02020603050405020304" pitchFamily="18" charset="0"/>
              </a:rPr>
              <a:t>of verbs of SHOW</a:t>
            </a:r>
          </a:p>
        </p:txBody>
      </p:sp>
      <p:sp>
        <p:nvSpPr>
          <p:cNvPr id="37" name="Rechteck 1">
            <a:extLst>
              <a:ext uri="{FF2B5EF4-FFF2-40B4-BE49-F238E27FC236}">
                <a16:creationId xmlns:a16="http://schemas.microsoft.com/office/drawing/2014/main" id="{C38BD1AD-44FA-475F-BEE8-D6D90C16AD24}"/>
              </a:ext>
            </a:extLst>
          </p:cNvPr>
          <p:cNvSpPr>
            <a:spLocks noChangeArrowheads="1"/>
          </p:cNvSpPr>
          <p:nvPr/>
        </p:nvSpPr>
        <p:spPr bwMode="auto">
          <a:xfrm>
            <a:off x="5238995" y="3424207"/>
            <a:ext cx="44178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9pPr>
          </a:lstStyle>
          <a:p>
            <a:pPr eaLnBrk="1">
              <a:spcBef>
                <a:spcPct val="0"/>
              </a:spcBef>
              <a:buFontTx/>
              <a:buNone/>
            </a:pPr>
            <a:r>
              <a:rPr lang="de-DE" altLang="nb-NO" sz="1800" dirty="0">
                <a:latin typeface="Times New Roman" panose="02020603050405020304" pitchFamily="18" charset="0"/>
                <a:ea typeface="Charis SIL Compact"/>
                <a:cs typeface="Times New Roman" panose="02020603050405020304" pitchFamily="18" charset="0"/>
              </a:rPr>
              <a:t>Metaphorical Goals</a:t>
            </a:r>
          </a:p>
          <a:p>
            <a:pPr eaLnBrk="1">
              <a:spcBef>
                <a:spcPct val="0"/>
              </a:spcBef>
              <a:buFontTx/>
              <a:buNone/>
            </a:pPr>
            <a:r>
              <a:rPr lang="de-DE" altLang="nb-NO" sz="1400" dirty="0">
                <a:latin typeface="Times New Roman" panose="02020603050405020304" pitchFamily="18" charset="0"/>
                <a:ea typeface="Charis SIL Compact"/>
                <a:cs typeface="Times New Roman" panose="02020603050405020304" pitchFamily="18" charset="0"/>
              </a:rPr>
              <a:t>of verbs of LOOK</a:t>
            </a:r>
          </a:p>
        </p:txBody>
      </p:sp>
      <p:sp>
        <p:nvSpPr>
          <p:cNvPr id="38" name="Rechteck 2">
            <a:extLst>
              <a:ext uri="{FF2B5EF4-FFF2-40B4-BE49-F238E27FC236}">
                <a16:creationId xmlns:a16="http://schemas.microsoft.com/office/drawing/2014/main" id="{66290638-8E48-45E3-98EC-5413E4A76C18}"/>
              </a:ext>
            </a:extLst>
          </p:cNvPr>
          <p:cNvSpPr>
            <a:spLocks noChangeArrowheads="1"/>
          </p:cNvSpPr>
          <p:nvPr/>
        </p:nvSpPr>
        <p:spPr bwMode="auto">
          <a:xfrm>
            <a:off x="5210371" y="5038640"/>
            <a:ext cx="55901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9pPr>
          </a:lstStyle>
          <a:p>
            <a:pPr eaLnBrk="1">
              <a:spcBef>
                <a:spcPct val="0"/>
              </a:spcBef>
              <a:buFontTx/>
              <a:buNone/>
            </a:pPr>
            <a:r>
              <a:rPr lang="de-DE" altLang="nb-NO" sz="1800" dirty="0">
                <a:latin typeface="Times New Roman" panose="02020603050405020304" pitchFamily="18" charset="0"/>
                <a:ea typeface="Charis SIL Compact"/>
                <a:cs typeface="Times New Roman" panose="02020603050405020304" pitchFamily="18" charset="0"/>
              </a:rPr>
              <a:t>Beneficiaries</a:t>
            </a:r>
          </a:p>
          <a:p>
            <a:pPr eaLnBrk="1">
              <a:spcBef>
                <a:spcPct val="0"/>
              </a:spcBef>
              <a:buFontTx/>
              <a:buNone/>
            </a:pPr>
            <a:r>
              <a:rPr lang="de-DE" altLang="nb-NO" sz="1400" dirty="0">
                <a:latin typeface="Times New Roman" panose="02020603050405020304" pitchFamily="18" charset="0"/>
                <a:ea typeface="Charis SIL Compact"/>
                <a:cs typeface="Times New Roman" panose="02020603050405020304" pitchFamily="18" charset="0"/>
              </a:rPr>
              <a:t>of verbs of transferred possession (BENEFICIARY)</a:t>
            </a:r>
          </a:p>
        </p:txBody>
      </p:sp>
      <p:sp>
        <p:nvSpPr>
          <p:cNvPr id="2" name="Slide Number Placeholder 1">
            <a:extLst>
              <a:ext uri="{FF2B5EF4-FFF2-40B4-BE49-F238E27FC236}">
                <a16:creationId xmlns:a16="http://schemas.microsoft.com/office/drawing/2014/main" id="{DF63F88B-7E50-4367-8FC3-D31282BE7482}"/>
              </a:ext>
            </a:extLst>
          </p:cNvPr>
          <p:cNvSpPr>
            <a:spLocks noGrp="1"/>
          </p:cNvSpPr>
          <p:nvPr>
            <p:ph type="sldNum" sz="quarter" idx="12"/>
          </p:nvPr>
        </p:nvSpPr>
        <p:spPr/>
        <p:txBody>
          <a:bodyPr/>
          <a:lstStyle/>
          <a:p>
            <a:pPr>
              <a:defRPr/>
            </a:pPr>
            <a:fld id="{FFCAF955-5E2C-47F9-9953-A0A92CEB2270}" type="slidenum">
              <a:rPr lang="en-GB" altLang="en-US" smtClean="0">
                <a:solidFill>
                  <a:schemeClr val="bg1">
                    <a:lumMod val="50000"/>
                  </a:schemeClr>
                </a:solidFill>
              </a:rPr>
              <a:pPr>
                <a:defRPr/>
              </a:pPr>
              <a:t>11</a:t>
            </a:fld>
            <a:endParaRPr lang="en-GB" altLang="en-US" dirty="0">
              <a:solidFill>
                <a:schemeClr val="bg1">
                  <a:lumMod val="50000"/>
                </a:schemeClr>
              </a:solidFill>
            </a:endParaRPr>
          </a:p>
        </p:txBody>
      </p:sp>
      <p:sp>
        <p:nvSpPr>
          <p:cNvPr id="39" name="Straight Connector 38">
            <a:extLst>
              <a:ext uri="{FF2B5EF4-FFF2-40B4-BE49-F238E27FC236}">
                <a16:creationId xmlns:a16="http://schemas.microsoft.com/office/drawing/2014/main" id="{F5BC14D5-AD2E-4692-83AF-3FA6DF52A887}"/>
              </a:ext>
            </a:extLst>
          </p:cNvPr>
          <p:cNvSpPr/>
          <p:nvPr/>
        </p:nvSpPr>
        <p:spPr>
          <a:xfrm flipH="1">
            <a:off x="5004874" y="5229200"/>
            <a:ext cx="270272" cy="0"/>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43" name="Rectangle 42">
            <a:extLst>
              <a:ext uri="{FF2B5EF4-FFF2-40B4-BE49-F238E27FC236}">
                <a16:creationId xmlns:a16="http://schemas.microsoft.com/office/drawing/2014/main" id="{CDF7A17C-8C61-468A-9FB8-E45D7AB0DDE7}"/>
              </a:ext>
            </a:extLst>
          </p:cNvPr>
          <p:cNvSpPr/>
          <p:nvPr/>
        </p:nvSpPr>
        <p:spPr>
          <a:xfrm>
            <a:off x="4868929" y="5081942"/>
            <a:ext cx="4148392" cy="604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7" name="Rectangle 46">
            <a:extLst>
              <a:ext uri="{FF2B5EF4-FFF2-40B4-BE49-F238E27FC236}">
                <a16:creationId xmlns:a16="http://schemas.microsoft.com/office/drawing/2014/main" id="{02E34504-10B2-4AB9-A0AA-B175E557A0BE}"/>
              </a:ext>
            </a:extLst>
          </p:cNvPr>
          <p:cNvSpPr/>
          <p:nvPr/>
        </p:nvSpPr>
        <p:spPr>
          <a:xfrm>
            <a:off x="340300" y="836712"/>
            <a:ext cx="5703153" cy="1415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9" name="Straight Connector 48">
            <a:extLst>
              <a:ext uri="{FF2B5EF4-FFF2-40B4-BE49-F238E27FC236}">
                <a16:creationId xmlns:a16="http://schemas.microsoft.com/office/drawing/2014/main" id="{C64119DA-E2DA-498A-830C-D81A867A4397}"/>
              </a:ext>
            </a:extLst>
          </p:cNvPr>
          <p:cNvSpPr/>
          <p:nvPr/>
        </p:nvSpPr>
        <p:spPr>
          <a:xfrm flipH="1">
            <a:off x="4995349" y="5217295"/>
            <a:ext cx="270272" cy="0"/>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50" name="Straight Connector 49">
            <a:extLst>
              <a:ext uri="{FF2B5EF4-FFF2-40B4-BE49-F238E27FC236}">
                <a16:creationId xmlns:a16="http://schemas.microsoft.com/office/drawing/2014/main" id="{EF868CC5-C0E4-4A3B-962F-94D8985BBD87}"/>
              </a:ext>
            </a:extLst>
          </p:cNvPr>
          <p:cNvSpPr/>
          <p:nvPr/>
        </p:nvSpPr>
        <p:spPr>
          <a:xfrm>
            <a:off x="4992969" y="4680322"/>
            <a:ext cx="0" cy="536972"/>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42" name="TextBox 41">
            <a:extLst>
              <a:ext uri="{FF2B5EF4-FFF2-40B4-BE49-F238E27FC236}">
                <a16:creationId xmlns:a16="http://schemas.microsoft.com/office/drawing/2014/main" id="{1C51DE42-2C39-43D0-9798-7D9D1707DFE9}"/>
              </a:ext>
            </a:extLst>
          </p:cNvPr>
          <p:cNvSpPr txBox="1"/>
          <p:nvPr/>
        </p:nvSpPr>
        <p:spPr>
          <a:xfrm>
            <a:off x="2249873" y="2316270"/>
            <a:ext cx="2849585" cy="400110"/>
          </a:xfrm>
          <a:prstGeom prst="rect">
            <a:avLst/>
          </a:prstGeom>
          <a:noFill/>
        </p:spPr>
        <p:txBody>
          <a:bodyPr wrap="square">
            <a:spAutoFit/>
          </a:bodyPr>
          <a:lstStyle/>
          <a:p>
            <a:r>
              <a:rPr lang="de-DE" sz="2000" dirty="0">
                <a:latin typeface="Times" panose="02020603050405020304" pitchFamily="18" charset="0"/>
                <a:ea typeface="Calibri" panose="020F0502020204030204" pitchFamily="34" charset="0"/>
                <a:cs typeface="Times" panose="02020603050405020304" pitchFamily="18" charset="0"/>
              </a:rPr>
              <a:t>M</a:t>
            </a:r>
            <a:r>
              <a:rPr lang="de-DE" sz="2000" dirty="0">
                <a:effectLst/>
                <a:latin typeface="Times" panose="02020603050405020304" pitchFamily="18" charset="0"/>
                <a:ea typeface="Calibri" panose="020F0502020204030204" pitchFamily="34" charset="0"/>
                <a:cs typeface="Times" panose="02020603050405020304" pitchFamily="18" charset="0"/>
              </a:rPr>
              <a:t>y father goes to school.</a:t>
            </a:r>
            <a:endParaRPr lang="en-GB" sz="2000" dirty="0">
              <a:latin typeface="Times" panose="02020603050405020304" pitchFamily="18" charset="0"/>
              <a:cs typeface="Times" panose="02020603050405020304" pitchFamily="18" charset="0"/>
            </a:endParaRPr>
          </a:p>
        </p:txBody>
      </p:sp>
      <p:sp>
        <p:nvSpPr>
          <p:cNvPr id="44" name="TextBox 43">
            <a:extLst>
              <a:ext uri="{FF2B5EF4-FFF2-40B4-BE49-F238E27FC236}">
                <a16:creationId xmlns:a16="http://schemas.microsoft.com/office/drawing/2014/main" id="{DEC131ED-51F6-4799-AC32-B99A545F42B9}"/>
              </a:ext>
            </a:extLst>
          </p:cNvPr>
          <p:cNvSpPr txBox="1"/>
          <p:nvPr/>
        </p:nvSpPr>
        <p:spPr>
          <a:xfrm>
            <a:off x="1723819" y="2813908"/>
            <a:ext cx="3527603" cy="400110"/>
          </a:xfrm>
          <a:prstGeom prst="rect">
            <a:avLst/>
          </a:prstGeom>
          <a:noFill/>
        </p:spPr>
        <p:txBody>
          <a:bodyPr wrap="square">
            <a:spAutoFit/>
          </a:bodyPr>
          <a:lstStyle/>
          <a:p>
            <a:r>
              <a:rPr lang="de-DE" sz="2000" dirty="0">
                <a:effectLst/>
                <a:latin typeface="Times" panose="02020603050405020304" pitchFamily="18" charset="0"/>
                <a:ea typeface="Calibri" panose="020F0502020204030204" pitchFamily="34" charset="0"/>
                <a:cs typeface="Times" panose="02020603050405020304" pitchFamily="18" charset="0"/>
              </a:rPr>
              <a:t>John put the book on the table.</a:t>
            </a:r>
            <a:endParaRPr lang="en-GB" sz="2000" dirty="0">
              <a:latin typeface="Times" panose="02020603050405020304" pitchFamily="18" charset="0"/>
              <a:cs typeface="Times" panose="02020603050405020304" pitchFamily="18" charset="0"/>
            </a:endParaRPr>
          </a:p>
        </p:txBody>
      </p:sp>
      <p:sp>
        <p:nvSpPr>
          <p:cNvPr id="45" name="TextBox 44">
            <a:extLst>
              <a:ext uri="{FF2B5EF4-FFF2-40B4-BE49-F238E27FC236}">
                <a16:creationId xmlns:a16="http://schemas.microsoft.com/office/drawing/2014/main" id="{6DE0319B-87C6-4221-BC83-3508F7A7B4E8}"/>
              </a:ext>
            </a:extLst>
          </p:cNvPr>
          <p:cNvSpPr txBox="1"/>
          <p:nvPr/>
        </p:nvSpPr>
        <p:spPr>
          <a:xfrm>
            <a:off x="2192110" y="3342211"/>
            <a:ext cx="2850156" cy="400110"/>
          </a:xfrm>
          <a:prstGeom prst="rect">
            <a:avLst/>
          </a:prstGeom>
          <a:noFill/>
        </p:spPr>
        <p:txBody>
          <a:bodyPr wrap="square">
            <a:spAutoFit/>
          </a:bodyPr>
          <a:lstStyle/>
          <a:p>
            <a:r>
              <a:rPr lang="de-DE" sz="2000" dirty="0">
                <a:effectLst/>
                <a:latin typeface="Times" panose="02020603050405020304" pitchFamily="18" charset="0"/>
                <a:ea typeface="Calibri" panose="020F0502020204030204" pitchFamily="34" charset="0"/>
                <a:cs typeface="Times" panose="02020603050405020304" pitchFamily="18" charset="0"/>
              </a:rPr>
              <a:t>He looked at the building.</a:t>
            </a:r>
            <a:endParaRPr lang="en-GB" sz="2000" dirty="0">
              <a:latin typeface="Times" panose="02020603050405020304" pitchFamily="18" charset="0"/>
              <a:cs typeface="Times" panose="02020603050405020304" pitchFamily="18" charset="0"/>
            </a:endParaRPr>
          </a:p>
        </p:txBody>
      </p:sp>
      <p:sp>
        <p:nvSpPr>
          <p:cNvPr id="52" name="TextBox 51">
            <a:extLst>
              <a:ext uri="{FF2B5EF4-FFF2-40B4-BE49-F238E27FC236}">
                <a16:creationId xmlns:a16="http://schemas.microsoft.com/office/drawing/2014/main" id="{297F6A5E-9107-4E6B-9F4D-A9A6C743548B}"/>
              </a:ext>
            </a:extLst>
          </p:cNvPr>
          <p:cNvSpPr txBox="1"/>
          <p:nvPr/>
        </p:nvSpPr>
        <p:spPr>
          <a:xfrm>
            <a:off x="1413680" y="3915064"/>
            <a:ext cx="3630060" cy="400110"/>
          </a:xfrm>
          <a:prstGeom prst="rect">
            <a:avLst/>
          </a:prstGeom>
          <a:noFill/>
        </p:spPr>
        <p:txBody>
          <a:bodyPr wrap="square">
            <a:spAutoFit/>
          </a:bodyPr>
          <a:lstStyle/>
          <a:p>
            <a:r>
              <a:rPr lang="de-DE" sz="2000" dirty="0">
                <a:effectLst/>
                <a:latin typeface="Times" panose="02020603050405020304" pitchFamily="18" charset="0"/>
                <a:ea typeface="Calibri" panose="020F0502020204030204" pitchFamily="34" charset="0"/>
                <a:cs typeface="Times" panose="02020603050405020304" pitchFamily="18" charset="0"/>
              </a:rPr>
              <a:t>He showed the book to his father.</a:t>
            </a:r>
            <a:endParaRPr lang="en-GB" sz="2000" dirty="0">
              <a:latin typeface="Times" panose="02020603050405020304" pitchFamily="18" charset="0"/>
              <a:cs typeface="Times" panose="02020603050405020304" pitchFamily="18" charset="0"/>
            </a:endParaRPr>
          </a:p>
        </p:txBody>
      </p:sp>
      <p:sp>
        <p:nvSpPr>
          <p:cNvPr id="3" name="Straight Connector 2">
            <a:extLst>
              <a:ext uri="{FF2B5EF4-FFF2-40B4-BE49-F238E27FC236}">
                <a16:creationId xmlns:a16="http://schemas.microsoft.com/office/drawing/2014/main" id="{1A0C7D9C-1A3F-4342-4152-D64372D37675}"/>
              </a:ext>
            </a:extLst>
          </p:cNvPr>
          <p:cNvSpPr/>
          <p:nvPr/>
        </p:nvSpPr>
        <p:spPr>
          <a:xfrm flipH="1">
            <a:off x="4995349" y="5749503"/>
            <a:ext cx="270272" cy="0"/>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4" name="Straight Connector 3">
            <a:extLst>
              <a:ext uri="{FF2B5EF4-FFF2-40B4-BE49-F238E27FC236}">
                <a16:creationId xmlns:a16="http://schemas.microsoft.com/office/drawing/2014/main" id="{D1458B1E-0656-B2CC-99F5-0D61B5C620E8}"/>
              </a:ext>
            </a:extLst>
          </p:cNvPr>
          <p:cNvSpPr/>
          <p:nvPr/>
        </p:nvSpPr>
        <p:spPr>
          <a:xfrm>
            <a:off x="4992969" y="5217294"/>
            <a:ext cx="0" cy="536972"/>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28" name="Rechteck 3">
            <a:extLst>
              <a:ext uri="{FF2B5EF4-FFF2-40B4-BE49-F238E27FC236}">
                <a16:creationId xmlns:a16="http://schemas.microsoft.com/office/drawing/2014/main" id="{6E6490F6-9D83-7CDF-E077-D6B33A268E3A}"/>
              </a:ext>
            </a:extLst>
          </p:cNvPr>
          <p:cNvSpPr>
            <a:spLocks noChangeArrowheads="1"/>
          </p:cNvSpPr>
          <p:nvPr/>
        </p:nvSpPr>
        <p:spPr bwMode="auto">
          <a:xfrm>
            <a:off x="5235606" y="4968650"/>
            <a:ext cx="3429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9pPr>
          </a:lstStyle>
          <a:p>
            <a:pPr eaLnBrk="1">
              <a:spcBef>
                <a:spcPct val="0"/>
              </a:spcBef>
              <a:buFontTx/>
              <a:buNone/>
            </a:pPr>
            <a:r>
              <a:rPr lang="de-DE" altLang="nb-NO" sz="1800" dirty="0">
                <a:latin typeface="Times New Roman" panose="02020603050405020304" pitchFamily="18" charset="0"/>
                <a:ea typeface="Charis SIL Compact"/>
                <a:cs typeface="Times New Roman" panose="02020603050405020304" pitchFamily="18" charset="0"/>
              </a:rPr>
              <a:t>Recipients</a:t>
            </a:r>
          </a:p>
          <a:p>
            <a:pPr eaLnBrk="1">
              <a:spcBef>
                <a:spcPct val="0"/>
              </a:spcBef>
              <a:buFontTx/>
              <a:buNone/>
            </a:pPr>
            <a:r>
              <a:rPr lang="de-DE" altLang="nb-NO" sz="1400" dirty="0">
                <a:latin typeface="Times New Roman" panose="02020603050405020304" pitchFamily="18" charset="0"/>
                <a:ea typeface="Charis SIL Compact"/>
                <a:cs typeface="Times New Roman" panose="02020603050405020304" pitchFamily="18" charset="0"/>
              </a:rPr>
              <a:t>of verbs of transferred possession (GIVE)</a:t>
            </a:r>
          </a:p>
        </p:txBody>
      </p:sp>
      <p:sp>
        <p:nvSpPr>
          <p:cNvPr id="32" name="Rechteck 4">
            <a:extLst>
              <a:ext uri="{FF2B5EF4-FFF2-40B4-BE49-F238E27FC236}">
                <a16:creationId xmlns:a16="http://schemas.microsoft.com/office/drawing/2014/main" id="{BD460841-FF17-D09B-9BEB-0AC090C7FB58}"/>
              </a:ext>
            </a:extLst>
          </p:cNvPr>
          <p:cNvSpPr>
            <a:spLocks noChangeArrowheads="1"/>
          </p:cNvSpPr>
          <p:nvPr/>
        </p:nvSpPr>
        <p:spPr bwMode="auto">
          <a:xfrm>
            <a:off x="5223700" y="5516428"/>
            <a:ext cx="3429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9pPr>
          </a:lstStyle>
          <a:p>
            <a:pPr eaLnBrk="1">
              <a:spcBef>
                <a:spcPct val="0"/>
              </a:spcBef>
              <a:buFontTx/>
              <a:buNone/>
            </a:pPr>
            <a:r>
              <a:rPr lang="de-DE" altLang="nb-NO" sz="1800" dirty="0">
                <a:latin typeface="Times New Roman" panose="02020603050405020304" pitchFamily="18" charset="0"/>
                <a:ea typeface="Charis SIL Compact"/>
                <a:cs typeface="Times New Roman" panose="02020603050405020304" pitchFamily="18" charset="0"/>
              </a:rPr>
              <a:t>Addressees </a:t>
            </a:r>
          </a:p>
          <a:p>
            <a:pPr eaLnBrk="1">
              <a:spcBef>
                <a:spcPct val="0"/>
              </a:spcBef>
              <a:buFontTx/>
              <a:buNone/>
            </a:pPr>
            <a:r>
              <a:rPr lang="de-DE" altLang="nb-NO" sz="1400" dirty="0">
                <a:latin typeface="Times New Roman" panose="02020603050405020304" pitchFamily="18" charset="0"/>
                <a:ea typeface="Charis SIL Compact"/>
                <a:cs typeface="Times New Roman" panose="02020603050405020304" pitchFamily="18" charset="0"/>
              </a:rPr>
              <a:t>of verbs of speech (SAY)</a:t>
            </a:r>
          </a:p>
        </p:txBody>
      </p:sp>
      <p:sp>
        <p:nvSpPr>
          <p:cNvPr id="33" name="Rechteck 1">
            <a:extLst>
              <a:ext uri="{FF2B5EF4-FFF2-40B4-BE49-F238E27FC236}">
                <a16:creationId xmlns:a16="http://schemas.microsoft.com/office/drawing/2014/main" id="{95EE9FD7-1955-3887-FADB-3AAD7CC133F2}"/>
              </a:ext>
            </a:extLst>
          </p:cNvPr>
          <p:cNvSpPr>
            <a:spLocks noChangeArrowheads="1"/>
          </p:cNvSpPr>
          <p:nvPr/>
        </p:nvSpPr>
        <p:spPr bwMode="auto">
          <a:xfrm>
            <a:off x="5238995" y="4436308"/>
            <a:ext cx="44178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9pPr>
          </a:lstStyle>
          <a:p>
            <a:pPr eaLnBrk="1">
              <a:spcBef>
                <a:spcPct val="0"/>
              </a:spcBef>
              <a:buFontTx/>
              <a:buNone/>
            </a:pPr>
            <a:r>
              <a:rPr lang="de-DE" altLang="nb-NO" sz="1800" dirty="0">
                <a:latin typeface="Times New Roman" panose="02020603050405020304" pitchFamily="18" charset="0"/>
                <a:ea typeface="Charis SIL Compact"/>
                <a:cs typeface="Times New Roman" panose="02020603050405020304" pitchFamily="18" charset="0"/>
              </a:rPr>
              <a:t>Resultant-states</a:t>
            </a:r>
          </a:p>
          <a:p>
            <a:pPr eaLnBrk="1">
              <a:spcBef>
                <a:spcPct val="0"/>
              </a:spcBef>
              <a:buFontTx/>
              <a:buNone/>
            </a:pPr>
            <a:r>
              <a:rPr lang="de-DE" altLang="nb-NO" sz="1400" dirty="0">
                <a:latin typeface="Times New Roman" panose="02020603050405020304" pitchFamily="18" charset="0"/>
                <a:ea typeface="Charis SIL Compact"/>
                <a:cs typeface="Times New Roman" panose="02020603050405020304" pitchFamily="18" charset="0"/>
              </a:rPr>
              <a:t>of verbs of change-of-state (CHANGE-of-STATE)</a:t>
            </a:r>
          </a:p>
        </p:txBody>
      </p:sp>
      <p:sp>
        <p:nvSpPr>
          <p:cNvPr id="56" name="TextBox 55">
            <a:extLst>
              <a:ext uri="{FF2B5EF4-FFF2-40B4-BE49-F238E27FC236}">
                <a16:creationId xmlns:a16="http://schemas.microsoft.com/office/drawing/2014/main" id="{0E1B45C8-6622-E394-2253-AAA813851DA9}"/>
              </a:ext>
            </a:extLst>
          </p:cNvPr>
          <p:cNvSpPr txBox="1"/>
          <p:nvPr/>
        </p:nvSpPr>
        <p:spPr>
          <a:xfrm>
            <a:off x="2018773" y="4353571"/>
            <a:ext cx="3331182" cy="400110"/>
          </a:xfrm>
          <a:prstGeom prst="rect">
            <a:avLst/>
          </a:prstGeom>
          <a:noFill/>
        </p:spPr>
        <p:txBody>
          <a:bodyPr wrap="square">
            <a:spAutoFit/>
          </a:bodyPr>
          <a:lstStyle/>
          <a:p>
            <a:r>
              <a:rPr lang="de-DE" sz="2000" dirty="0">
                <a:effectLst/>
                <a:latin typeface="Times" panose="02020603050405020304" pitchFamily="18" charset="0"/>
                <a:ea typeface="Calibri" panose="020F0502020204030204" pitchFamily="34" charset="0"/>
                <a:cs typeface="Times" panose="02020603050405020304" pitchFamily="18" charset="0"/>
              </a:rPr>
              <a:t>He became </a:t>
            </a:r>
            <a:r>
              <a:rPr lang="de-DE" sz="2000" dirty="0">
                <a:latin typeface="Times" panose="02020603050405020304" pitchFamily="18" charset="0"/>
                <a:ea typeface="Calibri" panose="020F0502020204030204" pitchFamily="34" charset="0"/>
                <a:cs typeface="Times" panose="02020603050405020304" pitchFamily="18" charset="0"/>
              </a:rPr>
              <a:t>[</a:t>
            </a:r>
            <a:r>
              <a:rPr lang="de-DE" sz="2000" dirty="0">
                <a:effectLst/>
                <a:latin typeface="Times" panose="02020603050405020304" pitchFamily="18" charset="0"/>
                <a:ea typeface="Calibri" panose="020F0502020204030204" pitchFamily="34" charset="0"/>
                <a:cs typeface="Times" panose="02020603050405020304" pitchFamily="18" charset="0"/>
              </a:rPr>
              <a:t>to] a professor.</a:t>
            </a:r>
            <a:endParaRPr lang="en-GB" sz="2000" dirty="0">
              <a:latin typeface="Times" panose="02020603050405020304" pitchFamily="18" charset="0"/>
              <a:cs typeface="Times" panose="02020603050405020304" pitchFamily="18" charset="0"/>
            </a:endParaRPr>
          </a:p>
        </p:txBody>
      </p:sp>
      <p:sp>
        <p:nvSpPr>
          <p:cNvPr id="57" name="TextBox 56">
            <a:extLst>
              <a:ext uri="{FF2B5EF4-FFF2-40B4-BE49-F238E27FC236}">
                <a16:creationId xmlns:a16="http://schemas.microsoft.com/office/drawing/2014/main" id="{601DD080-4C13-F253-5835-DA4CA31E869F}"/>
              </a:ext>
            </a:extLst>
          </p:cNvPr>
          <p:cNvSpPr txBox="1"/>
          <p:nvPr/>
        </p:nvSpPr>
        <p:spPr>
          <a:xfrm>
            <a:off x="1238869" y="4929273"/>
            <a:ext cx="3828351" cy="400110"/>
          </a:xfrm>
          <a:prstGeom prst="rect">
            <a:avLst/>
          </a:prstGeom>
          <a:noFill/>
        </p:spPr>
        <p:txBody>
          <a:bodyPr wrap="square">
            <a:spAutoFit/>
          </a:bodyPr>
          <a:lstStyle/>
          <a:p>
            <a:r>
              <a:rPr lang="de-DE" sz="2000" dirty="0">
                <a:effectLst/>
                <a:latin typeface="Times" panose="02020603050405020304" pitchFamily="18" charset="0"/>
                <a:ea typeface="Calibri" panose="020F0502020204030204" pitchFamily="34" charset="0"/>
                <a:cs typeface="Times" panose="02020603050405020304" pitchFamily="18" charset="0"/>
              </a:rPr>
              <a:t>My father gave the book to his son.</a:t>
            </a:r>
            <a:endParaRPr lang="en-GB" sz="2000" dirty="0">
              <a:latin typeface="Times" panose="02020603050405020304" pitchFamily="18" charset="0"/>
              <a:cs typeface="Times" panose="02020603050405020304" pitchFamily="18" charset="0"/>
            </a:endParaRPr>
          </a:p>
        </p:txBody>
      </p:sp>
      <p:sp>
        <p:nvSpPr>
          <p:cNvPr id="59" name="TextBox 58">
            <a:extLst>
              <a:ext uri="{FF2B5EF4-FFF2-40B4-BE49-F238E27FC236}">
                <a16:creationId xmlns:a16="http://schemas.microsoft.com/office/drawing/2014/main" id="{814256F1-E646-776D-1C9D-F60F7F1AF448}"/>
              </a:ext>
            </a:extLst>
          </p:cNvPr>
          <p:cNvSpPr txBox="1"/>
          <p:nvPr/>
        </p:nvSpPr>
        <p:spPr>
          <a:xfrm>
            <a:off x="1258678" y="5436308"/>
            <a:ext cx="3828351" cy="400110"/>
          </a:xfrm>
          <a:prstGeom prst="rect">
            <a:avLst/>
          </a:prstGeom>
          <a:noFill/>
        </p:spPr>
        <p:txBody>
          <a:bodyPr wrap="square">
            <a:spAutoFit/>
          </a:bodyPr>
          <a:lstStyle/>
          <a:p>
            <a:r>
              <a:rPr lang="de-DE" sz="2000" dirty="0">
                <a:latin typeface="Times" panose="02020603050405020304" pitchFamily="18" charset="0"/>
                <a:ea typeface="Calibri" panose="020F0502020204030204" pitchFamily="34" charset="0"/>
                <a:cs typeface="Times" panose="02020603050405020304" pitchFamily="18" charset="0"/>
              </a:rPr>
              <a:t>H</a:t>
            </a:r>
            <a:r>
              <a:rPr lang="de-DE" sz="2000" dirty="0">
                <a:effectLst/>
                <a:latin typeface="Times" panose="02020603050405020304" pitchFamily="18" charset="0"/>
                <a:ea typeface="Calibri" panose="020F0502020204030204" pitchFamily="34" charset="0"/>
                <a:cs typeface="Times" panose="02020603050405020304" pitchFamily="18" charset="0"/>
              </a:rPr>
              <a:t>e said </a:t>
            </a:r>
            <a:r>
              <a:rPr lang="de-DE" sz="2000" b="1" dirty="0">
                <a:effectLst/>
                <a:latin typeface="Times" panose="02020603050405020304" pitchFamily="18" charset="0"/>
                <a:ea typeface="Calibri" panose="020F0502020204030204" pitchFamily="34" charset="0"/>
                <a:cs typeface="Times" panose="02020603050405020304" pitchFamily="18" charset="0"/>
              </a:rPr>
              <a:t>to</a:t>
            </a:r>
            <a:r>
              <a:rPr lang="de-DE" sz="2000" dirty="0">
                <a:effectLst/>
                <a:latin typeface="Times" panose="02020603050405020304" pitchFamily="18" charset="0"/>
                <a:ea typeface="Calibri" panose="020F0502020204030204" pitchFamily="34" charset="0"/>
                <a:cs typeface="Times" panose="02020603050405020304" pitchFamily="18" charset="0"/>
              </a:rPr>
              <a:t> me the story of the king.</a:t>
            </a:r>
            <a:endParaRPr lang="en-GB" sz="2000" dirty="0">
              <a:latin typeface="Times" panose="02020603050405020304" pitchFamily="18" charset="0"/>
              <a:cs typeface="Times" panose="02020603050405020304" pitchFamily="18" charset="0"/>
            </a:endParaRPr>
          </a:p>
        </p:txBody>
      </p:sp>
      <p:sp>
        <p:nvSpPr>
          <p:cNvPr id="6" name="Rectangle 5">
            <a:extLst>
              <a:ext uri="{FF2B5EF4-FFF2-40B4-BE49-F238E27FC236}">
                <a16:creationId xmlns:a16="http://schemas.microsoft.com/office/drawing/2014/main" id="{D999C065-528E-78B2-72E6-3091BAD41D32}"/>
              </a:ext>
            </a:extLst>
          </p:cNvPr>
          <p:cNvSpPr/>
          <p:nvPr/>
        </p:nvSpPr>
        <p:spPr>
          <a:xfrm>
            <a:off x="539552" y="3424207"/>
            <a:ext cx="8477769" cy="29321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301481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Right 4">
            <a:extLst>
              <a:ext uri="{FF2B5EF4-FFF2-40B4-BE49-F238E27FC236}">
                <a16:creationId xmlns:a16="http://schemas.microsoft.com/office/drawing/2014/main" id="{C93ADC50-B829-462D-8F5F-F513BDA9411D}"/>
              </a:ext>
            </a:extLst>
          </p:cNvPr>
          <p:cNvSpPr/>
          <p:nvPr/>
        </p:nvSpPr>
        <p:spPr>
          <a:xfrm>
            <a:off x="340300" y="2070378"/>
            <a:ext cx="4672586" cy="152919"/>
          </a:xfrm>
          <a:prstGeom prst="rightArrow">
            <a:avLst>
              <a:gd name="adj1" fmla="val 3424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cxnSp>
        <p:nvCxnSpPr>
          <p:cNvPr id="29" name="Gerade Verbindung mit Pfeil 28"/>
          <p:cNvCxnSpPr/>
          <p:nvPr/>
        </p:nvCxnSpPr>
        <p:spPr>
          <a:xfrm>
            <a:off x="1168122" y="1996277"/>
            <a:ext cx="28637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p:nvPr/>
        </p:nvCxnSpPr>
        <p:spPr>
          <a:xfrm>
            <a:off x="1974726" y="1995080"/>
            <a:ext cx="28637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p:nvPr/>
        </p:nvCxnSpPr>
        <p:spPr>
          <a:xfrm>
            <a:off x="2992116" y="1997537"/>
            <a:ext cx="28637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p:nvCxnSpPr>
        <p:spPr>
          <a:xfrm>
            <a:off x="4052441" y="1559173"/>
            <a:ext cx="0" cy="338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p:nvCxnSpPr>
        <p:spPr>
          <a:xfrm>
            <a:off x="4131116" y="1557692"/>
            <a:ext cx="0" cy="338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Gerade Verbindung mit Pfeil 45"/>
          <p:cNvCxnSpPr>
            <a:cxnSpLocks/>
          </p:cNvCxnSpPr>
          <p:nvPr/>
        </p:nvCxnSpPr>
        <p:spPr>
          <a:xfrm flipV="1">
            <a:off x="4141711" y="1994817"/>
            <a:ext cx="42656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ectangle 9">
            <a:extLst>
              <a:ext uri="{FF2B5EF4-FFF2-40B4-BE49-F238E27FC236}">
                <a16:creationId xmlns:a16="http://schemas.microsoft.com/office/drawing/2014/main" id="{1B8449EB-F02C-4F8C-8923-9FC736B6612D}"/>
              </a:ext>
            </a:extLst>
          </p:cNvPr>
          <p:cNvSpPr>
            <a:spLocks noChangeArrowheads="1"/>
          </p:cNvSpPr>
          <p:nvPr/>
        </p:nvSpPr>
        <p:spPr bwMode="auto">
          <a:xfrm>
            <a:off x="5028557" y="199761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de-DE" altLang="en-US" sz="1350">
              <a:latin typeface="Arial" panose="020B0604020202020204" pitchFamily="34" charset="0"/>
            </a:endParaRPr>
          </a:p>
        </p:txBody>
      </p:sp>
      <p:sp>
        <p:nvSpPr>
          <p:cNvPr id="13" name="Rectangle 10">
            <a:extLst>
              <a:ext uri="{FF2B5EF4-FFF2-40B4-BE49-F238E27FC236}">
                <a16:creationId xmlns:a16="http://schemas.microsoft.com/office/drawing/2014/main" id="{78D83085-7CBB-4585-8BB7-199C26AFE306}"/>
              </a:ext>
            </a:extLst>
          </p:cNvPr>
          <p:cNvSpPr>
            <a:spLocks noChangeArrowheads="1"/>
          </p:cNvSpPr>
          <p:nvPr/>
        </p:nvSpPr>
        <p:spPr bwMode="auto">
          <a:xfrm>
            <a:off x="5028557" y="199761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de-DE" altLang="en-US" sz="1350">
              <a:latin typeface="Arial" panose="020B0604020202020204" pitchFamily="34" charset="0"/>
            </a:endParaRPr>
          </a:p>
        </p:txBody>
      </p:sp>
      <p:sp>
        <p:nvSpPr>
          <p:cNvPr id="17" name="TextBox 16">
            <a:extLst>
              <a:ext uri="{FF2B5EF4-FFF2-40B4-BE49-F238E27FC236}">
                <a16:creationId xmlns:a16="http://schemas.microsoft.com/office/drawing/2014/main" id="{7763691C-6CED-4415-925B-AB4DFD6687E7}"/>
              </a:ext>
            </a:extLst>
          </p:cNvPr>
          <p:cNvSpPr txBox="1"/>
          <p:nvPr/>
        </p:nvSpPr>
        <p:spPr>
          <a:xfrm>
            <a:off x="5237087" y="2355319"/>
            <a:ext cx="5049438" cy="562205"/>
          </a:xfrm>
          <a:prstGeom prst="rect">
            <a:avLst/>
          </a:prstGeom>
          <a:noFill/>
          <a:ln>
            <a:noFill/>
          </a:ln>
        </p:spPr>
        <p:txBody>
          <a:bodyPr wrap="square" lIns="67500" tIns="33750" rIns="67500" bIns="33750" compatLnSpc="0">
            <a:spAutoFit/>
          </a:bodyPr>
          <a:lstStyle/>
          <a:p>
            <a:pPr>
              <a:tabLst>
                <a:tab pos="270000" algn="l"/>
                <a:tab pos="540000" algn="l"/>
                <a:tab pos="810000" algn="l"/>
                <a:tab pos="1080270" algn="l"/>
                <a:tab pos="1350270" algn="l"/>
                <a:tab pos="1620270" algn="l"/>
                <a:tab pos="1890270" algn="l"/>
                <a:tab pos="2160270" algn="l"/>
                <a:tab pos="2430270" algn="l"/>
                <a:tab pos="2700270" algn="l"/>
              </a:tabLst>
              <a:defRPr/>
            </a:pPr>
            <a:r>
              <a:rPr lang="de-DE" sz="1950" dirty="0">
                <a:latin typeface="Times New Roman" pitchFamily="18" charset="0"/>
                <a:ea typeface="Charis SIL Compact" pitchFamily="2"/>
                <a:cs typeface="Times New Roman" pitchFamily="18" charset="0"/>
              </a:rPr>
              <a:t>Physical Goals </a:t>
            </a:r>
          </a:p>
          <a:p>
            <a:pPr>
              <a:tabLst>
                <a:tab pos="270000" algn="l"/>
                <a:tab pos="540000" algn="l"/>
                <a:tab pos="810000" algn="l"/>
                <a:tab pos="1080270" algn="l"/>
                <a:tab pos="1350270" algn="l"/>
                <a:tab pos="1620270" algn="l"/>
                <a:tab pos="1890270" algn="l"/>
                <a:tab pos="2160270" algn="l"/>
                <a:tab pos="2430270" algn="l"/>
                <a:tab pos="2700270" algn="l"/>
              </a:tabLst>
              <a:defRPr/>
            </a:pPr>
            <a:r>
              <a:rPr lang="de-DE" sz="1400" dirty="0" err="1">
                <a:latin typeface="Times New Roman" pitchFamily="18" charset="0"/>
                <a:ea typeface="Charis SIL Compact" pitchFamily="2"/>
                <a:cs typeface="Times New Roman" pitchFamily="18" charset="0"/>
              </a:rPr>
              <a:t>of</a:t>
            </a:r>
            <a:r>
              <a:rPr lang="de-DE" sz="1400" dirty="0">
                <a:latin typeface="Times New Roman" pitchFamily="18" charset="0"/>
                <a:ea typeface="Charis SIL Compact" pitchFamily="2"/>
                <a:cs typeface="Times New Roman" pitchFamily="18" charset="0"/>
              </a:rPr>
              <a:t> </a:t>
            </a:r>
            <a:r>
              <a:rPr lang="de-DE" sz="1400" dirty="0" err="1">
                <a:latin typeface="Times New Roman" pitchFamily="18" charset="0"/>
                <a:ea typeface="Charis SIL Compact" pitchFamily="2"/>
                <a:cs typeface="Times New Roman" pitchFamily="18" charset="0"/>
              </a:rPr>
              <a:t>verbs</a:t>
            </a:r>
            <a:r>
              <a:rPr lang="de-DE" sz="1400" dirty="0">
                <a:latin typeface="Times New Roman" pitchFamily="18" charset="0"/>
                <a:ea typeface="Charis SIL Compact" pitchFamily="2"/>
                <a:cs typeface="Times New Roman" pitchFamily="18" charset="0"/>
              </a:rPr>
              <a:t> </a:t>
            </a:r>
            <a:r>
              <a:rPr lang="de-DE" sz="1400" dirty="0" err="1">
                <a:latin typeface="Times New Roman" pitchFamily="18" charset="0"/>
                <a:ea typeface="Charis SIL Compact" pitchFamily="2"/>
                <a:cs typeface="Times New Roman" pitchFamily="18" charset="0"/>
              </a:rPr>
              <a:t>of</a:t>
            </a:r>
            <a:r>
              <a:rPr lang="de-DE" sz="1400" dirty="0">
                <a:latin typeface="Times New Roman" pitchFamily="18" charset="0"/>
                <a:ea typeface="Charis SIL Compact" pitchFamily="2"/>
                <a:cs typeface="Times New Roman" pitchFamily="18" charset="0"/>
              </a:rPr>
              <a:t> </a:t>
            </a:r>
            <a:r>
              <a:rPr lang="de-DE" sz="1400" dirty="0" err="1">
                <a:latin typeface="Times New Roman" pitchFamily="18" charset="0"/>
                <a:ea typeface="Charis SIL Compact" pitchFamily="2"/>
                <a:cs typeface="Times New Roman" pitchFamily="18" charset="0"/>
              </a:rPr>
              <a:t>movement</a:t>
            </a:r>
            <a:r>
              <a:rPr lang="de-DE" sz="1400" dirty="0">
                <a:latin typeface="Times New Roman" pitchFamily="18" charset="0"/>
                <a:ea typeface="Charis SIL Compact" pitchFamily="2"/>
                <a:cs typeface="Times New Roman" pitchFamily="18" charset="0"/>
              </a:rPr>
              <a:t> </a:t>
            </a:r>
            <a:r>
              <a:rPr lang="en-US" sz="1400" dirty="0">
                <a:latin typeface="Times New Roman" pitchFamily="18" charset="0"/>
                <a:ea typeface="Charis SIL Compact" pitchFamily="2"/>
                <a:cs typeface="Times New Roman" pitchFamily="18" charset="0"/>
              </a:rPr>
              <a:t>(MOTION)</a:t>
            </a:r>
          </a:p>
        </p:txBody>
      </p:sp>
      <p:sp>
        <p:nvSpPr>
          <p:cNvPr id="19" name="Straight Connector 18">
            <a:extLst>
              <a:ext uri="{FF2B5EF4-FFF2-40B4-BE49-F238E27FC236}">
                <a16:creationId xmlns:a16="http://schemas.microsoft.com/office/drawing/2014/main" id="{D6370C00-979E-4E1C-BC3E-0929745DF27E}"/>
              </a:ext>
            </a:extLst>
          </p:cNvPr>
          <p:cNvSpPr/>
          <p:nvPr/>
        </p:nvSpPr>
        <p:spPr>
          <a:xfrm flipH="1">
            <a:off x="4994200" y="2535931"/>
            <a:ext cx="270272" cy="0"/>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20" name="Straight Connector 19">
            <a:extLst>
              <a:ext uri="{FF2B5EF4-FFF2-40B4-BE49-F238E27FC236}">
                <a16:creationId xmlns:a16="http://schemas.microsoft.com/office/drawing/2014/main" id="{BD49893B-7D4F-4D49-9078-1DF0F4A95E1A}"/>
              </a:ext>
            </a:extLst>
          </p:cNvPr>
          <p:cNvSpPr/>
          <p:nvPr/>
        </p:nvSpPr>
        <p:spPr>
          <a:xfrm flipH="1">
            <a:off x="4994200" y="3071712"/>
            <a:ext cx="270272" cy="0"/>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21" name="Straight Connector 20">
            <a:extLst>
              <a:ext uri="{FF2B5EF4-FFF2-40B4-BE49-F238E27FC236}">
                <a16:creationId xmlns:a16="http://schemas.microsoft.com/office/drawing/2014/main" id="{7EEE9466-AC11-4F80-8889-1884D466ADA8}"/>
              </a:ext>
            </a:extLst>
          </p:cNvPr>
          <p:cNvSpPr/>
          <p:nvPr/>
        </p:nvSpPr>
        <p:spPr>
          <a:xfrm flipH="1">
            <a:off x="4994200" y="3583681"/>
            <a:ext cx="270272" cy="0"/>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22" name="Straight Connector 21">
            <a:extLst>
              <a:ext uri="{FF2B5EF4-FFF2-40B4-BE49-F238E27FC236}">
                <a16:creationId xmlns:a16="http://schemas.microsoft.com/office/drawing/2014/main" id="{9CCE8B5F-3BD6-4E06-89CA-514811A1063C}"/>
              </a:ext>
            </a:extLst>
          </p:cNvPr>
          <p:cNvSpPr/>
          <p:nvPr/>
        </p:nvSpPr>
        <p:spPr>
          <a:xfrm flipH="1">
            <a:off x="4994200" y="4151609"/>
            <a:ext cx="270272" cy="0"/>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23" name="Straight Connector 22">
            <a:extLst>
              <a:ext uri="{FF2B5EF4-FFF2-40B4-BE49-F238E27FC236}">
                <a16:creationId xmlns:a16="http://schemas.microsoft.com/office/drawing/2014/main" id="{220D0F74-8696-424E-BEBF-CEA74287B325}"/>
              </a:ext>
            </a:extLst>
          </p:cNvPr>
          <p:cNvSpPr/>
          <p:nvPr/>
        </p:nvSpPr>
        <p:spPr>
          <a:xfrm>
            <a:off x="4994199" y="2531169"/>
            <a:ext cx="0" cy="540544"/>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24" name="Straight Connector 23">
            <a:extLst>
              <a:ext uri="{FF2B5EF4-FFF2-40B4-BE49-F238E27FC236}">
                <a16:creationId xmlns:a16="http://schemas.microsoft.com/office/drawing/2014/main" id="{EB9687A2-F4A4-4DD5-8CC6-06097AD54323}"/>
              </a:ext>
            </a:extLst>
          </p:cNvPr>
          <p:cNvSpPr/>
          <p:nvPr/>
        </p:nvSpPr>
        <p:spPr>
          <a:xfrm>
            <a:off x="4994199" y="3071713"/>
            <a:ext cx="0" cy="511969"/>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25" name="Straight Connector 24">
            <a:extLst>
              <a:ext uri="{FF2B5EF4-FFF2-40B4-BE49-F238E27FC236}">
                <a16:creationId xmlns:a16="http://schemas.microsoft.com/office/drawing/2014/main" id="{A780E727-F91F-4938-AF22-2DBE0DF62C85}"/>
              </a:ext>
            </a:extLst>
          </p:cNvPr>
          <p:cNvSpPr/>
          <p:nvPr/>
        </p:nvSpPr>
        <p:spPr>
          <a:xfrm>
            <a:off x="4994199" y="3583682"/>
            <a:ext cx="0" cy="567928"/>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26" name="Straight Connector 25">
            <a:extLst>
              <a:ext uri="{FF2B5EF4-FFF2-40B4-BE49-F238E27FC236}">
                <a16:creationId xmlns:a16="http://schemas.microsoft.com/office/drawing/2014/main" id="{52DC4F6F-7968-47E0-9317-D7F0176E17F6}"/>
              </a:ext>
            </a:extLst>
          </p:cNvPr>
          <p:cNvSpPr/>
          <p:nvPr/>
        </p:nvSpPr>
        <p:spPr>
          <a:xfrm flipH="1">
            <a:off x="4995390" y="4675484"/>
            <a:ext cx="270272" cy="0"/>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34" name="Rechteck 1">
            <a:extLst>
              <a:ext uri="{FF2B5EF4-FFF2-40B4-BE49-F238E27FC236}">
                <a16:creationId xmlns:a16="http://schemas.microsoft.com/office/drawing/2014/main" id="{B31C2BC1-1582-47F0-BC69-44C65DEFDB7C}"/>
              </a:ext>
            </a:extLst>
          </p:cNvPr>
          <p:cNvSpPr>
            <a:spLocks noChangeArrowheads="1"/>
          </p:cNvSpPr>
          <p:nvPr/>
        </p:nvSpPr>
        <p:spPr bwMode="auto">
          <a:xfrm>
            <a:off x="5237087" y="2868586"/>
            <a:ext cx="37802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9pPr>
          </a:lstStyle>
          <a:p>
            <a:pPr eaLnBrk="1">
              <a:spcBef>
                <a:spcPct val="0"/>
              </a:spcBef>
              <a:buFontTx/>
              <a:buNone/>
            </a:pPr>
            <a:r>
              <a:rPr lang="de-DE" sz="1800" dirty="0">
                <a:latin typeface="Times New Roman" pitchFamily="18" charset="0"/>
                <a:ea typeface="Charis SIL Compact" pitchFamily="2"/>
                <a:cs typeface="Times New Roman" pitchFamily="18" charset="0"/>
              </a:rPr>
              <a:t>Physical </a:t>
            </a:r>
            <a:r>
              <a:rPr lang="de-DE" altLang="nb-NO" sz="1800" dirty="0">
                <a:latin typeface="Times New Roman" panose="02020603050405020304" pitchFamily="18" charset="0"/>
                <a:ea typeface="Charis SIL Compact"/>
                <a:cs typeface="Times New Roman" panose="02020603050405020304" pitchFamily="18" charset="0"/>
              </a:rPr>
              <a:t>Goals</a:t>
            </a:r>
          </a:p>
          <a:p>
            <a:pPr eaLnBrk="1">
              <a:spcBef>
                <a:spcPct val="0"/>
              </a:spcBef>
              <a:buFontTx/>
              <a:buNone/>
            </a:pPr>
            <a:r>
              <a:rPr lang="de-DE" altLang="nb-NO" sz="1400" dirty="0">
                <a:latin typeface="Times New Roman" panose="02020603050405020304" pitchFamily="18" charset="0"/>
                <a:ea typeface="Charis SIL Compact"/>
                <a:cs typeface="Times New Roman" panose="02020603050405020304" pitchFamily="18" charset="0"/>
              </a:rPr>
              <a:t>of verbs of caused motion (CAUSED-MOTION)</a:t>
            </a:r>
          </a:p>
        </p:txBody>
      </p:sp>
      <p:sp>
        <p:nvSpPr>
          <p:cNvPr id="35" name="Rechteck 3">
            <a:extLst>
              <a:ext uri="{FF2B5EF4-FFF2-40B4-BE49-F238E27FC236}">
                <a16:creationId xmlns:a16="http://schemas.microsoft.com/office/drawing/2014/main" id="{7B8D6356-48B9-4A95-834E-5CCC6466D632}"/>
              </a:ext>
            </a:extLst>
          </p:cNvPr>
          <p:cNvSpPr>
            <a:spLocks noChangeArrowheads="1"/>
          </p:cNvSpPr>
          <p:nvPr/>
        </p:nvSpPr>
        <p:spPr bwMode="auto">
          <a:xfrm>
            <a:off x="5235606" y="3956549"/>
            <a:ext cx="3429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9pPr>
          </a:lstStyle>
          <a:p>
            <a:pPr eaLnBrk="1">
              <a:spcBef>
                <a:spcPct val="0"/>
              </a:spcBef>
              <a:buFontTx/>
              <a:buNone/>
            </a:pPr>
            <a:r>
              <a:rPr lang="de-DE" altLang="nb-NO" sz="1800" dirty="0">
                <a:latin typeface="Times New Roman" panose="02020603050405020304" pitchFamily="18" charset="0"/>
                <a:ea typeface="Charis SIL Compact"/>
                <a:cs typeface="Times New Roman" panose="02020603050405020304" pitchFamily="18" charset="0"/>
              </a:rPr>
              <a:t>Metaphorical Goals</a:t>
            </a:r>
          </a:p>
          <a:p>
            <a:pPr eaLnBrk="1">
              <a:spcBef>
                <a:spcPct val="0"/>
              </a:spcBef>
              <a:buFontTx/>
              <a:buNone/>
            </a:pPr>
            <a:r>
              <a:rPr lang="de-DE" altLang="nb-NO" sz="1400" dirty="0">
                <a:latin typeface="Times New Roman" panose="02020603050405020304" pitchFamily="18" charset="0"/>
                <a:ea typeface="Charis SIL Compact"/>
                <a:cs typeface="Times New Roman" panose="02020603050405020304" pitchFamily="18" charset="0"/>
              </a:rPr>
              <a:t>of verbs of SHOW</a:t>
            </a:r>
          </a:p>
        </p:txBody>
      </p:sp>
      <p:sp>
        <p:nvSpPr>
          <p:cNvPr id="37" name="Rechteck 1">
            <a:extLst>
              <a:ext uri="{FF2B5EF4-FFF2-40B4-BE49-F238E27FC236}">
                <a16:creationId xmlns:a16="http://schemas.microsoft.com/office/drawing/2014/main" id="{C38BD1AD-44FA-475F-BEE8-D6D90C16AD24}"/>
              </a:ext>
            </a:extLst>
          </p:cNvPr>
          <p:cNvSpPr>
            <a:spLocks noChangeArrowheads="1"/>
          </p:cNvSpPr>
          <p:nvPr/>
        </p:nvSpPr>
        <p:spPr bwMode="auto">
          <a:xfrm>
            <a:off x="5238995" y="3424207"/>
            <a:ext cx="44178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9pPr>
          </a:lstStyle>
          <a:p>
            <a:pPr eaLnBrk="1">
              <a:spcBef>
                <a:spcPct val="0"/>
              </a:spcBef>
              <a:buFontTx/>
              <a:buNone/>
            </a:pPr>
            <a:r>
              <a:rPr lang="de-DE" altLang="nb-NO" sz="1800" dirty="0">
                <a:latin typeface="Times New Roman" panose="02020603050405020304" pitchFamily="18" charset="0"/>
                <a:ea typeface="Charis SIL Compact"/>
                <a:cs typeface="Times New Roman" panose="02020603050405020304" pitchFamily="18" charset="0"/>
              </a:rPr>
              <a:t>Metaphorical Goals</a:t>
            </a:r>
          </a:p>
          <a:p>
            <a:pPr eaLnBrk="1">
              <a:spcBef>
                <a:spcPct val="0"/>
              </a:spcBef>
              <a:buFontTx/>
              <a:buNone/>
            </a:pPr>
            <a:r>
              <a:rPr lang="de-DE" altLang="nb-NO" sz="1400" dirty="0">
                <a:latin typeface="Times New Roman" panose="02020603050405020304" pitchFamily="18" charset="0"/>
                <a:ea typeface="Charis SIL Compact"/>
                <a:cs typeface="Times New Roman" panose="02020603050405020304" pitchFamily="18" charset="0"/>
              </a:rPr>
              <a:t>of verbs of LOOK</a:t>
            </a:r>
          </a:p>
        </p:txBody>
      </p:sp>
      <p:sp>
        <p:nvSpPr>
          <p:cNvPr id="38" name="Rechteck 2">
            <a:extLst>
              <a:ext uri="{FF2B5EF4-FFF2-40B4-BE49-F238E27FC236}">
                <a16:creationId xmlns:a16="http://schemas.microsoft.com/office/drawing/2014/main" id="{66290638-8E48-45E3-98EC-5413E4A76C18}"/>
              </a:ext>
            </a:extLst>
          </p:cNvPr>
          <p:cNvSpPr>
            <a:spLocks noChangeArrowheads="1"/>
          </p:cNvSpPr>
          <p:nvPr/>
        </p:nvSpPr>
        <p:spPr bwMode="auto">
          <a:xfrm>
            <a:off x="5210371" y="5038640"/>
            <a:ext cx="55901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9pPr>
          </a:lstStyle>
          <a:p>
            <a:pPr eaLnBrk="1">
              <a:spcBef>
                <a:spcPct val="0"/>
              </a:spcBef>
              <a:buFontTx/>
              <a:buNone/>
            </a:pPr>
            <a:r>
              <a:rPr lang="de-DE" altLang="nb-NO" sz="1800" dirty="0">
                <a:latin typeface="Times New Roman" panose="02020603050405020304" pitchFamily="18" charset="0"/>
                <a:ea typeface="Charis SIL Compact"/>
                <a:cs typeface="Times New Roman" panose="02020603050405020304" pitchFamily="18" charset="0"/>
              </a:rPr>
              <a:t>Beneficiaries</a:t>
            </a:r>
          </a:p>
          <a:p>
            <a:pPr eaLnBrk="1">
              <a:spcBef>
                <a:spcPct val="0"/>
              </a:spcBef>
              <a:buFontTx/>
              <a:buNone/>
            </a:pPr>
            <a:r>
              <a:rPr lang="de-DE" altLang="nb-NO" sz="1400" dirty="0">
                <a:latin typeface="Times New Roman" panose="02020603050405020304" pitchFamily="18" charset="0"/>
                <a:ea typeface="Charis SIL Compact"/>
                <a:cs typeface="Times New Roman" panose="02020603050405020304" pitchFamily="18" charset="0"/>
              </a:rPr>
              <a:t>of verbs of transferred possession (BENEFICIARY)</a:t>
            </a:r>
          </a:p>
        </p:txBody>
      </p:sp>
      <p:sp>
        <p:nvSpPr>
          <p:cNvPr id="2" name="Slide Number Placeholder 1">
            <a:extLst>
              <a:ext uri="{FF2B5EF4-FFF2-40B4-BE49-F238E27FC236}">
                <a16:creationId xmlns:a16="http://schemas.microsoft.com/office/drawing/2014/main" id="{DF63F88B-7E50-4367-8FC3-D31282BE7482}"/>
              </a:ext>
            </a:extLst>
          </p:cNvPr>
          <p:cNvSpPr>
            <a:spLocks noGrp="1"/>
          </p:cNvSpPr>
          <p:nvPr>
            <p:ph type="sldNum" sz="quarter" idx="12"/>
          </p:nvPr>
        </p:nvSpPr>
        <p:spPr/>
        <p:txBody>
          <a:bodyPr/>
          <a:lstStyle/>
          <a:p>
            <a:pPr>
              <a:defRPr/>
            </a:pPr>
            <a:fld id="{FFCAF955-5E2C-47F9-9953-A0A92CEB2270}" type="slidenum">
              <a:rPr lang="en-GB" altLang="en-US" smtClean="0">
                <a:solidFill>
                  <a:schemeClr val="bg1">
                    <a:lumMod val="50000"/>
                  </a:schemeClr>
                </a:solidFill>
              </a:rPr>
              <a:pPr>
                <a:defRPr/>
              </a:pPr>
              <a:t>12</a:t>
            </a:fld>
            <a:endParaRPr lang="en-GB" altLang="en-US" dirty="0">
              <a:solidFill>
                <a:schemeClr val="bg1">
                  <a:lumMod val="50000"/>
                </a:schemeClr>
              </a:solidFill>
            </a:endParaRPr>
          </a:p>
        </p:txBody>
      </p:sp>
      <p:sp>
        <p:nvSpPr>
          <p:cNvPr id="39" name="Straight Connector 38">
            <a:extLst>
              <a:ext uri="{FF2B5EF4-FFF2-40B4-BE49-F238E27FC236}">
                <a16:creationId xmlns:a16="http://schemas.microsoft.com/office/drawing/2014/main" id="{F5BC14D5-AD2E-4692-83AF-3FA6DF52A887}"/>
              </a:ext>
            </a:extLst>
          </p:cNvPr>
          <p:cNvSpPr/>
          <p:nvPr/>
        </p:nvSpPr>
        <p:spPr>
          <a:xfrm flipH="1">
            <a:off x="5004874" y="5229200"/>
            <a:ext cx="270272" cy="0"/>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43" name="Rectangle 42">
            <a:extLst>
              <a:ext uri="{FF2B5EF4-FFF2-40B4-BE49-F238E27FC236}">
                <a16:creationId xmlns:a16="http://schemas.microsoft.com/office/drawing/2014/main" id="{CDF7A17C-8C61-468A-9FB8-E45D7AB0DDE7}"/>
              </a:ext>
            </a:extLst>
          </p:cNvPr>
          <p:cNvSpPr/>
          <p:nvPr/>
        </p:nvSpPr>
        <p:spPr>
          <a:xfrm>
            <a:off x="4868929" y="5081942"/>
            <a:ext cx="4148392" cy="604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7" name="Rectangle 46">
            <a:extLst>
              <a:ext uri="{FF2B5EF4-FFF2-40B4-BE49-F238E27FC236}">
                <a16:creationId xmlns:a16="http://schemas.microsoft.com/office/drawing/2014/main" id="{02E34504-10B2-4AB9-A0AA-B175E557A0BE}"/>
              </a:ext>
            </a:extLst>
          </p:cNvPr>
          <p:cNvSpPr/>
          <p:nvPr/>
        </p:nvSpPr>
        <p:spPr>
          <a:xfrm>
            <a:off x="340300" y="836712"/>
            <a:ext cx="5703153" cy="1415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9" name="Straight Connector 48">
            <a:extLst>
              <a:ext uri="{FF2B5EF4-FFF2-40B4-BE49-F238E27FC236}">
                <a16:creationId xmlns:a16="http://schemas.microsoft.com/office/drawing/2014/main" id="{C64119DA-E2DA-498A-830C-D81A867A4397}"/>
              </a:ext>
            </a:extLst>
          </p:cNvPr>
          <p:cNvSpPr/>
          <p:nvPr/>
        </p:nvSpPr>
        <p:spPr>
          <a:xfrm flipH="1">
            <a:off x="4995349" y="5217295"/>
            <a:ext cx="270272" cy="0"/>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50" name="Straight Connector 49">
            <a:extLst>
              <a:ext uri="{FF2B5EF4-FFF2-40B4-BE49-F238E27FC236}">
                <a16:creationId xmlns:a16="http://schemas.microsoft.com/office/drawing/2014/main" id="{EF868CC5-C0E4-4A3B-962F-94D8985BBD87}"/>
              </a:ext>
            </a:extLst>
          </p:cNvPr>
          <p:cNvSpPr/>
          <p:nvPr/>
        </p:nvSpPr>
        <p:spPr>
          <a:xfrm>
            <a:off x="4992969" y="4680322"/>
            <a:ext cx="0" cy="536972"/>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42" name="TextBox 41">
            <a:extLst>
              <a:ext uri="{FF2B5EF4-FFF2-40B4-BE49-F238E27FC236}">
                <a16:creationId xmlns:a16="http://schemas.microsoft.com/office/drawing/2014/main" id="{1C51DE42-2C39-43D0-9798-7D9D1707DFE9}"/>
              </a:ext>
            </a:extLst>
          </p:cNvPr>
          <p:cNvSpPr txBox="1"/>
          <p:nvPr/>
        </p:nvSpPr>
        <p:spPr>
          <a:xfrm>
            <a:off x="2249873" y="2316270"/>
            <a:ext cx="2849585" cy="400110"/>
          </a:xfrm>
          <a:prstGeom prst="rect">
            <a:avLst/>
          </a:prstGeom>
          <a:noFill/>
        </p:spPr>
        <p:txBody>
          <a:bodyPr wrap="square">
            <a:spAutoFit/>
          </a:bodyPr>
          <a:lstStyle/>
          <a:p>
            <a:r>
              <a:rPr lang="de-DE" sz="2000" dirty="0">
                <a:latin typeface="Times" panose="02020603050405020304" pitchFamily="18" charset="0"/>
                <a:ea typeface="Calibri" panose="020F0502020204030204" pitchFamily="34" charset="0"/>
                <a:cs typeface="Times" panose="02020603050405020304" pitchFamily="18" charset="0"/>
              </a:rPr>
              <a:t>M</a:t>
            </a:r>
            <a:r>
              <a:rPr lang="de-DE" sz="2000" dirty="0">
                <a:effectLst/>
                <a:latin typeface="Times" panose="02020603050405020304" pitchFamily="18" charset="0"/>
                <a:ea typeface="Calibri" panose="020F0502020204030204" pitchFamily="34" charset="0"/>
                <a:cs typeface="Times" panose="02020603050405020304" pitchFamily="18" charset="0"/>
              </a:rPr>
              <a:t>y father goes to school.</a:t>
            </a:r>
            <a:endParaRPr lang="en-GB" sz="2000" dirty="0">
              <a:latin typeface="Times" panose="02020603050405020304" pitchFamily="18" charset="0"/>
              <a:cs typeface="Times" panose="02020603050405020304" pitchFamily="18" charset="0"/>
            </a:endParaRPr>
          </a:p>
        </p:txBody>
      </p:sp>
      <p:sp>
        <p:nvSpPr>
          <p:cNvPr id="44" name="TextBox 43">
            <a:extLst>
              <a:ext uri="{FF2B5EF4-FFF2-40B4-BE49-F238E27FC236}">
                <a16:creationId xmlns:a16="http://schemas.microsoft.com/office/drawing/2014/main" id="{DEC131ED-51F6-4799-AC32-B99A545F42B9}"/>
              </a:ext>
            </a:extLst>
          </p:cNvPr>
          <p:cNvSpPr txBox="1"/>
          <p:nvPr/>
        </p:nvSpPr>
        <p:spPr>
          <a:xfrm>
            <a:off x="1723819" y="2813908"/>
            <a:ext cx="3527603" cy="400110"/>
          </a:xfrm>
          <a:prstGeom prst="rect">
            <a:avLst/>
          </a:prstGeom>
          <a:noFill/>
        </p:spPr>
        <p:txBody>
          <a:bodyPr wrap="square">
            <a:spAutoFit/>
          </a:bodyPr>
          <a:lstStyle/>
          <a:p>
            <a:r>
              <a:rPr lang="de-DE" sz="2000" dirty="0">
                <a:effectLst/>
                <a:latin typeface="Times" panose="02020603050405020304" pitchFamily="18" charset="0"/>
                <a:ea typeface="Calibri" panose="020F0502020204030204" pitchFamily="34" charset="0"/>
                <a:cs typeface="Times" panose="02020603050405020304" pitchFamily="18" charset="0"/>
              </a:rPr>
              <a:t>John put the book on the table.</a:t>
            </a:r>
            <a:endParaRPr lang="en-GB" sz="2000" dirty="0">
              <a:latin typeface="Times" panose="02020603050405020304" pitchFamily="18" charset="0"/>
              <a:cs typeface="Times" panose="02020603050405020304" pitchFamily="18" charset="0"/>
            </a:endParaRPr>
          </a:p>
        </p:txBody>
      </p:sp>
      <p:sp>
        <p:nvSpPr>
          <p:cNvPr id="45" name="TextBox 44">
            <a:extLst>
              <a:ext uri="{FF2B5EF4-FFF2-40B4-BE49-F238E27FC236}">
                <a16:creationId xmlns:a16="http://schemas.microsoft.com/office/drawing/2014/main" id="{6DE0319B-87C6-4221-BC83-3508F7A7B4E8}"/>
              </a:ext>
            </a:extLst>
          </p:cNvPr>
          <p:cNvSpPr txBox="1"/>
          <p:nvPr/>
        </p:nvSpPr>
        <p:spPr>
          <a:xfrm>
            <a:off x="2192110" y="3342211"/>
            <a:ext cx="2850156" cy="400110"/>
          </a:xfrm>
          <a:prstGeom prst="rect">
            <a:avLst/>
          </a:prstGeom>
          <a:noFill/>
        </p:spPr>
        <p:txBody>
          <a:bodyPr wrap="square">
            <a:spAutoFit/>
          </a:bodyPr>
          <a:lstStyle/>
          <a:p>
            <a:r>
              <a:rPr lang="de-DE" sz="2000" dirty="0">
                <a:effectLst/>
                <a:latin typeface="Times" panose="02020603050405020304" pitchFamily="18" charset="0"/>
                <a:ea typeface="Calibri" panose="020F0502020204030204" pitchFamily="34" charset="0"/>
                <a:cs typeface="Times" panose="02020603050405020304" pitchFamily="18" charset="0"/>
              </a:rPr>
              <a:t>He looked at the building.</a:t>
            </a:r>
            <a:endParaRPr lang="en-GB" sz="2000" dirty="0">
              <a:latin typeface="Times" panose="02020603050405020304" pitchFamily="18" charset="0"/>
              <a:cs typeface="Times" panose="02020603050405020304" pitchFamily="18" charset="0"/>
            </a:endParaRPr>
          </a:p>
        </p:txBody>
      </p:sp>
      <p:sp>
        <p:nvSpPr>
          <p:cNvPr id="52" name="TextBox 51">
            <a:extLst>
              <a:ext uri="{FF2B5EF4-FFF2-40B4-BE49-F238E27FC236}">
                <a16:creationId xmlns:a16="http://schemas.microsoft.com/office/drawing/2014/main" id="{297F6A5E-9107-4E6B-9F4D-A9A6C743548B}"/>
              </a:ext>
            </a:extLst>
          </p:cNvPr>
          <p:cNvSpPr txBox="1"/>
          <p:nvPr/>
        </p:nvSpPr>
        <p:spPr>
          <a:xfrm>
            <a:off x="1413680" y="3915064"/>
            <a:ext cx="3630060" cy="400110"/>
          </a:xfrm>
          <a:prstGeom prst="rect">
            <a:avLst/>
          </a:prstGeom>
          <a:noFill/>
        </p:spPr>
        <p:txBody>
          <a:bodyPr wrap="square">
            <a:spAutoFit/>
          </a:bodyPr>
          <a:lstStyle/>
          <a:p>
            <a:r>
              <a:rPr lang="de-DE" sz="2000" dirty="0">
                <a:effectLst/>
                <a:latin typeface="Times" panose="02020603050405020304" pitchFamily="18" charset="0"/>
                <a:ea typeface="Calibri" panose="020F0502020204030204" pitchFamily="34" charset="0"/>
                <a:cs typeface="Times" panose="02020603050405020304" pitchFamily="18" charset="0"/>
              </a:rPr>
              <a:t>He showed the book to his father.</a:t>
            </a:r>
            <a:endParaRPr lang="en-GB" sz="2000" dirty="0">
              <a:latin typeface="Times" panose="02020603050405020304" pitchFamily="18" charset="0"/>
              <a:cs typeface="Times" panose="02020603050405020304" pitchFamily="18" charset="0"/>
            </a:endParaRPr>
          </a:p>
        </p:txBody>
      </p:sp>
      <p:sp>
        <p:nvSpPr>
          <p:cNvPr id="3" name="Straight Connector 2">
            <a:extLst>
              <a:ext uri="{FF2B5EF4-FFF2-40B4-BE49-F238E27FC236}">
                <a16:creationId xmlns:a16="http://schemas.microsoft.com/office/drawing/2014/main" id="{1A0C7D9C-1A3F-4342-4152-D64372D37675}"/>
              </a:ext>
            </a:extLst>
          </p:cNvPr>
          <p:cNvSpPr/>
          <p:nvPr/>
        </p:nvSpPr>
        <p:spPr>
          <a:xfrm flipH="1">
            <a:off x="4995349" y="5749503"/>
            <a:ext cx="270272" cy="0"/>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4" name="Straight Connector 3">
            <a:extLst>
              <a:ext uri="{FF2B5EF4-FFF2-40B4-BE49-F238E27FC236}">
                <a16:creationId xmlns:a16="http://schemas.microsoft.com/office/drawing/2014/main" id="{D1458B1E-0656-B2CC-99F5-0D61B5C620E8}"/>
              </a:ext>
            </a:extLst>
          </p:cNvPr>
          <p:cNvSpPr/>
          <p:nvPr/>
        </p:nvSpPr>
        <p:spPr>
          <a:xfrm>
            <a:off x="4992969" y="5217294"/>
            <a:ext cx="0" cy="536972"/>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28" name="Rechteck 3">
            <a:extLst>
              <a:ext uri="{FF2B5EF4-FFF2-40B4-BE49-F238E27FC236}">
                <a16:creationId xmlns:a16="http://schemas.microsoft.com/office/drawing/2014/main" id="{6E6490F6-9D83-7CDF-E077-D6B33A268E3A}"/>
              </a:ext>
            </a:extLst>
          </p:cNvPr>
          <p:cNvSpPr>
            <a:spLocks noChangeArrowheads="1"/>
          </p:cNvSpPr>
          <p:nvPr/>
        </p:nvSpPr>
        <p:spPr bwMode="auto">
          <a:xfrm>
            <a:off x="5235606" y="4968650"/>
            <a:ext cx="3429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9pPr>
          </a:lstStyle>
          <a:p>
            <a:pPr eaLnBrk="1">
              <a:spcBef>
                <a:spcPct val="0"/>
              </a:spcBef>
              <a:buFontTx/>
              <a:buNone/>
            </a:pPr>
            <a:r>
              <a:rPr lang="de-DE" altLang="nb-NO" sz="1800" dirty="0">
                <a:latin typeface="Times New Roman" panose="02020603050405020304" pitchFamily="18" charset="0"/>
                <a:ea typeface="Charis SIL Compact"/>
                <a:cs typeface="Times New Roman" panose="02020603050405020304" pitchFamily="18" charset="0"/>
              </a:rPr>
              <a:t>Recipients</a:t>
            </a:r>
          </a:p>
          <a:p>
            <a:pPr eaLnBrk="1">
              <a:spcBef>
                <a:spcPct val="0"/>
              </a:spcBef>
              <a:buFontTx/>
              <a:buNone/>
            </a:pPr>
            <a:r>
              <a:rPr lang="de-DE" altLang="nb-NO" sz="1400" dirty="0">
                <a:latin typeface="Times New Roman" panose="02020603050405020304" pitchFamily="18" charset="0"/>
                <a:ea typeface="Charis SIL Compact"/>
                <a:cs typeface="Times New Roman" panose="02020603050405020304" pitchFamily="18" charset="0"/>
              </a:rPr>
              <a:t>of verbs of transferred possession (GIVE)</a:t>
            </a:r>
          </a:p>
        </p:txBody>
      </p:sp>
      <p:sp>
        <p:nvSpPr>
          <p:cNvPr id="32" name="Rechteck 4">
            <a:extLst>
              <a:ext uri="{FF2B5EF4-FFF2-40B4-BE49-F238E27FC236}">
                <a16:creationId xmlns:a16="http://schemas.microsoft.com/office/drawing/2014/main" id="{BD460841-FF17-D09B-9BEB-0AC090C7FB58}"/>
              </a:ext>
            </a:extLst>
          </p:cNvPr>
          <p:cNvSpPr>
            <a:spLocks noChangeArrowheads="1"/>
          </p:cNvSpPr>
          <p:nvPr/>
        </p:nvSpPr>
        <p:spPr bwMode="auto">
          <a:xfrm>
            <a:off x="5223700" y="5516428"/>
            <a:ext cx="3429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9pPr>
          </a:lstStyle>
          <a:p>
            <a:pPr eaLnBrk="1">
              <a:spcBef>
                <a:spcPct val="0"/>
              </a:spcBef>
              <a:buFontTx/>
              <a:buNone/>
            </a:pPr>
            <a:r>
              <a:rPr lang="de-DE" altLang="nb-NO" sz="1800" dirty="0">
                <a:latin typeface="Times New Roman" panose="02020603050405020304" pitchFamily="18" charset="0"/>
                <a:ea typeface="Charis SIL Compact"/>
                <a:cs typeface="Times New Roman" panose="02020603050405020304" pitchFamily="18" charset="0"/>
              </a:rPr>
              <a:t>Addressees </a:t>
            </a:r>
          </a:p>
          <a:p>
            <a:pPr eaLnBrk="1">
              <a:spcBef>
                <a:spcPct val="0"/>
              </a:spcBef>
              <a:buFontTx/>
              <a:buNone/>
            </a:pPr>
            <a:r>
              <a:rPr lang="de-DE" altLang="nb-NO" sz="1400" dirty="0">
                <a:latin typeface="Times New Roman" panose="02020603050405020304" pitchFamily="18" charset="0"/>
                <a:ea typeface="Charis SIL Compact"/>
                <a:cs typeface="Times New Roman" panose="02020603050405020304" pitchFamily="18" charset="0"/>
              </a:rPr>
              <a:t>of verbs of speech (SAY)</a:t>
            </a:r>
          </a:p>
        </p:txBody>
      </p:sp>
      <p:sp>
        <p:nvSpPr>
          <p:cNvPr id="33" name="Rechteck 1">
            <a:extLst>
              <a:ext uri="{FF2B5EF4-FFF2-40B4-BE49-F238E27FC236}">
                <a16:creationId xmlns:a16="http://schemas.microsoft.com/office/drawing/2014/main" id="{95EE9FD7-1955-3887-FADB-3AAD7CC133F2}"/>
              </a:ext>
            </a:extLst>
          </p:cNvPr>
          <p:cNvSpPr>
            <a:spLocks noChangeArrowheads="1"/>
          </p:cNvSpPr>
          <p:nvPr/>
        </p:nvSpPr>
        <p:spPr bwMode="auto">
          <a:xfrm>
            <a:off x="5238995" y="4436308"/>
            <a:ext cx="44178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9pPr>
          </a:lstStyle>
          <a:p>
            <a:pPr eaLnBrk="1">
              <a:spcBef>
                <a:spcPct val="0"/>
              </a:spcBef>
              <a:buFontTx/>
              <a:buNone/>
            </a:pPr>
            <a:r>
              <a:rPr lang="de-DE" altLang="nb-NO" sz="1800" dirty="0">
                <a:latin typeface="Times New Roman" panose="02020603050405020304" pitchFamily="18" charset="0"/>
                <a:ea typeface="Charis SIL Compact"/>
                <a:cs typeface="Times New Roman" panose="02020603050405020304" pitchFamily="18" charset="0"/>
              </a:rPr>
              <a:t>Resultant-states</a:t>
            </a:r>
          </a:p>
          <a:p>
            <a:pPr eaLnBrk="1">
              <a:spcBef>
                <a:spcPct val="0"/>
              </a:spcBef>
              <a:buFontTx/>
              <a:buNone/>
            </a:pPr>
            <a:r>
              <a:rPr lang="de-DE" altLang="nb-NO" sz="1400" dirty="0">
                <a:latin typeface="Times New Roman" panose="02020603050405020304" pitchFamily="18" charset="0"/>
                <a:ea typeface="Charis SIL Compact"/>
                <a:cs typeface="Times New Roman" panose="02020603050405020304" pitchFamily="18" charset="0"/>
              </a:rPr>
              <a:t>of verbs of change-of-state (CHANGE-of-STATE)</a:t>
            </a:r>
          </a:p>
        </p:txBody>
      </p:sp>
      <p:sp>
        <p:nvSpPr>
          <p:cNvPr id="57" name="TextBox 56">
            <a:extLst>
              <a:ext uri="{FF2B5EF4-FFF2-40B4-BE49-F238E27FC236}">
                <a16:creationId xmlns:a16="http://schemas.microsoft.com/office/drawing/2014/main" id="{601DD080-4C13-F253-5835-DA4CA31E869F}"/>
              </a:ext>
            </a:extLst>
          </p:cNvPr>
          <p:cNvSpPr txBox="1"/>
          <p:nvPr/>
        </p:nvSpPr>
        <p:spPr>
          <a:xfrm>
            <a:off x="1238869" y="4929273"/>
            <a:ext cx="3828351" cy="400110"/>
          </a:xfrm>
          <a:prstGeom prst="rect">
            <a:avLst/>
          </a:prstGeom>
          <a:noFill/>
        </p:spPr>
        <p:txBody>
          <a:bodyPr wrap="square">
            <a:spAutoFit/>
          </a:bodyPr>
          <a:lstStyle/>
          <a:p>
            <a:r>
              <a:rPr lang="de-DE" sz="2000" dirty="0">
                <a:effectLst/>
                <a:latin typeface="Times" panose="02020603050405020304" pitchFamily="18" charset="0"/>
                <a:ea typeface="Calibri" panose="020F0502020204030204" pitchFamily="34" charset="0"/>
                <a:cs typeface="Times" panose="02020603050405020304" pitchFamily="18" charset="0"/>
              </a:rPr>
              <a:t>My father gave the book to his son.</a:t>
            </a:r>
            <a:endParaRPr lang="en-GB" sz="2000" dirty="0">
              <a:latin typeface="Times" panose="02020603050405020304" pitchFamily="18" charset="0"/>
              <a:cs typeface="Times" panose="02020603050405020304" pitchFamily="18" charset="0"/>
            </a:endParaRPr>
          </a:p>
        </p:txBody>
      </p:sp>
      <p:sp>
        <p:nvSpPr>
          <p:cNvPr id="59" name="TextBox 58">
            <a:extLst>
              <a:ext uri="{FF2B5EF4-FFF2-40B4-BE49-F238E27FC236}">
                <a16:creationId xmlns:a16="http://schemas.microsoft.com/office/drawing/2014/main" id="{814256F1-E646-776D-1C9D-F60F7F1AF448}"/>
              </a:ext>
            </a:extLst>
          </p:cNvPr>
          <p:cNvSpPr txBox="1"/>
          <p:nvPr/>
        </p:nvSpPr>
        <p:spPr>
          <a:xfrm>
            <a:off x="1258678" y="5436308"/>
            <a:ext cx="3828351" cy="400110"/>
          </a:xfrm>
          <a:prstGeom prst="rect">
            <a:avLst/>
          </a:prstGeom>
          <a:noFill/>
        </p:spPr>
        <p:txBody>
          <a:bodyPr wrap="square">
            <a:spAutoFit/>
          </a:bodyPr>
          <a:lstStyle/>
          <a:p>
            <a:r>
              <a:rPr lang="de-DE" sz="2000" dirty="0">
                <a:latin typeface="Times" panose="02020603050405020304" pitchFamily="18" charset="0"/>
                <a:ea typeface="Calibri" panose="020F0502020204030204" pitchFamily="34" charset="0"/>
                <a:cs typeface="Times" panose="02020603050405020304" pitchFamily="18" charset="0"/>
              </a:rPr>
              <a:t>H</a:t>
            </a:r>
            <a:r>
              <a:rPr lang="de-DE" sz="2000" dirty="0">
                <a:effectLst/>
                <a:latin typeface="Times" panose="02020603050405020304" pitchFamily="18" charset="0"/>
                <a:ea typeface="Calibri" panose="020F0502020204030204" pitchFamily="34" charset="0"/>
                <a:cs typeface="Times" panose="02020603050405020304" pitchFamily="18" charset="0"/>
              </a:rPr>
              <a:t>e said </a:t>
            </a:r>
            <a:r>
              <a:rPr lang="de-DE" sz="2000" b="1" dirty="0">
                <a:effectLst/>
                <a:latin typeface="Times" panose="02020603050405020304" pitchFamily="18" charset="0"/>
                <a:ea typeface="Calibri" panose="020F0502020204030204" pitchFamily="34" charset="0"/>
                <a:cs typeface="Times" panose="02020603050405020304" pitchFamily="18" charset="0"/>
              </a:rPr>
              <a:t>to</a:t>
            </a:r>
            <a:r>
              <a:rPr lang="de-DE" sz="2000" dirty="0">
                <a:effectLst/>
                <a:latin typeface="Times" panose="02020603050405020304" pitchFamily="18" charset="0"/>
                <a:ea typeface="Calibri" panose="020F0502020204030204" pitchFamily="34" charset="0"/>
                <a:cs typeface="Times" panose="02020603050405020304" pitchFamily="18" charset="0"/>
              </a:rPr>
              <a:t> me the story of the king.</a:t>
            </a:r>
            <a:endParaRPr lang="en-GB" sz="2000" dirty="0">
              <a:latin typeface="Times" panose="02020603050405020304" pitchFamily="18" charset="0"/>
              <a:cs typeface="Times" panose="02020603050405020304" pitchFamily="18" charset="0"/>
            </a:endParaRPr>
          </a:p>
        </p:txBody>
      </p:sp>
      <p:sp>
        <p:nvSpPr>
          <p:cNvPr id="6" name="Rectangle 5">
            <a:extLst>
              <a:ext uri="{FF2B5EF4-FFF2-40B4-BE49-F238E27FC236}">
                <a16:creationId xmlns:a16="http://schemas.microsoft.com/office/drawing/2014/main" id="{40CD0BCE-0795-B138-0950-E669913706FC}"/>
              </a:ext>
            </a:extLst>
          </p:cNvPr>
          <p:cNvSpPr/>
          <p:nvPr/>
        </p:nvSpPr>
        <p:spPr>
          <a:xfrm>
            <a:off x="539552" y="4646556"/>
            <a:ext cx="8477769" cy="17097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3F4B5DB-1700-F230-8DF9-29CC164C01C7}"/>
              </a:ext>
            </a:extLst>
          </p:cNvPr>
          <p:cNvSpPr/>
          <p:nvPr/>
        </p:nvSpPr>
        <p:spPr>
          <a:xfrm>
            <a:off x="539552" y="4510234"/>
            <a:ext cx="8477769" cy="1846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750141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Right 4">
            <a:extLst>
              <a:ext uri="{FF2B5EF4-FFF2-40B4-BE49-F238E27FC236}">
                <a16:creationId xmlns:a16="http://schemas.microsoft.com/office/drawing/2014/main" id="{C93ADC50-B829-462D-8F5F-F513BDA9411D}"/>
              </a:ext>
            </a:extLst>
          </p:cNvPr>
          <p:cNvSpPr/>
          <p:nvPr/>
        </p:nvSpPr>
        <p:spPr>
          <a:xfrm>
            <a:off x="340300" y="2070378"/>
            <a:ext cx="4672586" cy="152919"/>
          </a:xfrm>
          <a:prstGeom prst="rightArrow">
            <a:avLst>
              <a:gd name="adj1" fmla="val 3424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cxnSp>
        <p:nvCxnSpPr>
          <p:cNvPr id="29" name="Gerade Verbindung mit Pfeil 28"/>
          <p:cNvCxnSpPr/>
          <p:nvPr/>
        </p:nvCxnSpPr>
        <p:spPr>
          <a:xfrm>
            <a:off x="1168122" y="1996277"/>
            <a:ext cx="28637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p:nvPr/>
        </p:nvCxnSpPr>
        <p:spPr>
          <a:xfrm>
            <a:off x="1974726" y="1995080"/>
            <a:ext cx="28637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p:nvPr/>
        </p:nvCxnSpPr>
        <p:spPr>
          <a:xfrm>
            <a:off x="2992116" y="1997537"/>
            <a:ext cx="28637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p:nvCxnSpPr>
        <p:spPr>
          <a:xfrm>
            <a:off x="4052441" y="1559173"/>
            <a:ext cx="0" cy="338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p:nvCxnSpPr>
        <p:spPr>
          <a:xfrm>
            <a:off x="4131116" y="1557692"/>
            <a:ext cx="0" cy="338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Gerade Verbindung mit Pfeil 45"/>
          <p:cNvCxnSpPr>
            <a:cxnSpLocks/>
          </p:cNvCxnSpPr>
          <p:nvPr/>
        </p:nvCxnSpPr>
        <p:spPr>
          <a:xfrm flipV="1">
            <a:off x="4141711" y="1994817"/>
            <a:ext cx="42656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ectangle 9">
            <a:extLst>
              <a:ext uri="{FF2B5EF4-FFF2-40B4-BE49-F238E27FC236}">
                <a16:creationId xmlns:a16="http://schemas.microsoft.com/office/drawing/2014/main" id="{1B8449EB-F02C-4F8C-8923-9FC736B6612D}"/>
              </a:ext>
            </a:extLst>
          </p:cNvPr>
          <p:cNvSpPr>
            <a:spLocks noChangeArrowheads="1"/>
          </p:cNvSpPr>
          <p:nvPr/>
        </p:nvSpPr>
        <p:spPr bwMode="auto">
          <a:xfrm>
            <a:off x="5028557" y="199761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de-DE" altLang="en-US" sz="1350">
              <a:latin typeface="Arial" panose="020B0604020202020204" pitchFamily="34" charset="0"/>
            </a:endParaRPr>
          </a:p>
        </p:txBody>
      </p:sp>
      <p:sp>
        <p:nvSpPr>
          <p:cNvPr id="13" name="Rectangle 10">
            <a:extLst>
              <a:ext uri="{FF2B5EF4-FFF2-40B4-BE49-F238E27FC236}">
                <a16:creationId xmlns:a16="http://schemas.microsoft.com/office/drawing/2014/main" id="{78D83085-7CBB-4585-8BB7-199C26AFE306}"/>
              </a:ext>
            </a:extLst>
          </p:cNvPr>
          <p:cNvSpPr>
            <a:spLocks noChangeArrowheads="1"/>
          </p:cNvSpPr>
          <p:nvPr/>
        </p:nvSpPr>
        <p:spPr bwMode="auto">
          <a:xfrm>
            <a:off x="5028557" y="199761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de-DE" altLang="en-US" sz="1350">
              <a:latin typeface="Arial" panose="020B0604020202020204" pitchFamily="34" charset="0"/>
            </a:endParaRPr>
          </a:p>
        </p:txBody>
      </p:sp>
      <p:sp>
        <p:nvSpPr>
          <p:cNvPr id="17" name="TextBox 16">
            <a:extLst>
              <a:ext uri="{FF2B5EF4-FFF2-40B4-BE49-F238E27FC236}">
                <a16:creationId xmlns:a16="http://schemas.microsoft.com/office/drawing/2014/main" id="{7763691C-6CED-4415-925B-AB4DFD6687E7}"/>
              </a:ext>
            </a:extLst>
          </p:cNvPr>
          <p:cNvSpPr txBox="1"/>
          <p:nvPr/>
        </p:nvSpPr>
        <p:spPr>
          <a:xfrm>
            <a:off x="5237087" y="2355319"/>
            <a:ext cx="5049438" cy="562205"/>
          </a:xfrm>
          <a:prstGeom prst="rect">
            <a:avLst/>
          </a:prstGeom>
          <a:noFill/>
          <a:ln>
            <a:noFill/>
          </a:ln>
        </p:spPr>
        <p:txBody>
          <a:bodyPr wrap="square" lIns="67500" tIns="33750" rIns="67500" bIns="33750" compatLnSpc="0">
            <a:spAutoFit/>
          </a:bodyPr>
          <a:lstStyle/>
          <a:p>
            <a:pPr>
              <a:tabLst>
                <a:tab pos="270000" algn="l"/>
                <a:tab pos="540000" algn="l"/>
                <a:tab pos="810000" algn="l"/>
                <a:tab pos="1080270" algn="l"/>
                <a:tab pos="1350270" algn="l"/>
                <a:tab pos="1620270" algn="l"/>
                <a:tab pos="1890270" algn="l"/>
                <a:tab pos="2160270" algn="l"/>
                <a:tab pos="2430270" algn="l"/>
                <a:tab pos="2700270" algn="l"/>
              </a:tabLst>
              <a:defRPr/>
            </a:pPr>
            <a:r>
              <a:rPr lang="de-DE" sz="1950" dirty="0">
                <a:latin typeface="Times New Roman" pitchFamily="18" charset="0"/>
                <a:ea typeface="Charis SIL Compact" pitchFamily="2"/>
                <a:cs typeface="Times New Roman" pitchFamily="18" charset="0"/>
              </a:rPr>
              <a:t>Physical Goals </a:t>
            </a:r>
          </a:p>
          <a:p>
            <a:pPr>
              <a:tabLst>
                <a:tab pos="270000" algn="l"/>
                <a:tab pos="540000" algn="l"/>
                <a:tab pos="810000" algn="l"/>
                <a:tab pos="1080270" algn="l"/>
                <a:tab pos="1350270" algn="l"/>
                <a:tab pos="1620270" algn="l"/>
                <a:tab pos="1890270" algn="l"/>
                <a:tab pos="2160270" algn="l"/>
                <a:tab pos="2430270" algn="l"/>
                <a:tab pos="2700270" algn="l"/>
              </a:tabLst>
              <a:defRPr/>
            </a:pPr>
            <a:r>
              <a:rPr lang="de-DE" sz="1400" dirty="0" err="1">
                <a:latin typeface="Times New Roman" pitchFamily="18" charset="0"/>
                <a:ea typeface="Charis SIL Compact" pitchFamily="2"/>
                <a:cs typeface="Times New Roman" pitchFamily="18" charset="0"/>
              </a:rPr>
              <a:t>of</a:t>
            </a:r>
            <a:r>
              <a:rPr lang="de-DE" sz="1400" dirty="0">
                <a:latin typeface="Times New Roman" pitchFamily="18" charset="0"/>
                <a:ea typeface="Charis SIL Compact" pitchFamily="2"/>
                <a:cs typeface="Times New Roman" pitchFamily="18" charset="0"/>
              </a:rPr>
              <a:t> </a:t>
            </a:r>
            <a:r>
              <a:rPr lang="de-DE" sz="1400" dirty="0" err="1">
                <a:latin typeface="Times New Roman" pitchFamily="18" charset="0"/>
                <a:ea typeface="Charis SIL Compact" pitchFamily="2"/>
                <a:cs typeface="Times New Roman" pitchFamily="18" charset="0"/>
              </a:rPr>
              <a:t>verbs</a:t>
            </a:r>
            <a:r>
              <a:rPr lang="de-DE" sz="1400" dirty="0">
                <a:latin typeface="Times New Roman" pitchFamily="18" charset="0"/>
                <a:ea typeface="Charis SIL Compact" pitchFamily="2"/>
                <a:cs typeface="Times New Roman" pitchFamily="18" charset="0"/>
              </a:rPr>
              <a:t> </a:t>
            </a:r>
            <a:r>
              <a:rPr lang="de-DE" sz="1400" dirty="0" err="1">
                <a:latin typeface="Times New Roman" pitchFamily="18" charset="0"/>
                <a:ea typeface="Charis SIL Compact" pitchFamily="2"/>
                <a:cs typeface="Times New Roman" pitchFamily="18" charset="0"/>
              </a:rPr>
              <a:t>of</a:t>
            </a:r>
            <a:r>
              <a:rPr lang="de-DE" sz="1400" dirty="0">
                <a:latin typeface="Times New Roman" pitchFamily="18" charset="0"/>
                <a:ea typeface="Charis SIL Compact" pitchFamily="2"/>
                <a:cs typeface="Times New Roman" pitchFamily="18" charset="0"/>
              </a:rPr>
              <a:t> </a:t>
            </a:r>
            <a:r>
              <a:rPr lang="de-DE" sz="1400" dirty="0" err="1">
                <a:latin typeface="Times New Roman" pitchFamily="18" charset="0"/>
                <a:ea typeface="Charis SIL Compact" pitchFamily="2"/>
                <a:cs typeface="Times New Roman" pitchFamily="18" charset="0"/>
              </a:rPr>
              <a:t>movement</a:t>
            </a:r>
            <a:r>
              <a:rPr lang="de-DE" sz="1400" dirty="0">
                <a:latin typeface="Times New Roman" pitchFamily="18" charset="0"/>
                <a:ea typeface="Charis SIL Compact" pitchFamily="2"/>
                <a:cs typeface="Times New Roman" pitchFamily="18" charset="0"/>
              </a:rPr>
              <a:t> </a:t>
            </a:r>
            <a:r>
              <a:rPr lang="en-US" sz="1400" dirty="0">
                <a:latin typeface="Times New Roman" pitchFamily="18" charset="0"/>
                <a:ea typeface="Charis SIL Compact" pitchFamily="2"/>
                <a:cs typeface="Times New Roman" pitchFamily="18" charset="0"/>
              </a:rPr>
              <a:t>(MOTION)</a:t>
            </a:r>
          </a:p>
        </p:txBody>
      </p:sp>
      <p:sp>
        <p:nvSpPr>
          <p:cNvPr id="19" name="Straight Connector 18">
            <a:extLst>
              <a:ext uri="{FF2B5EF4-FFF2-40B4-BE49-F238E27FC236}">
                <a16:creationId xmlns:a16="http://schemas.microsoft.com/office/drawing/2014/main" id="{D6370C00-979E-4E1C-BC3E-0929745DF27E}"/>
              </a:ext>
            </a:extLst>
          </p:cNvPr>
          <p:cNvSpPr/>
          <p:nvPr/>
        </p:nvSpPr>
        <p:spPr>
          <a:xfrm flipH="1">
            <a:off x="4994200" y="2535931"/>
            <a:ext cx="270272" cy="0"/>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20" name="Straight Connector 19">
            <a:extLst>
              <a:ext uri="{FF2B5EF4-FFF2-40B4-BE49-F238E27FC236}">
                <a16:creationId xmlns:a16="http://schemas.microsoft.com/office/drawing/2014/main" id="{BD49893B-7D4F-4D49-9078-1DF0F4A95E1A}"/>
              </a:ext>
            </a:extLst>
          </p:cNvPr>
          <p:cNvSpPr/>
          <p:nvPr/>
        </p:nvSpPr>
        <p:spPr>
          <a:xfrm flipH="1">
            <a:off x="4994200" y="3071712"/>
            <a:ext cx="270272" cy="0"/>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21" name="Straight Connector 20">
            <a:extLst>
              <a:ext uri="{FF2B5EF4-FFF2-40B4-BE49-F238E27FC236}">
                <a16:creationId xmlns:a16="http://schemas.microsoft.com/office/drawing/2014/main" id="{7EEE9466-AC11-4F80-8889-1884D466ADA8}"/>
              </a:ext>
            </a:extLst>
          </p:cNvPr>
          <p:cNvSpPr/>
          <p:nvPr/>
        </p:nvSpPr>
        <p:spPr>
          <a:xfrm flipH="1">
            <a:off x="4994200" y="3583681"/>
            <a:ext cx="270272" cy="0"/>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22" name="Straight Connector 21">
            <a:extLst>
              <a:ext uri="{FF2B5EF4-FFF2-40B4-BE49-F238E27FC236}">
                <a16:creationId xmlns:a16="http://schemas.microsoft.com/office/drawing/2014/main" id="{9CCE8B5F-3BD6-4E06-89CA-514811A1063C}"/>
              </a:ext>
            </a:extLst>
          </p:cNvPr>
          <p:cNvSpPr/>
          <p:nvPr/>
        </p:nvSpPr>
        <p:spPr>
          <a:xfrm flipH="1">
            <a:off x="4994200" y="4151609"/>
            <a:ext cx="270272" cy="0"/>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23" name="Straight Connector 22">
            <a:extLst>
              <a:ext uri="{FF2B5EF4-FFF2-40B4-BE49-F238E27FC236}">
                <a16:creationId xmlns:a16="http://schemas.microsoft.com/office/drawing/2014/main" id="{220D0F74-8696-424E-BEBF-CEA74287B325}"/>
              </a:ext>
            </a:extLst>
          </p:cNvPr>
          <p:cNvSpPr/>
          <p:nvPr/>
        </p:nvSpPr>
        <p:spPr>
          <a:xfrm>
            <a:off x="4994199" y="2531169"/>
            <a:ext cx="0" cy="540544"/>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24" name="Straight Connector 23">
            <a:extLst>
              <a:ext uri="{FF2B5EF4-FFF2-40B4-BE49-F238E27FC236}">
                <a16:creationId xmlns:a16="http://schemas.microsoft.com/office/drawing/2014/main" id="{EB9687A2-F4A4-4DD5-8CC6-06097AD54323}"/>
              </a:ext>
            </a:extLst>
          </p:cNvPr>
          <p:cNvSpPr/>
          <p:nvPr/>
        </p:nvSpPr>
        <p:spPr>
          <a:xfrm>
            <a:off x="4994199" y="3071713"/>
            <a:ext cx="0" cy="511969"/>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25" name="Straight Connector 24">
            <a:extLst>
              <a:ext uri="{FF2B5EF4-FFF2-40B4-BE49-F238E27FC236}">
                <a16:creationId xmlns:a16="http://schemas.microsoft.com/office/drawing/2014/main" id="{A780E727-F91F-4938-AF22-2DBE0DF62C85}"/>
              </a:ext>
            </a:extLst>
          </p:cNvPr>
          <p:cNvSpPr/>
          <p:nvPr/>
        </p:nvSpPr>
        <p:spPr>
          <a:xfrm>
            <a:off x="4994199" y="3583682"/>
            <a:ext cx="0" cy="567928"/>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26" name="Straight Connector 25">
            <a:extLst>
              <a:ext uri="{FF2B5EF4-FFF2-40B4-BE49-F238E27FC236}">
                <a16:creationId xmlns:a16="http://schemas.microsoft.com/office/drawing/2014/main" id="{52DC4F6F-7968-47E0-9317-D7F0176E17F6}"/>
              </a:ext>
            </a:extLst>
          </p:cNvPr>
          <p:cNvSpPr/>
          <p:nvPr/>
        </p:nvSpPr>
        <p:spPr>
          <a:xfrm flipH="1">
            <a:off x="4995390" y="4675484"/>
            <a:ext cx="270272" cy="0"/>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27" name="Straight Connector 26">
            <a:extLst>
              <a:ext uri="{FF2B5EF4-FFF2-40B4-BE49-F238E27FC236}">
                <a16:creationId xmlns:a16="http://schemas.microsoft.com/office/drawing/2014/main" id="{D5D6AB67-197F-452A-8E7E-90915CE9A3BC}"/>
              </a:ext>
            </a:extLst>
          </p:cNvPr>
          <p:cNvSpPr/>
          <p:nvPr/>
        </p:nvSpPr>
        <p:spPr>
          <a:xfrm>
            <a:off x="4993010" y="4143275"/>
            <a:ext cx="0" cy="536972"/>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34" name="Rechteck 1">
            <a:extLst>
              <a:ext uri="{FF2B5EF4-FFF2-40B4-BE49-F238E27FC236}">
                <a16:creationId xmlns:a16="http://schemas.microsoft.com/office/drawing/2014/main" id="{B31C2BC1-1582-47F0-BC69-44C65DEFDB7C}"/>
              </a:ext>
            </a:extLst>
          </p:cNvPr>
          <p:cNvSpPr>
            <a:spLocks noChangeArrowheads="1"/>
          </p:cNvSpPr>
          <p:nvPr/>
        </p:nvSpPr>
        <p:spPr bwMode="auto">
          <a:xfrm>
            <a:off x="5237087" y="2868586"/>
            <a:ext cx="37802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9pPr>
          </a:lstStyle>
          <a:p>
            <a:pPr eaLnBrk="1">
              <a:spcBef>
                <a:spcPct val="0"/>
              </a:spcBef>
              <a:buFontTx/>
              <a:buNone/>
            </a:pPr>
            <a:r>
              <a:rPr lang="de-DE" sz="1800" dirty="0">
                <a:latin typeface="Times New Roman" pitchFamily="18" charset="0"/>
                <a:ea typeface="Charis SIL Compact" pitchFamily="2"/>
                <a:cs typeface="Times New Roman" pitchFamily="18" charset="0"/>
              </a:rPr>
              <a:t>Physical </a:t>
            </a:r>
            <a:r>
              <a:rPr lang="de-DE" altLang="nb-NO" sz="1800" dirty="0">
                <a:latin typeface="Times New Roman" panose="02020603050405020304" pitchFamily="18" charset="0"/>
                <a:ea typeface="Charis SIL Compact"/>
                <a:cs typeface="Times New Roman" panose="02020603050405020304" pitchFamily="18" charset="0"/>
              </a:rPr>
              <a:t>Goals</a:t>
            </a:r>
          </a:p>
          <a:p>
            <a:pPr eaLnBrk="1">
              <a:spcBef>
                <a:spcPct val="0"/>
              </a:spcBef>
              <a:buFontTx/>
              <a:buNone/>
            </a:pPr>
            <a:r>
              <a:rPr lang="de-DE" altLang="nb-NO" sz="1400" dirty="0">
                <a:latin typeface="Times New Roman" panose="02020603050405020304" pitchFamily="18" charset="0"/>
                <a:ea typeface="Charis SIL Compact"/>
                <a:cs typeface="Times New Roman" panose="02020603050405020304" pitchFamily="18" charset="0"/>
              </a:rPr>
              <a:t>of verbs of caused motion (CAUSED-MOTION)</a:t>
            </a:r>
          </a:p>
        </p:txBody>
      </p:sp>
      <p:sp>
        <p:nvSpPr>
          <p:cNvPr id="35" name="Rechteck 3">
            <a:extLst>
              <a:ext uri="{FF2B5EF4-FFF2-40B4-BE49-F238E27FC236}">
                <a16:creationId xmlns:a16="http://schemas.microsoft.com/office/drawing/2014/main" id="{7B8D6356-48B9-4A95-834E-5CCC6466D632}"/>
              </a:ext>
            </a:extLst>
          </p:cNvPr>
          <p:cNvSpPr>
            <a:spLocks noChangeArrowheads="1"/>
          </p:cNvSpPr>
          <p:nvPr/>
        </p:nvSpPr>
        <p:spPr bwMode="auto">
          <a:xfrm>
            <a:off x="5235606" y="3956549"/>
            <a:ext cx="3429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9pPr>
          </a:lstStyle>
          <a:p>
            <a:pPr eaLnBrk="1">
              <a:spcBef>
                <a:spcPct val="0"/>
              </a:spcBef>
              <a:buFontTx/>
              <a:buNone/>
            </a:pPr>
            <a:r>
              <a:rPr lang="de-DE" altLang="nb-NO" sz="1800" dirty="0">
                <a:latin typeface="Times New Roman" panose="02020603050405020304" pitchFamily="18" charset="0"/>
                <a:ea typeface="Charis SIL Compact"/>
                <a:cs typeface="Times New Roman" panose="02020603050405020304" pitchFamily="18" charset="0"/>
              </a:rPr>
              <a:t>Metaphorical Goals</a:t>
            </a:r>
          </a:p>
          <a:p>
            <a:pPr eaLnBrk="1">
              <a:spcBef>
                <a:spcPct val="0"/>
              </a:spcBef>
              <a:buFontTx/>
              <a:buNone/>
            </a:pPr>
            <a:r>
              <a:rPr lang="de-DE" altLang="nb-NO" sz="1400" dirty="0">
                <a:latin typeface="Times New Roman" panose="02020603050405020304" pitchFamily="18" charset="0"/>
                <a:ea typeface="Charis SIL Compact"/>
                <a:cs typeface="Times New Roman" panose="02020603050405020304" pitchFamily="18" charset="0"/>
              </a:rPr>
              <a:t>of verbs of SHOW</a:t>
            </a:r>
          </a:p>
        </p:txBody>
      </p:sp>
      <p:sp>
        <p:nvSpPr>
          <p:cNvPr id="37" name="Rechteck 1">
            <a:extLst>
              <a:ext uri="{FF2B5EF4-FFF2-40B4-BE49-F238E27FC236}">
                <a16:creationId xmlns:a16="http://schemas.microsoft.com/office/drawing/2014/main" id="{C38BD1AD-44FA-475F-BEE8-D6D90C16AD24}"/>
              </a:ext>
            </a:extLst>
          </p:cNvPr>
          <p:cNvSpPr>
            <a:spLocks noChangeArrowheads="1"/>
          </p:cNvSpPr>
          <p:nvPr/>
        </p:nvSpPr>
        <p:spPr bwMode="auto">
          <a:xfrm>
            <a:off x="5238995" y="3424207"/>
            <a:ext cx="44178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9pPr>
          </a:lstStyle>
          <a:p>
            <a:pPr eaLnBrk="1">
              <a:spcBef>
                <a:spcPct val="0"/>
              </a:spcBef>
              <a:buFontTx/>
              <a:buNone/>
            </a:pPr>
            <a:r>
              <a:rPr lang="de-DE" altLang="nb-NO" sz="1800" dirty="0">
                <a:latin typeface="Times New Roman" panose="02020603050405020304" pitchFamily="18" charset="0"/>
                <a:ea typeface="Charis SIL Compact"/>
                <a:cs typeface="Times New Roman" panose="02020603050405020304" pitchFamily="18" charset="0"/>
              </a:rPr>
              <a:t>Metaphorical Goals</a:t>
            </a:r>
          </a:p>
          <a:p>
            <a:pPr eaLnBrk="1">
              <a:spcBef>
                <a:spcPct val="0"/>
              </a:spcBef>
              <a:buFontTx/>
              <a:buNone/>
            </a:pPr>
            <a:r>
              <a:rPr lang="de-DE" altLang="nb-NO" sz="1400" dirty="0">
                <a:latin typeface="Times New Roman" panose="02020603050405020304" pitchFamily="18" charset="0"/>
                <a:ea typeface="Charis SIL Compact"/>
                <a:cs typeface="Times New Roman" panose="02020603050405020304" pitchFamily="18" charset="0"/>
              </a:rPr>
              <a:t>of verbs of LOOK</a:t>
            </a:r>
          </a:p>
        </p:txBody>
      </p:sp>
      <p:sp>
        <p:nvSpPr>
          <p:cNvPr id="38" name="Rechteck 2">
            <a:extLst>
              <a:ext uri="{FF2B5EF4-FFF2-40B4-BE49-F238E27FC236}">
                <a16:creationId xmlns:a16="http://schemas.microsoft.com/office/drawing/2014/main" id="{66290638-8E48-45E3-98EC-5413E4A76C18}"/>
              </a:ext>
            </a:extLst>
          </p:cNvPr>
          <p:cNvSpPr>
            <a:spLocks noChangeArrowheads="1"/>
          </p:cNvSpPr>
          <p:nvPr/>
        </p:nvSpPr>
        <p:spPr bwMode="auto">
          <a:xfrm>
            <a:off x="5210371" y="5038640"/>
            <a:ext cx="55901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9pPr>
          </a:lstStyle>
          <a:p>
            <a:pPr eaLnBrk="1">
              <a:spcBef>
                <a:spcPct val="0"/>
              </a:spcBef>
              <a:buFontTx/>
              <a:buNone/>
            </a:pPr>
            <a:r>
              <a:rPr lang="de-DE" altLang="nb-NO" sz="1800" dirty="0">
                <a:latin typeface="Times New Roman" panose="02020603050405020304" pitchFamily="18" charset="0"/>
                <a:ea typeface="Charis SIL Compact"/>
                <a:cs typeface="Times New Roman" panose="02020603050405020304" pitchFamily="18" charset="0"/>
              </a:rPr>
              <a:t>Beneficiaries</a:t>
            </a:r>
          </a:p>
          <a:p>
            <a:pPr eaLnBrk="1">
              <a:spcBef>
                <a:spcPct val="0"/>
              </a:spcBef>
              <a:buFontTx/>
              <a:buNone/>
            </a:pPr>
            <a:r>
              <a:rPr lang="de-DE" altLang="nb-NO" sz="1400" dirty="0">
                <a:latin typeface="Times New Roman" panose="02020603050405020304" pitchFamily="18" charset="0"/>
                <a:ea typeface="Charis SIL Compact"/>
                <a:cs typeface="Times New Roman" panose="02020603050405020304" pitchFamily="18" charset="0"/>
              </a:rPr>
              <a:t>of verbs of transferred possession (BENEFICIARY)</a:t>
            </a:r>
          </a:p>
        </p:txBody>
      </p:sp>
      <p:sp>
        <p:nvSpPr>
          <p:cNvPr id="2" name="Slide Number Placeholder 1">
            <a:extLst>
              <a:ext uri="{FF2B5EF4-FFF2-40B4-BE49-F238E27FC236}">
                <a16:creationId xmlns:a16="http://schemas.microsoft.com/office/drawing/2014/main" id="{DF63F88B-7E50-4367-8FC3-D31282BE7482}"/>
              </a:ext>
            </a:extLst>
          </p:cNvPr>
          <p:cNvSpPr>
            <a:spLocks noGrp="1"/>
          </p:cNvSpPr>
          <p:nvPr>
            <p:ph type="sldNum" sz="quarter" idx="12"/>
          </p:nvPr>
        </p:nvSpPr>
        <p:spPr/>
        <p:txBody>
          <a:bodyPr/>
          <a:lstStyle/>
          <a:p>
            <a:pPr>
              <a:defRPr/>
            </a:pPr>
            <a:fld id="{FFCAF955-5E2C-47F9-9953-A0A92CEB2270}" type="slidenum">
              <a:rPr lang="en-GB" altLang="en-US" smtClean="0">
                <a:solidFill>
                  <a:schemeClr val="bg1">
                    <a:lumMod val="50000"/>
                  </a:schemeClr>
                </a:solidFill>
              </a:rPr>
              <a:pPr>
                <a:defRPr/>
              </a:pPr>
              <a:t>13</a:t>
            </a:fld>
            <a:endParaRPr lang="en-GB" altLang="en-US" dirty="0">
              <a:solidFill>
                <a:schemeClr val="bg1">
                  <a:lumMod val="50000"/>
                </a:schemeClr>
              </a:solidFill>
            </a:endParaRPr>
          </a:p>
        </p:txBody>
      </p:sp>
      <p:sp>
        <p:nvSpPr>
          <p:cNvPr id="39" name="Straight Connector 38">
            <a:extLst>
              <a:ext uri="{FF2B5EF4-FFF2-40B4-BE49-F238E27FC236}">
                <a16:creationId xmlns:a16="http://schemas.microsoft.com/office/drawing/2014/main" id="{F5BC14D5-AD2E-4692-83AF-3FA6DF52A887}"/>
              </a:ext>
            </a:extLst>
          </p:cNvPr>
          <p:cNvSpPr/>
          <p:nvPr/>
        </p:nvSpPr>
        <p:spPr>
          <a:xfrm flipH="1">
            <a:off x="5004874" y="5229200"/>
            <a:ext cx="270272" cy="0"/>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43" name="Rectangle 42">
            <a:extLst>
              <a:ext uri="{FF2B5EF4-FFF2-40B4-BE49-F238E27FC236}">
                <a16:creationId xmlns:a16="http://schemas.microsoft.com/office/drawing/2014/main" id="{CDF7A17C-8C61-468A-9FB8-E45D7AB0DDE7}"/>
              </a:ext>
            </a:extLst>
          </p:cNvPr>
          <p:cNvSpPr/>
          <p:nvPr/>
        </p:nvSpPr>
        <p:spPr>
          <a:xfrm>
            <a:off x="4868929" y="5081942"/>
            <a:ext cx="4148392" cy="604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7" name="Rectangle 46">
            <a:extLst>
              <a:ext uri="{FF2B5EF4-FFF2-40B4-BE49-F238E27FC236}">
                <a16:creationId xmlns:a16="http://schemas.microsoft.com/office/drawing/2014/main" id="{02E34504-10B2-4AB9-A0AA-B175E557A0BE}"/>
              </a:ext>
            </a:extLst>
          </p:cNvPr>
          <p:cNvSpPr/>
          <p:nvPr/>
        </p:nvSpPr>
        <p:spPr>
          <a:xfrm>
            <a:off x="340300" y="836712"/>
            <a:ext cx="5703153" cy="1415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9" name="Straight Connector 48">
            <a:extLst>
              <a:ext uri="{FF2B5EF4-FFF2-40B4-BE49-F238E27FC236}">
                <a16:creationId xmlns:a16="http://schemas.microsoft.com/office/drawing/2014/main" id="{C64119DA-E2DA-498A-830C-D81A867A4397}"/>
              </a:ext>
            </a:extLst>
          </p:cNvPr>
          <p:cNvSpPr/>
          <p:nvPr/>
        </p:nvSpPr>
        <p:spPr>
          <a:xfrm flipH="1">
            <a:off x="4995349" y="5217295"/>
            <a:ext cx="270272" cy="0"/>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42" name="TextBox 41">
            <a:extLst>
              <a:ext uri="{FF2B5EF4-FFF2-40B4-BE49-F238E27FC236}">
                <a16:creationId xmlns:a16="http://schemas.microsoft.com/office/drawing/2014/main" id="{1C51DE42-2C39-43D0-9798-7D9D1707DFE9}"/>
              </a:ext>
            </a:extLst>
          </p:cNvPr>
          <p:cNvSpPr txBox="1"/>
          <p:nvPr/>
        </p:nvSpPr>
        <p:spPr>
          <a:xfrm>
            <a:off x="2249873" y="2316270"/>
            <a:ext cx="2849585" cy="400110"/>
          </a:xfrm>
          <a:prstGeom prst="rect">
            <a:avLst/>
          </a:prstGeom>
          <a:noFill/>
        </p:spPr>
        <p:txBody>
          <a:bodyPr wrap="square">
            <a:spAutoFit/>
          </a:bodyPr>
          <a:lstStyle/>
          <a:p>
            <a:r>
              <a:rPr lang="de-DE" sz="2000" dirty="0">
                <a:latin typeface="Times" panose="02020603050405020304" pitchFamily="18" charset="0"/>
                <a:ea typeface="Calibri" panose="020F0502020204030204" pitchFamily="34" charset="0"/>
                <a:cs typeface="Times" panose="02020603050405020304" pitchFamily="18" charset="0"/>
              </a:rPr>
              <a:t>M</a:t>
            </a:r>
            <a:r>
              <a:rPr lang="de-DE" sz="2000" dirty="0">
                <a:effectLst/>
                <a:latin typeface="Times" panose="02020603050405020304" pitchFamily="18" charset="0"/>
                <a:ea typeface="Calibri" panose="020F0502020204030204" pitchFamily="34" charset="0"/>
                <a:cs typeface="Times" panose="02020603050405020304" pitchFamily="18" charset="0"/>
              </a:rPr>
              <a:t>y father goes to school.</a:t>
            </a:r>
            <a:endParaRPr lang="en-GB" sz="2000" dirty="0">
              <a:latin typeface="Times" panose="02020603050405020304" pitchFamily="18" charset="0"/>
              <a:cs typeface="Times" panose="02020603050405020304" pitchFamily="18" charset="0"/>
            </a:endParaRPr>
          </a:p>
        </p:txBody>
      </p:sp>
      <p:sp>
        <p:nvSpPr>
          <p:cNvPr id="44" name="TextBox 43">
            <a:extLst>
              <a:ext uri="{FF2B5EF4-FFF2-40B4-BE49-F238E27FC236}">
                <a16:creationId xmlns:a16="http://schemas.microsoft.com/office/drawing/2014/main" id="{DEC131ED-51F6-4799-AC32-B99A545F42B9}"/>
              </a:ext>
            </a:extLst>
          </p:cNvPr>
          <p:cNvSpPr txBox="1"/>
          <p:nvPr/>
        </p:nvSpPr>
        <p:spPr>
          <a:xfrm>
            <a:off x="1723819" y="2813908"/>
            <a:ext cx="3527603" cy="400110"/>
          </a:xfrm>
          <a:prstGeom prst="rect">
            <a:avLst/>
          </a:prstGeom>
          <a:noFill/>
        </p:spPr>
        <p:txBody>
          <a:bodyPr wrap="square">
            <a:spAutoFit/>
          </a:bodyPr>
          <a:lstStyle/>
          <a:p>
            <a:r>
              <a:rPr lang="de-DE" sz="2000" dirty="0">
                <a:effectLst/>
                <a:latin typeface="Times" panose="02020603050405020304" pitchFamily="18" charset="0"/>
                <a:ea typeface="Calibri" panose="020F0502020204030204" pitchFamily="34" charset="0"/>
                <a:cs typeface="Times" panose="02020603050405020304" pitchFamily="18" charset="0"/>
              </a:rPr>
              <a:t>John put the book on the table.</a:t>
            </a:r>
            <a:endParaRPr lang="en-GB" sz="2000" dirty="0">
              <a:latin typeface="Times" panose="02020603050405020304" pitchFamily="18" charset="0"/>
              <a:cs typeface="Times" panose="02020603050405020304" pitchFamily="18" charset="0"/>
            </a:endParaRPr>
          </a:p>
        </p:txBody>
      </p:sp>
      <p:sp>
        <p:nvSpPr>
          <p:cNvPr id="45" name="TextBox 44">
            <a:extLst>
              <a:ext uri="{FF2B5EF4-FFF2-40B4-BE49-F238E27FC236}">
                <a16:creationId xmlns:a16="http://schemas.microsoft.com/office/drawing/2014/main" id="{6DE0319B-87C6-4221-BC83-3508F7A7B4E8}"/>
              </a:ext>
            </a:extLst>
          </p:cNvPr>
          <p:cNvSpPr txBox="1"/>
          <p:nvPr/>
        </p:nvSpPr>
        <p:spPr>
          <a:xfrm>
            <a:off x="2192110" y="3342211"/>
            <a:ext cx="2850156" cy="400110"/>
          </a:xfrm>
          <a:prstGeom prst="rect">
            <a:avLst/>
          </a:prstGeom>
          <a:noFill/>
        </p:spPr>
        <p:txBody>
          <a:bodyPr wrap="square">
            <a:spAutoFit/>
          </a:bodyPr>
          <a:lstStyle/>
          <a:p>
            <a:r>
              <a:rPr lang="de-DE" sz="2000" dirty="0">
                <a:effectLst/>
                <a:latin typeface="Times" panose="02020603050405020304" pitchFamily="18" charset="0"/>
                <a:ea typeface="Calibri" panose="020F0502020204030204" pitchFamily="34" charset="0"/>
                <a:cs typeface="Times" panose="02020603050405020304" pitchFamily="18" charset="0"/>
              </a:rPr>
              <a:t>He looked at the building.</a:t>
            </a:r>
            <a:endParaRPr lang="en-GB" sz="2000" dirty="0">
              <a:latin typeface="Times" panose="02020603050405020304" pitchFamily="18" charset="0"/>
              <a:cs typeface="Times" panose="02020603050405020304" pitchFamily="18" charset="0"/>
            </a:endParaRPr>
          </a:p>
        </p:txBody>
      </p:sp>
      <p:sp>
        <p:nvSpPr>
          <p:cNvPr id="52" name="TextBox 51">
            <a:extLst>
              <a:ext uri="{FF2B5EF4-FFF2-40B4-BE49-F238E27FC236}">
                <a16:creationId xmlns:a16="http://schemas.microsoft.com/office/drawing/2014/main" id="{297F6A5E-9107-4E6B-9F4D-A9A6C743548B}"/>
              </a:ext>
            </a:extLst>
          </p:cNvPr>
          <p:cNvSpPr txBox="1"/>
          <p:nvPr/>
        </p:nvSpPr>
        <p:spPr>
          <a:xfrm>
            <a:off x="1413680" y="3915064"/>
            <a:ext cx="3630060" cy="400110"/>
          </a:xfrm>
          <a:prstGeom prst="rect">
            <a:avLst/>
          </a:prstGeom>
          <a:noFill/>
        </p:spPr>
        <p:txBody>
          <a:bodyPr wrap="square">
            <a:spAutoFit/>
          </a:bodyPr>
          <a:lstStyle/>
          <a:p>
            <a:r>
              <a:rPr lang="de-DE" sz="2000" dirty="0">
                <a:effectLst/>
                <a:latin typeface="Times" panose="02020603050405020304" pitchFamily="18" charset="0"/>
                <a:ea typeface="Calibri" panose="020F0502020204030204" pitchFamily="34" charset="0"/>
                <a:cs typeface="Times" panose="02020603050405020304" pitchFamily="18" charset="0"/>
              </a:rPr>
              <a:t>He showed the book to his father.</a:t>
            </a:r>
            <a:endParaRPr lang="en-GB" sz="2000" dirty="0">
              <a:latin typeface="Times" panose="02020603050405020304" pitchFamily="18" charset="0"/>
              <a:cs typeface="Times" panose="02020603050405020304" pitchFamily="18" charset="0"/>
            </a:endParaRPr>
          </a:p>
        </p:txBody>
      </p:sp>
      <p:sp>
        <p:nvSpPr>
          <p:cNvPr id="3" name="Straight Connector 2">
            <a:extLst>
              <a:ext uri="{FF2B5EF4-FFF2-40B4-BE49-F238E27FC236}">
                <a16:creationId xmlns:a16="http://schemas.microsoft.com/office/drawing/2014/main" id="{1A0C7D9C-1A3F-4342-4152-D64372D37675}"/>
              </a:ext>
            </a:extLst>
          </p:cNvPr>
          <p:cNvSpPr/>
          <p:nvPr/>
        </p:nvSpPr>
        <p:spPr>
          <a:xfrm flipH="1">
            <a:off x="4995349" y="5749503"/>
            <a:ext cx="270272" cy="0"/>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4" name="Straight Connector 3">
            <a:extLst>
              <a:ext uri="{FF2B5EF4-FFF2-40B4-BE49-F238E27FC236}">
                <a16:creationId xmlns:a16="http://schemas.microsoft.com/office/drawing/2014/main" id="{D1458B1E-0656-B2CC-99F5-0D61B5C620E8}"/>
              </a:ext>
            </a:extLst>
          </p:cNvPr>
          <p:cNvSpPr/>
          <p:nvPr/>
        </p:nvSpPr>
        <p:spPr>
          <a:xfrm>
            <a:off x="4992969" y="5217294"/>
            <a:ext cx="0" cy="536972"/>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28" name="Rechteck 3">
            <a:extLst>
              <a:ext uri="{FF2B5EF4-FFF2-40B4-BE49-F238E27FC236}">
                <a16:creationId xmlns:a16="http://schemas.microsoft.com/office/drawing/2014/main" id="{6E6490F6-9D83-7CDF-E077-D6B33A268E3A}"/>
              </a:ext>
            </a:extLst>
          </p:cNvPr>
          <p:cNvSpPr>
            <a:spLocks noChangeArrowheads="1"/>
          </p:cNvSpPr>
          <p:nvPr/>
        </p:nvSpPr>
        <p:spPr bwMode="auto">
          <a:xfrm>
            <a:off x="5235606" y="4968650"/>
            <a:ext cx="3429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9pPr>
          </a:lstStyle>
          <a:p>
            <a:pPr eaLnBrk="1">
              <a:spcBef>
                <a:spcPct val="0"/>
              </a:spcBef>
              <a:buFontTx/>
              <a:buNone/>
            </a:pPr>
            <a:r>
              <a:rPr lang="de-DE" altLang="nb-NO" sz="1800" dirty="0">
                <a:latin typeface="Times New Roman" panose="02020603050405020304" pitchFamily="18" charset="0"/>
                <a:ea typeface="Charis SIL Compact"/>
                <a:cs typeface="Times New Roman" panose="02020603050405020304" pitchFamily="18" charset="0"/>
              </a:rPr>
              <a:t>Recipients</a:t>
            </a:r>
          </a:p>
          <a:p>
            <a:pPr eaLnBrk="1">
              <a:spcBef>
                <a:spcPct val="0"/>
              </a:spcBef>
              <a:buFontTx/>
              <a:buNone/>
            </a:pPr>
            <a:r>
              <a:rPr lang="de-DE" altLang="nb-NO" sz="1400" dirty="0">
                <a:latin typeface="Times New Roman" panose="02020603050405020304" pitchFamily="18" charset="0"/>
                <a:ea typeface="Charis SIL Compact"/>
                <a:cs typeface="Times New Roman" panose="02020603050405020304" pitchFamily="18" charset="0"/>
              </a:rPr>
              <a:t>of verbs of transferred possession (GIVE)</a:t>
            </a:r>
          </a:p>
        </p:txBody>
      </p:sp>
      <p:sp>
        <p:nvSpPr>
          <p:cNvPr id="32" name="Rechteck 4">
            <a:extLst>
              <a:ext uri="{FF2B5EF4-FFF2-40B4-BE49-F238E27FC236}">
                <a16:creationId xmlns:a16="http://schemas.microsoft.com/office/drawing/2014/main" id="{BD460841-FF17-D09B-9BEB-0AC090C7FB58}"/>
              </a:ext>
            </a:extLst>
          </p:cNvPr>
          <p:cNvSpPr>
            <a:spLocks noChangeArrowheads="1"/>
          </p:cNvSpPr>
          <p:nvPr/>
        </p:nvSpPr>
        <p:spPr bwMode="auto">
          <a:xfrm>
            <a:off x="5223700" y="5516428"/>
            <a:ext cx="3429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9pPr>
          </a:lstStyle>
          <a:p>
            <a:pPr eaLnBrk="1">
              <a:spcBef>
                <a:spcPct val="0"/>
              </a:spcBef>
              <a:buFontTx/>
              <a:buNone/>
            </a:pPr>
            <a:r>
              <a:rPr lang="de-DE" altLang="nb-NO" sz="1800" dirty="0">
                <a:latin typeface="Times New Roman" panose="02020603050405020304" pitchFamily="18" charset="0"/>
                <a:ea typeface="Charis SIL Compact"/>
                <a:cs typeface="Times New Roman" panose="02020603050405020304" pitchFamily="18" charset="0"/>
              </a:rPr>
              <a:t>Addressees </a:t>
            </a:r>
          </a:p>
          <a:p>
            <a:pPr eaLnBrk="1">
              <a:spcBef>
                <a:spcPct val="0"/>
              </a:spcBef>
              <a:buFontTx/>
              <a:buNone/>
            </a:pPr>
            <a:r>
              <a:rPr lang="de-DE" altLang="nb-NO" sz="1400" dirty="0">
                <a:latin typeface="Times New Roman" panose="02020603050405020304" pitchFamily="18" charset="0"/>
                <a:ea typeface="Charis SIL Compact"/>
                <a:cs typeface="Times New Roman" panose="02020603050405020304" pitchFamily="18" charset="0"/>
              </a:rPr>
              <a:t>of verbs of speech (SAY)</a:t>
            </a:r>
          </a:p>
        </p:txBody>
      </p:sp>
      <p:sp>
        <p:nvSpPr>
          <p:cNvPr id="33" name="Rechteck 1">
            <a:extLst>
              <a:ext uri="{FF2B5EF4-FFF2-40B4-BE49-F238E27FC236}">
                <a16:creationId xmlns:a16="http://schemas.microsoft.com/office/drawing/2014/main" id="{95EE9FD7-1955-3887-FADB-3AAD7CC133F2}"/>
              </a:ext>
            </a:extLst>
          </p:cNvPr>
          <p:cNvSpPr>
            <a:spLocks noChangeArrowheads="1"/>
          </p:cNvSpPr>
          <p:nvPr/>
        </p:nvSpPr>
        <p:spPr bwMode="auto">
          <a:xfrm>
            <a:off x="5238995" y="4436308"/>
            <a:ext cx="44178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9pPr>
          </a:lstStyle>
          <a:p>
            <a:pPr eaLnBrk="1">
              <a:spcBef>
                <a:spcPct val="0"/>
              </a:spcBef>
              <a:buFontTx/>
              <a:buNone/>
            </a:pPr>
            <a:r>
              <a:rPr lang="de-DE" altLang="nb-NO" sz="1800" dirty="0">
                <a:latin typeface="Times New Roman" panose="02020603050405020304" pitchFamily="18" charset="0"/>
                <a:ea typeface="Charis SIL Compact"/>
                <a:cs typeface="Times New Roman" panose="02020603050405020304" pitchFamily="18" charset="0"/>
              </a:rPr>
              <a:t>Resultant-states</a:t>
            </a:r>
          </a:p>
          <a:p>
            <a:pPr eaLnBrk="1">
              <a:spcBef>
                <a:spcPct val="0"/>
              </a:spcBef>
              <a:buFontTx/>
              <a:buNone/>
            </a:pPr>
            <a:r>
              <a:rPr lang="de-DE" altLang="nb-NO" sz="1400" dirty="0">
                <a:latin typeface="Times New Roman" panose="02020603050405020304" pitchFamily="18" charset="0"/>
                <a:ea typeface="Charis SIL Compact"/>
                <a:cs typeface="Times New Roman" panose="02020603050405020304" pitchFamily="18" charset="0"/>
              </a:rPr>
              <a:t>of verbs of change-of-state (CHANGE-of-STATE)</a:t>
            </a:r>
          </a:p>
        </p:txBody>
      </p:sp>
      <p:sp>
        <p:nvSpPr>
          <p:cNvPr id="56" name="TextBox 55">
            <a:extLst>
              <a:ext uri="{FF2B5EF4-FFF2-40B4-BE49-F238E27FC236}">
                <a16:creationId xmlns:a16="http://schemas.microsoft.com/office/drawing/2014/main" id="{0E1B45C8-6622-E394-2253-AAA813851DA9}"/>
              </a:ext>
            </a:extLst>
          </p:cNvPr>
          <p:cNvSpPr txBox="1"/>
          <p:nvPr/>
        </p:nvSpPr>
        <p:spPr>
          <a:xfrm>
            <a:off x="2018773" y="4353571"/>
            <a:ext cx="3331182" cy="400110"/>
          </a:xfrm>
          <a:prstGeom prst="rect">
            <a:avLst/>
          </a:prstGeom>
          <a:noFill/>
        </p:spPr>
        <p:txBody>
          <a:bodyPr wrap="square">
            <a:spAutoFit/>
          </a:bodyPr>
          <a:lstStyle/>
          <a:p>
            <a:r>
              <a:rPr lang="de-DE" sz="2000" dirty="0">
                <a:effectLst/>
                <a:latin typeface="Times" panose="02020603050405020304" pitchFamily="18" charset="0"/>
                <a:ea typeface="Calibri" panose="020F0502020204030204" pitchFamily="34" charset="0"/>
                <a:cs typeface="Times" panose="02020603050405020304" pitchFamily="18" charset="0"/>
              </a:rPr>
              <a:t>He became </a:t>
            </a:r>
            <a:r>
              <a:rPr lang="de-DE" sz="2000" dirty="0">
                <a:latin typeface="Times" panose="02020603050405020304" pitchFamily="18" charset="0"/>
                <a:ea typeface="Calibri" panose="020F0502020204030204" pitchFamily="34" charset="0"/>
                <a:cs typeface="Times" panose="02020603050405020304" pitchFamily="18" charset="0"/>
              </a:rPr>
              <a:t>[</a:t>
            </a:r>
            <a:r>
              <a:rPr lang="de-DE" sz="2000" dirty="0">
                <a:effectLst/>
                <a:latin typeface="Times" panose="02020603050405020304" pitchFamily="18" charset="0"/>
                <a:ea typeface="Calibri" panose="020F0502020204030204" pitchFamily="34" charset="0"/>
                <a:cs typeface="Times" panose="02020603050405020304" pitchFamily="18" charset="0"/>
              </a:rPr>
              <a:t>to] a professor.</a:t>
            </a:r>
            <a:endParaRPr lang="en-GB" sz="2000" dirty="0">
              <a:latin typeface="Times" panose="02020603050405020304" pitchFamily="18" charset="0"/>
              <a:cs typeface="Times" panose="02020603050405020304" pitchFamily="18" charset="0"/>
            </a:endParaRPr>
          </a:p>
        </p:txBody>
      </p:sp>
      <p:sp>
        <p:nvSpPr>
          <p:cNvPr id="57" name="TextBox 56">
            <a:extLst>
              <a:ext uri="{FF2B5EF4-FFF2-40B4-BE49-F238E27FC236}">
                <a16:creationId xmlns:a16="http://schemas.microsoft.com/office/drawing/2014/main" id="{601DD080-4C13-F253-5835-DA4CA31E869F}"/>
              </a:ext>
            </a:extLst>
          </p:cNvPr>
          <p:cNvSpPr txBox="1"/>
          <p:nvPr/>
        </p:nvSpPr>
        <p:spPr>
          <a:xfrm>
            <a:off x="1238869" y="4929273"/>
            <a:ext cx="3828351" cy="400110"/>
          </a:xfrm>
          <a:prstGeom prst="rect">
            <a:avLst/>
          </a:prstGeom>
          <a:noFill/>
        </p:spPr>
        <p:txBody>
          <a:bodyPr wrap="square">
            <a:spAutoFit/>
          </a:bodyPr>
          <a:lstStyle/>
          <a:p>
            <a:r>
              <a:rPr lang="de-DE" sz="2000" dirty="0">
                <a:effectLst/>
                <a:latin typeface="Times" panose="02020603050405020304" pitchFamily="18" charset="0"/>
                <a:ea typeface="Calibri" panose="020F0502020204030204" pitchFamily="34" charset="0"/>
                <a:cs typeface="Times" panose="02020603050405020304" pitchFamily="18" charset="0"/>
              </a:rPr>
              <a:t>My father gave the book to his son.</a:t>
            </a:r>
            <a:endParaRPr lang="en-GB" sz="2000" dirty="0">
              <a:latin typeface="Times" panose="02020603050405020304" pitchFamily="18" charset="0"/>
              <a:cs typeface="Times" panose="02020603050405020304" pitchFamily="18" charset="0"/>
            </a:endParaRPr>
          </a:p>
        </p:txBody>
      </p:sp>
      <p:sp>
        <p:nvSpPr>
          <p:cNvPr id="59" name="TextBox 58">
            <a:extLst>
              <a:ext uri="{FF2B5EF4-FFF2-40B4-BE49-F238E27FC236}">
                <a16:creationId xmlns:a16="http://schemas.microsoft.com/office/drawing/2014/main" id="{814256F1-E646-776D-1C9D-F60F7F1AF448}"/>
              </a:ext>
            </a:extLst>
          </p:cNvPr>
          <p:cNvSpPr txBox="1"/>
          <p:nvPr/>
        </p:nvSpPr>
        <p:spPr>
          <a:xfrm>
            <a:off x="1258678" y="5436308"/>
            <a:ext cx="3828351" cy="400110"/>
          </a:xfrm>
          <a:prstGeom prst="rect">
            <a:avLst/>
          </a:prstGeom>
          <a:noFill/>
        </p:spPr>
        <p:txBody>
          <a:bodyPr wrap="square">
            <a:spAutoFit/>
          </a:bodyPr>
          <a:lstStyle/>
          <a:p>
            <a:r>
              <a:rPr lang="de-DE" sz="2000" dirty="0">
                <a:latin typeface="Times" panose="02020603050405020304" pitchFamily="18" charset="0"/>
                <a:ea typeface="Calibri" panose="020F0502020204030204" pitchFamily="34" charset="0"/>
                <a:cs typeface="Times" panose="02020603050405020304" pitchFamily="18" charset="0"/>
              </a:rPr>
              <a:t>H</a:t>
            </a:r>
            <a:r>
              <a:rPr lang="de-DE" sz="2000" dirty="0">
                <a:effectLst/>
                <a:latin typeface="Times" panose="02020603050405020304" pitchFamily="18" charset="0"/>
                <a:ea typeface="Calibri" panose="020F0502020204030204" pitchFamily="34" charset="0"/>
                <a:cs typeface="Times" panose="02020603050405020304" pitchFamily="18" charset="0"/>
              </a:rPr>
              <a:t>e said </a:t>
            </a:r>
            <a:r>
              <a:rPr lang="de-DE" sz="2000" b="1" dirty="0">
                <a:effectLst/>
                <a:latin typeface="Times" panose="02020603050405020304" pitchFamily="18" charset="0"/>
                <a:ea typeface="Calibri" panose="020F0502020204030204" pitchFamily="34" charset="0"/>
                <a:cs typeface="Times" panose="02020603050405020304" pitchFamily="18" charset="0"/>
              </a:rPr>
              <a:t>to</a:t>
            </a:r>
            <a:r>
              <a:rPr lang="de-DE" sz="2000" dirty="0">
                <a:effectLst/>
                <a:latin typeface="Times" panose="02020603050405020304" pitchFamily="18" charset="0"/>
                <a:ea typeface="Calibri" panose="020F0502020204030204" pitchFamily="34" charset="0"/>
                <a:cs typeface="Times" panose="02020603050405020304" pitchFamily="18" charset="0"/>
              </a:rPr>
              <a:t> me the story of the king.</a:t>
            </a:r>
            <a:endParaRPr lang="en-GB" sz="2000" dirty="0">
              <a:latin typeface="Times" panose="02020603050405020304" pitchFamily="18" charset="0"/>
              <a:cs typeface="Times" panose="02020603050405020304" pitchFamily="18" charset="0"/>
            </a:endParaRPr>
          </a:p>
        </p:txBody>
      </p:sp>
      <p:sp>
        <p:nvSpPr>
          <p:cNvPr id="6" name="Rectangle 5">
            <a:extLst>
              <a:ext uri="{FF2B5EF4-FFF2-40B4-BE49-F238E27FC236}">
                <a16:creationId xmlns:a16="http://schemas.microsoft.com/office/drawing/2014/main" id="{370B5E3D-B0AF-C587-C760-59FD67C15C15}"/>
              </a:ext>
            </a:extLst>
          </p:cNvPr>
          <p:cNvSpPr/>
          <p:nvPr/>
        </p:nvSpPr>
        <p:spPr>
          <a:xfrm>
            <a:off x="539553" y="5038640"/>
            <a:ext cx="7776864" cy="10625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067073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Right 4">
            <a:extLst>
              <a:ext uri="{FF2B5EF4-FFF2-40B4-BE49-F238E27FC236}">
                <a16:creationId xmlns:a16="http://schemas.microsoft.com/office/drawing/2014/main" id="{C93ADC50-B829-462D-8F5F-F513BDA9411D}"/>
              </a:ext>
            </a:extLst>
          </p:cNvPr>
          <p:cNvSpPr/>
          <p:nvPr/>
        </p:nvSpPr>
        <p:spPr>
          <a:xfrm>
            <a:off x="340300" y="2070378"/>
            <a:ext cx="4672586" cy="152919"/>
          </a:xfrm>
          <a:prstGeom prst="rightArrow">
            <a:avLst>
              <a:gd name="adj1" fmla="val 3424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cxnSp>
        <p:nvCxnSpPr>
          <p:cNvPr id="29" name="Gerade Verbindung mit Pfeil 28"/>
          <p:cNvCxnSpPr/>
          <p:nvPr/>
        </p:nvCxnSpPr>
        <p:spPr>
          <a:xfrm>
            <a:off x="1168122" y="1996277"/>
            <a:ext cx="28637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p:nvPr/>
        </p:nvCxnSpPr>
        <p:spPr>
          <a:xfrm>
            <a:off x="1974726" y="1995080"/>
            <a:ext cx="28637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p:nvPr/>
        </p:nvCxnSpPr>
        <p:spPr>
          <a:xfrm>
            <a:off x="2992116" y="1997537"/>
            <a:ext cx="28637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p:nvCxnSpPr>
        <p:spPr>
          <a:xfrm>
            <a:off x="4052441" y="1559173"/>
            <a:ext cx="0" cy="338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p:nvCxnSpPr>
        <p:spPr>
          <a:xfrm>
            <a:off x="4131116" y="1557692"/>
            <a:ext cx="0" cy="338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Gerade Verbindung mit Pfeil 45"/>
          <p:cNvCxnSpPr>
            <a:cxnSpLocks/>
          </p:cNvCxnSpPr>
          <p:nvPr/>
        </p:nvCxnSpPr>
        <p:spPr>
          <a:xfrm flipV="1">
            <a:off x="4141711" y="1994817"/>
            <a:ext cx="42656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ectangle 9">
            <a:extLst>
              <a:ext uri="{FF2B5EF4-FFF2-40B4-BE49-F238E27FC236}">
                <a16:creationId xmlns:a16="http://schemas.microsoft.com/office/drawing/2014/main" id="{1B8449EB-F02C-4F8C-8923-9FC736B6612D}"/>
              </a:ext>
            </a:extLst>
          </p:cNvPr>
          <p:cNvSpPr>
            <a:spLocks noChangeArrowheads="1"/>
          </p:cNvSpPr>
          <p:nvPr/>
        </p:nvSpPr>
        <p:spPr bwMode="auto">
          <a:xfrm>
            <a:off x="5028557" y="199761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de-DE" altLang="en-US" sz="1350">
              <a:latin typeface="Arial" panose="020B0604020202020204" pitchFamily="34" charset="0"/>
            </a:endParaRPr>
          </a:p>
        </p:txBody>
      </p:sp>
      <p:sp>
        <p:nvSpPr>
          <p:cNvPr id="13" name="Rectangle 10">
            <a:extLst>
              <a:ext uri="{FF2B5EF4-FFF2-40B4-BE49-F238E27FC236}">
                <a16:creationId xmlns:a16="http://schemas.microsoft.com/office/drawing/2014/main" id="{78D83085-7CBB-4585-8BB7-199C26AFE306}"/>
              </a:ext>
            </a:extLst>
          </p:cNvPr>
          <p:cNvSpPr>
            <a:spLocks noChangeArrowheads="1"/>
          </p:cNvSpPr>
          <p:nvPr/>
        </p:nvSpPr>
        <p:spPr bwMode="auto">
          <a:xfrm>
            <a:off x="5028557" y="199761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de-DE" altLang="en-US" sz="1350">
              <a:latin typeface="Arial" panose="020B0604020202020204" pitchFamily="34" charset="0"/>
            </a:endParaRPr>
          </a:p>
        </p:txBody>
      </p:sp>
      <p:sp>
        <p:nvSpPr>
          <p:cNvPr id="17" name="TextBox 16">
            <a:extLst>
              <a:ext uri="{FF2B5EF4-FFF2-40B4-BE49-F238E27FC236}">
                <a16:creationId xmlns:a16="http://schemas.microsoft.com/office/drawing/2014/main" id="{7763691C-6CED-4415-925B-AB4DFD6687E7}"/>
              </a:ext>
            </a:extLst>
          </p:cNvPr>
          <p:cNvSpPr txBox="1"/>
          <p:nvPr/>
        </p:nvSpPr>
        <p:spPr>
          <a:xfrm>
            <a:off x="5237087" y="2355319"/>
            <a:ext cx="5049438" cy="562205"/>
          </a:xfrm>
          <a:prstGeom prst="rect">
            <a:avLst/>
          </a:prstGeom>
          <a:noFill/>
          <a:ln>
            <a:noFill/>
          </a:ln>
        </p:spPr>
        <p:txBody>
          <a:bodyPr wrap="square" lIns="67500" tIns="33750" rIns="67500" bIns="33750" compatLnSpc="0">
            <a:spAutoFit/>
          </a:bodyPr>
          <a:lstStyle/>
          <a:p>
            <a:pPr>
              <a:tabLst>
                <a:tab pos="270000" algn="l"/>
                <a:tab pos="540000" algn="l"/>
                <a:tab pos="810000" algn="l"/>
                <a:tab pos="1080270" algn="l"/>
                <a:tab pos="1350270" algn="l"/>
                <a:tab pos="1620270" algn="l"/>
                <a:tab pos="1890270" algn="l"/>
                <a:tab pos="2160270" algn="l"/>
                <a:tab pos="2430270" algn="l"/>
                <a:tab pos="2700270" algn="l"/>
              </a:tabLst>
              <a:defRPr/>
            </a:pPr>
            <a:r>
              <a:rPr lang="de-DE" sz="1950" dirty="0">
                <a:latin typeface="Times New Roman" pitchFamily="18" charset="0"/>
                <a:ea typeface="Charis SIL Compact" pitchFamily="2"/>
                <a:cs typeface="Times New Roman" pitchFamily="18" charset="0"/>
              </a:rPr>
              <a:t>Physical Goals </a:t>
            </a:r>
          </a:p>
          <a:p>
            <a:pPr>
              <a:tabLst>
                <a:tab pos="270000" algn="l"/>
                <a:tab pos="540000" algn="l"/>
                <a:tab pos="810000" algn="l"/>
                <a:tab pos="1080270" algn="l"/>
                <a:tab pos="1350270" algn="l"/>
                <a:tab pos="1620270" algn="l"/>
                <a:tab pos="1890270" algn="l"/>
                <a:tab pos="2160270" algn="l"/>
                <a:tab pos="2430270" algn="l"/>
                <a:tab pos="2700270" algn="l"/>
              </a:tabLst>
              <a:defRPr/>
            </a:pPr>
            <a:r>
              <a:rPr lang="de-DE" sz="1400" dirty="0" err="1">
                <a:latin typeface="Times New Roman" pitchFamily="18" charset="0"/>
                <a:ea typeface="Charis SIL Compact" pitchFamily="2"/>
                <a:cs typeface="Times New Roman" pitchFamily="18" charset="0"/>
              </a:rPr>
              <a:t>of</a:t>
            </a:r>
            <a:r>
              <a:rPr lang="de-DE" sz="1400" dirty="0">
                <a:latin typeface="Times New Roman" pitchFamily="18" charset="0"/>
                <a:ea typeface="Charis SIL Compact" pitchFamily="2"/>
                <a:cs typeface="Times New Roman" pitchFamily="18" charset="0"/>
              </a:rPr>
              <a:t> </a:t>
            </a:r>
            <a:r>
              <a:rPr lang="de-DE" sz="1400" dirty="0" err="1">
                <a:latin typeface="Times New Roman" pitchFamily="18" charset="0"/>
                <a:ea typeface="Charis SIL Compact" pitchFamily="2"/>
                <a:cs typeface="Times New Roman" pitchFamily="18" charset="0"/>
              </a:rPr>
              <a:t>verbs</a:t>
            </a:r>
            <a:r>
              <a:rPr lang="de-DE" sz="1400" dirty="0">
                <a:latin typeface="Times New Roman" pitchFamily="18" charset="0"/>
                <a:ea typeface="Charis SIL Compact" pitchFamily="2"/>
                <a:cs typeface="Times New Roman" pitchFamily="18" charset="0"/>
              </a:rPr>
              <a:t> </a:t>
            </a:r>
            <a:r>
              <a:rPr lang="de-DE" sz="1400" dirty="0" err="1">
                <a:latin typeface="Times New Roman" pitchFamily="18" charset="0"/>
                <a:ea typeface="Charis SIL Compact" pitchFamily="2"/>
                <a:cs typeface="Times New Roman" pitchFamily="18" charset="0"/>
              </a:rPr>
              <a:t>of</a:t>
            </a:r>
            <a:r>
              <a:rPr lang="de-DE" sz="1400" dirty="0">
                <a:latin typeface="Times New Roman" pitchFamily="18" charset="0"/>
                <a:ea typeface="Charis SIL Compact" pitchFamily="2"/>
                <a:cs typeface="Times New Roman" pitchFamily="18" charset="0"/>
              </a:rPr>
              <a:t> </a:t>
            </a:r>
            <a:r>
              <a:rPr lang="de-DE" sz="1400" dirty="0" err="1">
                <a:latin typeface="Times New Roman" pitchFamily="18" charset="0"/>
                <a:ea typeface="Charis SIL Compact" pitchFamily="2"/>
                <a:cs typeface="Times New Roman" pitchFamily="18" charset="0"/>
              </a:rPr>
              <a:t>movement</a:t>
            </a:r>
            <a:r>
              <a:rPr lang="de-DE" sz="1400" dirty="0">
                <a:latin typeface="Times New Roman" pitchFamily="18" charset="0"/>
                <a:ea typeface="Charis SIL Compact" pitchFamily="2"/>
                <a:cs typeface="Times New Roman" pitchFamily="18" charset="0"/>
              </a:rPr>
              <a:t> </a:t>
            </a:r>
            <a:r>
              <a:rPr lang="en-US" sz="1400" dirty="0">
                <a:latin typeface="Times New Roman" pitchFamily="18" charset="0"/>
                <a:ea typeface="Charis SIL Compact" pitchFamily="2"/>
                <a:cs typeface="Times New Roman" pitchFamily="18" charset="0"/>
              </a:rPr>
              <a:t>(MOTION)</a:t>
            </a:r>
          </a:p>
        </p:txBody>
      </p:sp>
      <p:sp>
        <p:nvSpPr>
          <p:cNvPr id="19" name="Straight Connector 18">
            <a:extLst>
              <a:ext uri="{FF2B5EF4-FFF2-40B4-BE49-F238E27FC236}">
                <a16:creationId xmlns:a16="http://schemas.microsoft.com/office/drawing/2014/main" id="{D6370C00-979E-4E1C-BC3E-0929745DF27E}"/>
              </a:ext>
            </a:extLst>
          </p:cNvPr>
          <p:cNvSpPr/>
          <p:nvPr/>
        </p:nvSpPr>
        <p:spPr>
          <a:xfrm flipH="1">
            <a:off x="4994200" y="2535931"/>
            <a:ext cx="270272" cy="0"/>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20" name="Straight Connector 19">
            <a:extLst>
              <a:ext uri="{FF2B5EF4-FFF2-40B4-BE49-F238E27FC236}">
                <a16:creationId xmlns:a16="http://schemas.microsoft.com/office/drawing/2014/main" id="{BD49893B-7D4F-4D49-9078-1DF0F4A95E1A}"/>
              </a:ext>
            </a:extLst>
          </p:cNvPr>
          <p:cNvSpPr/>
          <p:nvPr/>
        </p:nvSpPr>
        <p:spPr>
          <a:xfrm flipH="1">
            <a:off x="4994200" y="3071712"/>
            <a:ext cx="270272" cy="0"/>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21" name="Straight Connector 20">
            <a:extLst>
              <a:ext uri="{FF2B5EF4-FFF2-40B4-BE49-F238E27FC236}">
                <a16:creationId xmlns:a16="http://schemas.microsoft.com/office/drawing/2014/main" id="{7EEE9466-AC11-4F80-8889-1884D466ADA8}"/>
              </a:ext>
            </a:extLst>
          </p:cNvPr>
          <p:cNvSpPr/>
          <p:nvPr/>
        </p:nvSpPr>
        <p:spPr>
          <a:xfrm flipH="1">
            <a:off x="4994200" y="3583681"/>
            <a:ext cx="270272" cy="0"/>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22" name="Straight Connector 21">
            <a:extLst>
              <a:ext uri="{FF2B5EF4-FFF2-40B4-BE49-F238E27FC236}">
                <a16:creationId xmlns:a16="http://schemas.microsoft.com/office/drawing/2014/main" id="{9CCE8B5F-3BD6-4E06-89CA-514811A1063C}"/>
              </a:ext>
            </a:extLst>
          </p:cNvPr>
          <p:cNvSpPr/>
          <p:nvPr/>
        </p:nvSpPr>
        <p:spPr>
          <a:xfrm flipH="1">
            <a:off x="4994200" y="4151609"/>
            <a:ext cx="270272" cy="0"/>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23" name="Straight Connector 22">
            <a:extLst>
              <a:ext uri="{FF2B5EF4-FFF2-40B4-BE49-F238E27FC236}">
                <a16:creationId xmlns:a16="http://schemas.microsoft.com/office/drawing/2014/main" id="{220D0F74-8696-424E-BEBF-CEA74287B325}"/>
              </a:ext>
            </a:extLst>
          </p:cNvPr>
          <p:cNvSpPr/>
          <p:nvPr/>
        </p:nvSpPr>
        <p:spPr>
          <a:xfrm>
            <a:off x="4994199" y="2531169"/>
            <a:ext cx="0" cy="540544"/>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24" name="Straight Connector 23">
            <a:extLst>
              <a:ext uri="{FF2B5EF4-FFF2-40B4-BE49-F238E27FC236}">
                <a16:creationId xmlns:a16="http://schemas.microsoft.com/office/drawing/2014/main" id="{EB9687A2-F4A4-4DD5-8CC6-06097AD54323}"/>
              </a:ext>
            </a:extLst>
          </p:cNvPr>
          <p:cNvSpPr/>
          <p:nvPr/>
        </p:nvSpPr>
        <p:spPr>
          <a:xfrm>
            <a:off x="4994199" y="3071713"/>
            <a:ext cx="0" cy="511969"/>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25" name="Straight Connector 24">
            <a:extLst>
              <a:ext uri="{FF2B5EF4-FFF2-40B4-BE49-F238E27FC236}">
                <a16:creationId xmlns:a16="http://schemas.microsoft.com/office/drawing/2014/main" id="{A780E727-F91F-4938-AF22-2DBE0DF62C85}"/>
              </a:ext>
            </a:extLst>
          </p:cNvPr>
          <p:cNvSpPr/>
          <p:nvPr/>
        </p:nvSpPr>
        <p:spPr>
          <a:xfrm>
            <a:off x="4994199" y="3583682"/>
            <a:ext cx="0" cy="567928"/>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26" name="Straight Connector 25">
            <a:extLst>
              <a:ext uri="{FF2B5EF4-FFF2-40B4-BE49-F238E27FC236}">
                <a16:creationId xmlns:a16="http://schemas.microsoft.com/office/drawing/2014/main" id="{52DC4F6F-7968-47E0-9317-D7F0176E17F6}"/>
              </a:ext>
            </a:extLst>
          </p:cNvPr>
          <p:cNvSpPr/>
          <p:nvPr/>
        </p:nvSpPr>
        <p:spPr>
          <a:xfrm flipH="1">
            <a:off x="4995390" y="4675484"/>
            <a:ext cx="270272" cy="0"/>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27" name="Straight Connector 26">
            <a:extLst>
              <a:ext uri="{FF2B5EF4-FFF2-40B4-BE49-F238E27FC236}">
                <a16:creationId xmlns:a16="http://schemas.microsoft.com/office/drawing/2014/main" id="{D5D6AB67-197F-452A-8E7E-90915CE9A3BC}"/>
              </a:ext>
            </a:extLst>
          </p:cNvPr>
          <p:cNvSpPr/>
          <p:nvPr/>
        </p:nvSpPr>
        <p:spPr>
          <a:xfrm>
            <a:off x="4993010" y="4143275"/>
            <a:ext cx="0" cy="536972"/>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34" name="Rechteck 1">
            <a:extLst>
              <a:ext uri="{FF2B5EF4-FFF2-40B4-BE49-F238E27FC236}">
                <a16:creationId xmlns:a16="http://schemas.microsoft.com/office/drawing/2014/main" id="{B31C2BC1-1582-47F0-BC69-44C65DEFDB7C}"/>
              </a:ext>
            </a:extLst>
          </p:cNvPr>
          <p:cNvSpPr>
            <a:spLocks noChangeArrowheads="1"/>
          </p:cNvSpPr>
          <p:nvPr/>
        </p:nvSpPr>
        <p:spPr bwMode="auto">
          <a:xfrm>
            <a:off x="5237087" y="2868586"/>
            <a:ext cx="37802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9pPr>
          </a:lstStyle>
          <a:p>
            <a:pPr eaLnBrk="1">
              <a:spcBef>
                <a:spcPct val="0"/>
              </a:spcBef>
              <a:buFontTx/>
              <a:buNone/>
            </a:pPr>
            <a:r>
              <a:rPr lang="de-DE" sz="1800" dirty="0">
                <a:latin typeface="Times New Roman" pitchFamily="18" charset="0"/>
                <a:ea typeface="Charis SIL Compact" pitchFamily="2"/>
                <a:cs typeface="Times New Roman" pitchFamily="18" charset="0"/>
              </a:rPr>
              <a:t>Physical </a:t>
            </a:r>
            <a:r>
              <a:rPr lang="de-DE" altLang="nb-NO" sz="1800" dirty="0">
                <a:latin typeface="Times New Roman" panose="02020603050405020304" pitchFamily="18" charset="0"/>
                <a:ea typeface="Charis SIL Compact"/>
                <a:cs typeface="Times New Roman" panose="02020603050405020304" pitchFamily="18" charset="0"/>
              </a:rPr>
              <a:t>Goals</a:t>
            </a:r>
          </a:p>
          <a:p>
            <a:pPr eaLnBrk="1">
              <a:spcBef>
                <a:spcPct val="0"/>
              </a:spcBef>
              <a:buFontTx/>
              <a:buNone/>
            </a:pPr>
            <a:r>
              <a:rPr lang="de-DE" altLang="nb-NO" sz="1400" dirty="0">
                <a:latin typeface="Times New Roman" panose="02020603050405020304" pitchFamily="18" charset="0"/>
                <a:ea typeface="Charis SIL Compact"/>
                <a:cs typeface="Times New Roman" panose="02020603050405020304" pitchFamily="18" charset="0"/>
              </a:rPr>
              <a:t>of verbs of caused motion (CAUSED-MOTION)</a:t>
            </a:r>
          </a:p>
        </p:txBody>
      </p:sp>
      <p:sp>
        <p:nvSpPr>
          <p:cNvPr id="35" name="Rechteck 3">
            <a:extLst>
              <a:ext uri="{FF2B5EF4-FFF2-40B4-BE49-F238E27FC236}">
                <a16:creationId xmlns:a16="http://schemas.microsoft.com/office/drawing/2014/main" id="{7B8D6356-48B9-4A95-834E-5CCC6466D632}"/>
              </a:ext>
            </a:extLst>
          </p:cNvPr>
          <p:cNvSpPr>
            <a:spLocks noChangeArrowheads="1"/>
          </p:cNvSpPr>
          <p:nvPr/>
        </p:nvSpPr>
        <p:spPr bwMode="auto">
          <a:xfrm>
            <a:off x="5235606" y="3956549"/>
            <a:ext cx="3429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9pPr>
          </a:lstStyle>
          <a:p>
            <a:pPr eaLnBrk="1">
              <a:spcBef>
                <a:spcPct val="0"/>
              </a:spcBef>
              <a:buFontTx/>
              <a:buNone/>
            </a:pPr>
            <a:r>
              <a:rPr lang="de-DE" altLang="nb-NO" sz="1800" dirty="0">
                <a:latin typeface="Times New Roman" panose="02020603050405020304" pitchFamily="18" charset="0"/>
                <a:ea typeface="Charis SIL Compact"/>
                <a:cs typeface="Times New Roman" panose="02020603050405020304" pitchFamily="18" charset="0"/>
              </a:rPr>
              <a:t>Metaphorical Goals</a:t>
            </a:r>
          </a:p>
          <a:p>
            <a:pPr eaLnBrk="1">
              <a:spcBef>
                <a:spcPct val="0"/>
              </a:spcBef>
              <a:buFontTx/>
              <a:buNone/>
            </a:pPr>
            <a:r>
              <a:rPr lang="de-DE" altLang="nb-NO" sz="1400" dirty="0">
                <a:latin typeface="Times New Roman" panose="02020603050405020304" pitchFamily="18" charset="0"/>
                <a:ea typeface="Charis SIL Compact"/>
                <a:cs typeface="Times New Roman" panose="02020603050405020304" pitchFamily="18" charset="0"/>
              </a:rPr>
              <a:t>of verbs of SHOW</a:t>
            </a:r>
          </a:p>
        </p:txBody>
      </p:sp>
      <p:sp>
        <p:nvSpPr>
          <p:cNvPr id="37" name="Rechteck 1">
            <a:extLst>
              <a:ext uri="{FF2B5EF4-FFF2-40B4-BE49-F238E27FC236}">
                <a16:creationId xmlns:a16="http://schemas.microsoft.com/office/drawing/2014/main" id="{C38BD1AD-44FA-475F-BEE8-D6D90C16AD24}"/>
              </a:ext>
            </a:extLst>
          </p:cNvPr>
          <p:cNvSpPr>
            <a:spLocks noChangeArrowheads="1"/>
          </p:cNvSpPr>
          <p:nvPr/>
        </p:nvSpPr>
        <p:spPr bwMode="auto">
          <a:xfrm>
            <a:off x="5238995" y="3424207"/>
            <a:ext cx="44178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9pPr>
          </a:lstStyle>
          <a:p>
            <a:pPr eaLnBrk="1">
              <a:spcBef>
                <a:spcPct val="0"/>
              </a:spcBef>
              <a:buFontTx/>
              <a:buNone/>
            </a:pPr>
            <a:r>
              <a:rPr lang="de-DE" altLang="nb-NO" sz="1800" dirty="0">
                <a:latin typeface="Times New Roman" panose="02020603050405020304" pitchFamily="18" charset="0"/>
                <a:ea typeface="Charis SIL Compact"/>
                <a:cs typeface="Times New Roman" panose="02020603050405020304" pitchFamily="18" charset="0"/>
              </a:rPr>
              <a:t>Metaphorical Goals</a:t>
            </a:r>
          </a:p>
          <a:p>
            <a:pPr eaLnBrk="1">
              <a:spcBef>
                <a:spcPct val="0"/>
              </a:spcBef>
              <a:buFontTx/>
              <a:buNone/>
            </a:pPr>
            <a:r>
              <a:rPr lang="de-DE" altLang="nb-NO" sz="1400" dirty="0">
                <a:latin typeface="Times New Roman" panose="02020603050405020304" pitchFamily="18" charset="0"/>
                <a:ea typeface="Charis SIL Compact"/>
                <a:cs typeface="Times New Roman" panose="02020603050405020304" pitchFamily="18" charset="0"/>
              </a:rPr>
              <a:t>of verbs of LOOK</a:t>
            </a:r>
          </a:p>
        </p:txBody>
      </p:sp>
      <p:sp>
        <p:nvSpPr>
          <p:cNvPr id="38" name="Rechteck 2">
            <a:extLst>
              <a:ext uri="{FF2B5EF4-FFF2-40B4-BE49-F238E27FC236}">
                <a16:creationId xmlns:a16="http://schemas.microsoft.com/office/drawing/2014/main" id="{66290638-8E48-45E3-98EC-5413E4A76C18}"/>
              </a:ext>
            </a:extLst>
          </p:cNvPr>
          <p:cNvSpPr>
            <a:spLocks noChangeArrowheads="1"/>
          </p:cNvSpPr>
          <p:nvPr/>
        </p:nvSpPr>
        <p:spPr bwMode="auto">
          <a:xfrm>
            <a:off x="5210371" y="5038640"/>
            <a:ext cx="55901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9pPr>
          </a:lstStyle>
          <a:p>
            <a:pPr eaLnBrk="1">
              <a:spcBef>
                <a:spcPct val="0"/>
              </a:spcBef>
              <a:buFontTx/>
              <a:buNone/>
            </a:pPr>
            <a:r>
              <a:rPr lang="de-DE" altLang="nb-NO" sz="1800" dirty="0">
                <a:latin typeface="Times New Roman" panose="02020603050405020304" pitchFamily="18" charset="0"/>
                <a:ea typeface="Charis SIL Compact"/>
                <a:cs typeface="Times New Roman" panose="02020603050405020304" pitchFamily="18" charset="0"/>
              </a:rPr>
              <a:t>Beneficiaries</a:t>
            </a:r>
          </a:p>
          <a:p>
            <a:pPr eaLnBrk="1">
              <a:spcBef>
                <a:spcPct val="0"/>
              </a:spcBef>
              <a:buFontTx/>
              <a:buNone/>
            </a:pPr>
            <a:r>
              <a:rPr lang="de-DE" altLang="nb-NO" sz="1400" dirty="0">
                <a:latin typeface="Times New Roman" panose="02020603050405020304" pitchFamily="18" charset="0"/>
                <a:ea typeface="Charis SIL Compact"/>
                <a:cs typeface="Times New Roman" panose="02020603050405020304" pitchFamily="18" charset="0"/>
              </a:rPr>
              <a:t>of verbs of transferred possession (BENEFICIARY)</a:t>
            </a:r>
          </a:p>
        </p:txBody>
      </p:sp>
      <p:sp>
        <p:nvSpPr>
          <p:cNvPr id="2" name="Slide Number Placeholder 1">
            <a:extLst>
              <a:ext uri="{FF2B5EF4-FFF2-40B4-BE49-F238E27FC236}">
                <a16:creationId xmlns:a16="http://schemas.microsoft.com/office/drawing/2014/main" id="{DF63F88B-7E50-4367-8FC3-D31282BE7482}"/>
              </a:ext>
            </a:extLst>
          </p:cNvPr>
          <p:cNvSpPr>
            <a:spLocks noGrp="1"/>
          </p:cNvSpPr>
          <p:nvPr>
            <p:ph type="sldNum" sz="quarter" idx="12"/>
          </p:nvPr>
        </p:nvSpPr>
        <p:spPr/>
        <p:txBody>
          <a:bodyPr/>
          <a:lstStyle/>
          <a:p>
            <a:pPr>
              <a:defRPr/>
            </a:pPr>
            <a:fld id="{FFCAF955-5E2C-47F9-9953-A0A92CEB2270}" type="slidenum">
              <a:rPr lang="en-GB" altLang="en-US" smtClean="0">
                <a:solidFill>
                  <a:schemeClr val="bg1">
                    <a:lumMod val="50000"/>
                  </a:schemeClr>
                </a:solidFill>
              </a:rPr>
              <a:pPr>
                <a:defRPr/>
              </a:pPr>
              <a:t>14</a:t>
            </a:fld>
            <a:endParaRPr lang="en-GB" altLang="en-US" dirty="0">
              <a:solidFill>
                <a:schemeClr val="bg1">
                  <a:lumMod val="50000"/>
                </a:schemeClr>
              </a:solidFill>
            </a:endParaRPr>
          </a:p>
        </p:txBody>
      </p:sp>
      <p:sp>
        <p:nvSpPr>
          <p:cNvPr id="39" name="Straight Connector 38">
            <a:extLst>
              <a:ext uri="{FF2B5EF4-FFF2-40B4-BE49-F238E27FC236}">
                <a16:creationId xmlns:a16="http://schemas.microsoft.com/office/drawing/2014/main" id="{F5BC14D5-AD2E-4692-83AF-3FA6DF52A887}"/>
              </a:ext>
            </a:extLst>
          </p:cNvPr>
          <p:cNvSpPr/>
          <p:nvPr/>
        </p:nvSpPr>
        <p:spPr>
          <a:xfrm flipH="1">
            <a:off x="5004874" y="5229200"/>
            <a:ext cx="270272" cy="0"/>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43" name="Rectangle 42">
            <a:extLst>
              <a:ext uri="{FF2B5EF4-FFF2-40B4-BE49-F238E27FC236}">
                <a16:creationId xmlns:a16="http://schemas.microsoft.com/office/drawing/2014/main" id="{CDF7A17C-8C61-468A-9FB8-E45D7AB0DDE7}"/>
              </a:ext>
            </a:extLst>
          </p:cNvPr>
          <p:cNvSpPr/>
          <p:nvPr/>
        </p:nvSpPr>
        <p:spPr>
          <a:xfrm>
            <a:off x="4868929" y="5081942"/>
            <a:ext cx="4148392" cy="604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7" name="Rectangle 46">
            <a:extLst>
              <a:ext uri="{FF2B5EF4-FFF2-40B4-BE49-F238E27FC236}">
                <a16:creationId xmlns:a16="http://schemas.microsoft.com/office/drawing/2014/main" id="{02E34504-10B2-4AB9-A0AA-B175E557A0BE}"/>
              </a:ext>
            </a:extLst>
          </p:cNvPr>
          <p:cNvSpPr/>
          <p:nvPr/>
        </p:nvSpPr>
        <p:spPr>
          <a:xfrm>
            <a:off x="340300" y="836712"/>
            <a:ext cx="5703153" cy="1415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9" name="Straight Connector 48">
            <a:extLst>
              <a:ext uri="{FF2B5EF4-FFF2-40B4-BE49-F238E27FC236}">
                <a16:creationId xmlns:a16="http://schemas.microsoft.com/office/drawing/2014/main" id="{C64119DA-E2DA-498A-830C-D81A867A4397}"/>
              </a:ext>
            </a:extLst>
          </p:cNvPr>
          <p:cNvSpPr/>
          <p:nvPr/>
        </p:nvSpPr>
        <p:spPr>
          <a:xfrm flipH="1">
            <a:off x="4995349" y="5217295"/>
            <a:ext cx="270272" cy="0"/>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50" name="Straight Connector 49">
            <a:extLst>
              <a:ext uri="{FF2B5EF4-FFF2-40B4-BE49-F238E27FC236}">
                <a16:creationId xmlns:a16="http://schemas.microsoft.com/office/drawing/2014/main" id="{EF868CC5-C0E4-4A3B-962F-94D8985BBD87}"/>
              </a:ext>
            </a:extLst>
          </p:cNvPr>
          <p:cNvSpPr/>
          <p:nvPr/>
        </p:nvSpPr>
        <p:spPr>
          <a:xfrm>
            <a:off x="4992969" y="4680322"/>
            <a:ext cx="0" cy="536972"/>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42" name="TextBox 41">
            <a:extLst>
              <a:ext uri="{FF2B5EF4-FFF2-40B4-BE49-F238E27FC236}">
                <a16:creationId xmlns:a16="http://schemas.microsoft.com/office/drawing/2014/main" id="{1C51DE42-2C39-43D0-9798-7D9D1707DFE9}"/>
              </a:ext>
            </a:extLst>
          </p:cNvPr>
          <p:cNvSpPr txBox="1"/>
          <p:nvPr/>
        </p:nvSpPr>
        <p:spPr>
          <a:xfrm>
            <a:off x="2249873" y="2316270"/>
            <a:ext cx="2849585" cy="400110"/>
          </a:xfrm>
          <a:prstGeom prst="rect">
            <a:avLst/>
          </a:prstGeom>
          <a:noFill/>
        </p:spPr>
        <p:txBody>
          <a:bodyPr wrap="square">
            <a:spAutoFit/>
          </a:bodyPr>
          <a:lstStyle/>
          <a:p>
            <a:r>
              <a:rPr lang="de-DE" sz="2000" dirty="0">
                <a:latin typeface="Times" panose="02020603050405020304" pitchFamily="18" charset="0"/>
                <a:ea typeface="Calibri" panose="020F0502020204030204" pitchFamily="34" charset="0"/>
                <a:cs typeface="Times" panose="02020603050405020304" pitchFamily="18" charset="0"/>
              </a:rPr>
              <a:t>M</a:t>
            </a:r>
            <a:r>
              <a:rPr lang="de-DE" sz="2000" dirty="0">
                <a:effectLst/>
                <a:latin typeface="Times" panose="02020603050405020304" pitchFamily="18" charset="0"/>
                <a:ea typeface="Calibri" panose="020F0502020204030204" pitchFamily="34" charset="0"/>
                <a:cs typeface="Times" panose="02020603050405020304" pitchFamily="18" charset="0"/>
              </a:rPr>
              <a:t>y father goes to school.</a:t>
            </a:r>
            <a:endParaRPr lang="en-GB" sz="2000" dirty="0">
              <a:latin typeface="Times" panose="02020603050405020304" pitchFamily="18" charset="0"/>
              <a:cs typeface="Times" panose="02020603050405020304" pitchFamily="18" charset="0"/>
            </a:endParaRPr>
          </a:p>
        </p:txBody>
      </p:sp>
      <p:sp>
        <p:nvSpPr>
          <p:cNvPr id="44" name="TextBox 43">
            <a:extLst>
              <a:ext uri="{FF2B5EF4-FFF2-40B4-BE49-F238E27FC236}">
                <a16:creationId xmlns:a16="http://schemas.microsoft.com/office/drawing/2014/main" id="{DEC131ED-51F6-4799-AC32-B99A545F42B9}"/>
              </a:ext>
            </a:extLst>
          </p:cNvPr>
          <p:cNvSpPr txBox="1"/>
          <p:nvPr/>
        </p:nvSpPr>
        <p:spPr>
          <a:xfrm>
            <a:off x="1723819" y="2813908"/>
            <a:ext cx="3527603" cy="400110"/>
          </a:xfrm>
          <a:prstGeom prst="rect">
            <a:avLst/>
          </a:prstGeom>
          <a:noFill/>
        </p:spPr>
        <p:txBody>
          <a:bodyPr wrap="square">
            <a:spAutoFit/>
          </a:bodyPr>
          <a:lstStyle/>
          <a:p>
            <a:r>
              <a:rPr lang="de-DE" sz="2000" dirty="0">
                <a:effectLst/>
                <a:latin typeface="Times" panose="02020603050405020304" pitchFamily="18" charset="0"/>
                <a:ea typeface="Calibri" panose="020F0502020204030204" pitchFamily="34" charset="0"/>
                <a:cs typeface="Times" panose="02020603050405020304" pitchFamily="18" charset="0"/>
              </a:rPr>
              <a:t>John put the book on the table.</a:t>
            </a:r>
            <a:endParaRPr lang="en-GB" sz="2000" dirty="0">
              <a:latin typeface="Times" panose="02020603050405020304" pitchFamily="18" charset="0"/>
              <a:cs typeface="Times" panose="02020603050405020304" pitchFamily="18" charset="0"/>
            </a:endParaRPr>
          </a:p>
        </p:txBody>
      </p:sp>
      <p:sp>
        <p:nvSpPr>
          <p:cNvPr id="45" name="TextBox 44">
            <a:extLst>
              <a:ext uri="{FF2B5EF4-FFF2-40B4-BE49-F238E27FC236}">
                <a16:creationId xmlns:a16="http://schemas.microsoft.com/office/drawing/2014/main" id="{6DE0319B-87C6-4221-BC83-3508F7A7B4E8}"/>
              </a:ext>
            </a:extLst>
          </p:cNvPr>
          <p:cNvSpPr txBox="1"/>
          <p:nvPr/>
        </p:nvSpPr>
        <p:spPr>
          <a:xfrm>
            <a:off x="2192110" y="3342211"/>
            <a:ext cx="2850156" cy="400110"/>
          </a:xfrm>
          <a:prstGeom prst="rect">
            <a:avLst/>
          </a:prstGeom>
          <a:noFill/>
        </p:spPr>
        <p:txBody>
          <a:bodyPr wrap="square">
            <a:spAutoFit/>
          </a:bodyPr>
          <a:lstStyle/>
          <a:p>
            <a:r>
              <a:rPr lang="de-DE" sz="2000" dirty="0">
                <a:effectLst/>
                <a:latin typeface="Times" panose="02020603050405020304" pitchFamily="18" charset="0"/>
                <a:ea typeface="Calibri" panose="020F0502020204030204" pitchFamily="34" charset="0"/>
                <a:cs typeface="Times" panose="02020603050405020304" pitchFamily="18" charset="0"/>
              </a:rPr>
              <a:t>He looked at the building.</a:t>
            </a:r>
            <a:endParaRPr lang="en-GB" sz="2000" dirty="0">
              <a:latin typeface="Times" panose="02020603050405020304" pitchFamily="18" charset="0"/>
              <a:cs typeface="Times" panose="02020603050405020304" pitchFamily="18" charset="0"/>
            </a:endParaRPr>
          </a:p>
        </p:txBody>
      </p:sp>
      <p:sp>
        <p:nvSpPr>
          <p:cNvPr id="52" name="TextBox 51">
            <a:extLst>
              <a:ext uri="{FF2B5EF4-FFF2-40B4-BE49-F238E27FC236}">
                <a16:creationId xmlns:a16="http://schemas.microsoft.com/office/drawing/2014/main" id="{297F6A5E-9107-4E6B-9F4D-A9A6C743548B}"/>
              </a:ext>
            </a:extLst>
          </p:cNvPr>
          <p:cNvSpPr txBox="1"/>
          <p:nvPr/>
        </p:nvSpPr>
        <p:spPr>
          <a:xfrm>
            <a:off x="1413680" y="3915064"/>
            <a:ext cx="3630060" cy="400110"/>
          </a:xfrm>
          <a:prstGeom prst="rect">
            <a:avLst/>
          </a:prstGeom>
          <a:noFill/>
        </p:spPr>
        <p:txBody>
          <a:bodyPr wrap="square">
            <a:spAutoFit/>
          </a:bodyPr>
          <a:lstStyle/>
          <a:p>
            <a:r>
              <a:rPr lang="de-DE" sz="2000" dirty="0">
                <a:effectLst/>
                <a:latin typeface="Times" panose="02020603050405020304" pitchFamily="18" charset="0"/>
                <a:ea typeface="Calibri" panose="020F0502020204030204" pitchFamily="34" charset="0"/>
                <a:cs typeface="Times" panose="02020603050405020304" pitchFamily="18" charset="0"/>
              </a:rPr>
              <a:t>He showed the book to his father.</a:t>
            </a:r>
            <a:endParaRPr lang="en-GB" sz="2000" dirty="0">
              <a:latin typeface="Times" panose="02020603050405020304" pitchFamily="18" charset="0"/>
              <a:cs typeface="Times" panose="02020603050405020304" pitchFamily="18" charset="0"/>
            </a:endParaRPr>
          </a:p>
        </p:txBody>
      </p:sp>
      <p:sp>
        <p:nvSpPr>
          <p:cNvPr id="3" name="Straight Connector 2">
            <a:extLst>
              <a:ext uri="{FF2B5EF4-FFF2-40B4-BE49-F238E27FC236}">
                <a16:creationId xmlns:a16="http://schemas.microsoft.com/office/drawing/2014/main" id="{1A0C7D9C-1A3F-4342-4152-D64372D37675}"/>
              </a:ext>
            </a:extLst>
          </p:cNvPr>
          <p:cNvSpPr/>
          <p:nvPr/>
        </p:nvSpPr>
        <p:spPr>
          <a:xfrm flipH="1">
            <a:off x="4995349" y="5749503"/>
            <a:ext cx="270272" cy="0"/>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28" name="Rechteck 3">
            <a:extLst>
              <a:ext uri="{FF2B5EF4-FFF2-40B4-BE49-F238E27FC236}">
                <a16:creationId xmlns:a16="http://schemas.microsoft.com/office/drawing/2014/main" id="{6E6490F6-9D83-7CDF-E077-D6B33A268E3A}"/>
              </a:ext>
            </a:extLst>
          </p:cNvPr>
          <p:cNvSpPr>
            <a:spLocks noChangeArrowheads="1"/>
          </p:cNvSpPr>
          <p:nvPr/>
        </p:nvSpPr>
        <p:spPr bwMode="auto">
          <a:xfrm>
            <a:off x="5235606" y="4968650"/>
            <a:ext cx="3429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9pPr>
          </a:lstStyle>
          <a:p>
            <a:pPr eaLnBrk="1">
              <a:spcBef>
                <a:spcPct val="0"/>
              </a:spcBef>
              <a:buFontTx/>
              <a:buNone/>
            </a:pPr>
            <a:r>
              <a:rPr lang="de-DE" altLang="nb-NO" sz="1800" dirty="0">
                <a:latin typeface="Times New Roman" panose="02020603050405020304" pitchFamily="18" charset="0"/>
                <a:ea typeface="Charis SIL Compact"/>
                <a:cs typeface="Times New Roman" panose="02020603050405020304" pitchFamily="18" charset="0"/>
              </a:rPr>
              <a:t>Recipients</a:t>
            </a:r>
          </a:p>
          <a:p>
            <a:pPr eaLnBrk="1">
              <a:spcBef>
                <a:spcPct val="0"/>
              </a:spcBef>
              <a:buFontTx/>
              <a:buNone/>
            </a:pPr>
            <a:r>
              <a:rPr lang="de-DE" altLang="nb-NO" sz="1400" dirty="0">
                <a:latin typeface="Times New Roman" panose="02020603050405020304" pitchFamily="18" charset="0"/>
                <a:ea typeface="Charis SIL Compact"/>
                <a:cs typeface="Times New Roman" panose="02020603050405020304" pitchFamily="18" charset="0"/>
              </a:rPr>
              <a:t>of verbs of transferred possession (GIVE)</a:t>
            </a:r>
          </a:p>
        </p:txBody>
      </p:sp>
      <p:sp>
        <p:nvSpPr>
          <p:cNvPr id="32" name="Rechteck 4">
            <a:extLst>
              <a:ext uri="{FF2B5EF4-FFF2-40B4-BE49-F238E27FC236}">
                <a16:creationId xmlns:a16="http://schemas.microsoft.com/office/drawing/2014/main" id="{BD460841-FF17-D09B-9BEB-0AC090C7FB58}"/>
              </a:ext>
            </a:extLst>
          </p:cNvPr>
          <p:cNvSpPr>
            <a:spLocks noChangeArrowheads="1"/>
          </p:cNvSpPr>
          <p:nvPr/>
        </p:nvSpPr>
        <p:spPr bwMode="auto">
          <a:xfrm>
            <a:off x="5223700" y="5516428"/>
            <a:ext cx="3429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9pPr>
          </a:lstStyle>
          <a:p>
            <a:pPr eaLnBrk="1">
              <a:spcBef>
                <a:spcPct val="0"/>
              </a:spcBef>
              <a:buFontTx/>
              <a:buNone/>
            </a:pPr>
            <a:r>
              <a:rPr lang="de-DE" altLang="nb-NO" sz="1800" dirty="0">
                <a:latin typeface="Times New Roman" panose="02020603050405020304" pitchFamily="18" charset="0"/>
                <a:ea typeface="Charis SIL Compact"/>
                <a:cs typeface="Times New Roman" panose="02020603050405020304" pitchFamily="18" charset="0"/>
              </a:rPr>
              <a:t>Addressees </a:t>
            </a:r>
          </a:p>
          <a:p>
            <a:pPr eaLnBrk="1">
              <a:spcBef>
                <a:spcPct val="0"/>
              </a:spcBef>
              <a:buFontTx/>
              <a:buNone/>
            </a:pPr>
            <a:r>
              <a:rPr lang="de-DE" altLang="nb-NO" sz="1400" dirty="0">
                <a:latin typeface="Times New Roman" panose="02020603050405020304" pitchFamily="18" charset="0"/>
                <a:ea typeface="Charis SIL Compact"/>
                <a:cs typeface="Times New Roman" panose="02020603050405020304" pitchFamily="18" charset="0"/>
              </a:rPr>
              <a:t>of verbs of speech (SAY)</a:t>
            </a:r>
          </a:p>
        </p:txBody>
      </p:sp>
      <p:sp>
        <p:nvSpPr>
          <p:cNvPr id="33" name="Rechteck 1">
            <a:extLst>
              <a:ext uri="{FF2B5EF4-FFF2-40B4-BE49-F238E27FC236}">
                <a16:creationId xmlns:a16="http://schemas.microsoft.com/office/drawing/2014/main" id="{95EE9FD7-1955-3887-FADB-3AAD7CC133F2}"/>
              </a:ext>
            </a:extLst>
          </p:cNvPr>
          <p:cNvSpPr>
            <a:spLocks noChangeArrowheads="1"/>
          </p:cNvSpPr>
          <p:nvPr/>
        </p:nvSpPr>
        <p:spPr bwMode="auto">
          <a:xfrm>
            <a:off x="5238995" y="4436308"/>
            <a:ext cx="44178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9pPr>
          </a:lstStyle>
          <a:p>
            <a:pPr eaLnBrk="1">
              <a:spcBef>
                <a:spcPct val="0"/>
              </a:spcBef>
              <a:buFontTx/>
              <a:buNone/>
            </a:pPr>
            <a:r>
              <a:rPr lang="de-DE" altLang="nb-NO" sz="1800" dirty="0">
                <a:latin typeface="Times New Roman" panose="02020603050405020304" pitchFamily="18" charset="0"/>
                <a:ea typeface="Charis SIL Compact"/>
                <a:cs typeface="Times New Roman" panose="02020603050405020304" pitchFamily="18" charset="0"/>
              </a:rPr>
              <a:t>Resultant-states</a:t>
            </a:r>
          </a:p>
          <a:p>
            <a:pPr eaLnBrk="1">
              <a:spcBef>
                <a:spcPct val="0"/>
              </a:spcBef>
              <a:buFontTx/>
              <a:buNone/>
            </a:pPr>
            <a:r>
              <a:rPr lang="de-DE" altLang="nb-NO" sz="1400" dirty="0">
                <a:latin typeface="Times New Roman" panose="02020603050405020304" pitchFamily="18" charset="0"/>
                <a:ea typeface="Charis SIL Compact"/>
                <a:cs typeface="Times New Roman" panose="02020603050405020304" pitchFamily="18" charset="0"/>
              </a:rPr>
              <a:t>of verbs of change-of-state (CHANGE-of-STATE)</a:t>
            </a:r>
          </a:p>
        </p:txBody>
      </p:sp>
      <p:sp>
        <p:nvSpPr>
          <p:cNvPr id="56" name="TextBox 55">
            <a:extLst>
              <a:ext uri="{FF2B5EF4-FFF2-40B4-BE49-F238E27FC236}">
                <a16:creationId xmlns:a16="http://schemas.microsoft.com/office/drawing/2014/main" id="{0E1B45C8-6622-E394-2253-AAA813851DA9}"/>
              </a:ext>
            </a:extLst>
          </p:cNvPr>
          <p:cNvSpPr txBox="1"/>
          <p:nvPr/>
        </p:nvSpPr>
        <p:spPr>
          <a:xfrm>
            <a:off x="2018773" y="4353571"/>
            <a:ext cx="3331182" cy="400110"/>
          </a:xfrm>
          <a:prstGeom prst="rect">
            <a:avLst/>
          </a:prstGeom>
          <a:noFill/>
        </p:spPr>
        <p:txBody>
          <a:bodyPr wrap="square">
            <a:spAutoFit/>
          </a:bodyPr>
          <a:lstStyle/>
          <a:p>
            <a:r>
              <a:rPr lang="de-DE" sz="2000" dirty="0">
                <a:effectLst/>
                <a:latin typeface="Times" panose="02020603050405020304" pitchFamily="18" charset="0"/>
                <a:ea typeface="Calibri" panose="020F0502020204030204" pitchFamily="34" charset="0"/>
                <a:cs typeface="Times" panose="02020603050405020304" pitchFamily="18" charset="0"/>
              </a:rPr>
              <a:t>He became </a:t>
            </a:r>
            <a:r>
              <a:rPr lang="de-DE" sz="2000" dirty="0">
                <a:latin typeface="Times" panose="02020603050405020304" pitchFamily="18" charset="0"/>
                <a:ea typeface="Calibri" panose="020F0502020204030204" pitchFamily="34" charset="0"/>
                <a:cs typeface="Times" panose="02020603050405020304" pitchFamily="18" charset="0"/>
              </a:rPr>
              <a:t>[</a:t>
            </a:r>
            <a:r>
              <a:rPr lang="de-DE" sz="2000" dirty="0">
                <a:effectLst/>
                <a:latin typeface="Times" panose="02020603050405020304" pitchFamily="18" charset="0"/>
                <a:ea typeface="Calibri" panose="020F0502020204030204" pitchFamily="34" charset="0"/>
                <a:cs typeface="Times" panose="02020603050405020304" pitchFamily="18" charset="0"/>
              </a:rPr>
              <a:t>to] a professor.</a:t>
            </a:r>
            <a:endParaRPr lang="en-GB" sz="2000" dirty="0">
              <a:latin typeface="Times" panose="02020603050405020304" pitchFamily="18" charset="0"/>
              <a:cs typeface="Times" panose="02020603050405020304" pitchFamily="18" charset="0"/>
            </a:endParaRPr>
          </a:p>
        </p:txBody>
      </p:sp>
      <p:sp>
        <p:nvSpPr>
          <p:cNvPr id="57" name="TextBox 56">
            <a:extLst>
              <a:ext uri="{FF2B5EF4-FFF2-40B4-BE49-F238E27FC236}">
                <a16:creationId xmlns:a16="http://schemas.microsoft.com/office/drawing/2014/main" id="{601DD080-4C13-F253-5835-DA4CA31E869F}"/>
              </a:ext>
            </a:extLst>
          </p:cNvPr>
          <p:cNvSpPr txBox="1"/>
          <p:nvPr/>
        </p:nvSpPr>
        <p:spPr>
          <a:xfrm>
            <a:off x="1238869" y="4929273"/>
            <a:ext cx="3828351" cy="400110"/>
          </a:xfrm>
          <a:prstGeom prst="rect">
            <a:avLst/>
          </a:prstGeom>
          <a:noFill/>
        </p:spPr>
        <p:txBody>
          <a:bodyPr wrap="square">
            <a:spAutoFit/>
          </a:bodyPr>
          <a:lstStyle/>
          <a:p>
            <a:r>
              <a:rPr lang="de-DE" sz="2000" dirty="0">
                <a:effectLst/>
                <a:latin typeface="Times" panose="02020603050405020304" pitchFamily="18" charset="0"/>
                <a:ea typeface="Calibri" panose="020F0502020204030204" pitchFamily="34" charset="0"/>
                <a:cs typeface="Times" panose="02020603050405020304" pitchFamily="18" charset="0"/>
              </a:rPr>
              <a:t>My father gave the book to his son.</a:t>
            </a:r>
            <a:endParaRPr lang="en-GB" sz="2000" dirty="0">
              <a:latin typeface="Times" panose="02020603050405020304" pitchFamily="18" charset="0"/>
              <a:cs typeface="Times" panose="02020603050405020304" pitchFamily="18" charset="0"/>
            </a:endParaRPr>
          </a:p>
        </p:txBody>
      </p:sp>
      <p:sp>
        <p:nvSpPr>
          <p:cNvPr id="6" name="Rectangle 5">
            <a:extLst>
              <a:ext uri="{FF2B5EF4-FFF2-40B4-BE49-F238E27FC236}">
                <a16:creationId xmlns:a16="http://schemas.microsoft.com/office/drawing/2014/main" id="{369124A5-6468-4ADF-B19F-6B6319D25010}"/>
              </a:ext>
            </a:extLst>
          </p:cNvPr>
          <p:cNvSpPr/>
          <p:nvPr/>
        </p:nvSpPr>
        <p:spPr>
          <a:xfrm>
            <a:off x="539553" y="5584530"/>
            <a:ext cx="7776864" cy="5166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316082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Right 4">
            <a:extLst>
              <a:ext uri="{FF2B5EF4-FFF2-40B4-BE49-F238E27FC236}">
                <a16:creationId xmlns:a16="http://schemas.microsoft.com/office/drawing/2014/main" id="{C93ADC50-B829-462D-8F5F-F513BDA9411D}"/>
              </a:ext>
            </a:extLst>
          </p:cNvPr>
          <p:cNvSpPr/>
          <p:nvPr/>
        </p:nvSpPr>
        <p:spPr>
          <a:xfrm>
            <a:off x="340300" y="2070378"/>
            <a:ext cx="4672586" cy="152919"/>
          </a:xfrm>
          <a:prstGeom prst="rightArrow">
            <a:avLst>
              <a:gd name="adj1" fmla="val 3424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cxnSp>
        <p:nvCxnSpPr>
          <p:cNvPr id="29" name="Gerade Verbindung mit Pfeil 28"/>
          <p:cNvCxnSpPr/>
          <p:nvPr/>
        </p:nvCxnSpPr>
        <p:spPr>
          <a:xfrm>
            <a:off x="1168122" y="1996277"/>
            <a:ext cx="28637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p:nvPr/>
        </p:nvCxnSpPr>
        <p:spPr>
          <a:xfrm>
            <a:off x="1974726" y="1995080"/>
            <a:ext cx="28637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p:nvPr/>
        </p:nvCxnSpPr>
        <p:spPr>
          <a:xfrm>
            <a:off x="2992116" y="1997537"/>
            <a:ext cx="28637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p:nvCxnSpPr>
        <p:spPr>
          <a:xfrm>
            <a:off x="4052441" y="1559173"/>
            <a:ext cx="0" cy="338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p:nvCxnSpPr>
        <p:spPr>
          <a:xfrm>
            <a:off x="4131116" y="1557692"/>
            <a:ext cx="0" cy="338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Gerade Verbindung mit Pfeil 45"/>
          <p:cNvCxnSpPr>
            <a:cxnSpLocks/>
          </p:cNvCxnSpPr>
          <p:nvPr/>
        </p:nvCxnSpPr>
        <p:spPr>
          <a:xfrm flipV="1">
            <a:off x="4141711" y="1994817"/>
            <a:ext cx="42656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ectangle 9">
            <a:extLst>
              <a:ext uri="{FF2B5EF4-FFF2-40B4-BE49-F238E27FC236}">
                <a16:creationId xmlns:a16="http://schemas.microsoft.com/office/drawing/2014/main" id="{1B8449EB-F02C-4F8C-8923-9FC736B6612D}"/>
              </a:ext>
            </a:extLst>
          </p:cNvPr>
          <p:cNvSpPr>
            <a:spLocks noChangeArrowheads="1"/>
          </p:cNvSpPr>
          <p:nvPr/>
        </p:nvSpPr>
        <p:spPr bwMode="auto">
          <a:xfrm>
            <a:off x="5028557" y="199761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de-DE" altLang="en-US" sz="1350">
              <a:latin typeface="Arial" panose="020B0604020202020204" pitchFamily="34" charset="0"/>
            </a:endParaRPr>
          </a:p>
        </p:txBody>
      </p:sp>
      <p:sp>
        <p:nvSpPr>
          <p:cNvPr id="13" name="Rectangle 10">
            <a:extLst>
              <a:ext uri="{FF2B5EF4-FFF2-40B4-BE49-F238E27FC236}">
                <a16:creationId xmlns:a16="http://schemas.microsoft.com/office/drawing/2014/main" id="{78D83085-7CBB-4585-8BB7-199C26AFE306}"/>
              </a:ext>
            </a:extLst>
          </p:cNvPr>
          <p:cNvSpPr>
            <a:spLocks noChangeArrowheads="1"/>
          </p:cNvSpPr>
          <p:nvPr/>
        </p:nvSpPr>
        <p:spPr bwMode="auto">
          <a:xfrm>
            <a:off x="5028557" y="199761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de-DE" altLang="en-US" sz="1350">
              <a:latin typeface="Arial" panose="020B0604020202020204" pitchFamily="34" charset="0"/>
            </a:endParaRPr>
          </a:p>
        </p:txBody>
      </p:sp>
      <p:sp>
        <p:nvSpPr>
          <p:cNvPr id="17" name="TextBox 16">
            <a:extLst>
              <a:ext uri="{FF2B5EF4-FFF2-40B4-BE49-F238E27FC236}">
                <a16:creationId xmlns:a16="http://schemas.microsoft.com/office/drawing/2014/main" id="{7763691C-6CED-4415-925B-AB4DFD6687E7}"/>
              </a:ext>
            </a:extLst>
          </p:cNvPr>
          <p:cNvSpPr txBox="1"/>
          <p:nvPr/>
        </p:nvSpPr>
        <p:spPr>
          <a:xfrm>
            <a:off x="5237087" y="2355319"/>
            <a:ext cx="5049438" cy="562205"/>
          </a:xfrm>
          <a:prstGeom prst="rect">
            <a:avLst/>
          </a:prstGeom>
          <a:noFill/>
          <a:ln>
            <a:noFill/>
          </a:ln>
        </p:spPr>
        <p:txBody>
          <a:bodyPr wrap="square" lIns="67500" tIns="33750" rIns="67500" bIns="33750" compatLnSpc="0">
            <a:spAutoFit/>
          </a:bodyPr>
          <a:lstStyle/>
          <a:p>
            <a:pPr>
              <a:tabLst>
                <a:tab pos="270000" algn="l"/>
                <a:tab pos="540000" algn="l"/>
                <a:tab pos="810000" algn="l"/>
                <a:tab pos="1080270" algn="l"/>
                <a:tab pos="1350270" algn="l"/>
                <a:tab pos="1620270" algn="l"/>
                <a:tab pos="1890270" algn="l"/>
                <a:tab pos="2160270" algn="l"/>
                <a:tab pos="2430270" algn="l"/>
                <a:tab pos="2700270" algn="l"/>
              </a:tabLst>
              <a:defRPr/>
            </a:pPr>
            <a:r>
              <a:rPr lang="de-DE" sz="1950" dirty="0">
                <a:latin typeface="Times New Roman" pitchFamily="18" charset="0"/>
                <a:ea typeface="Charis SIL Compact" pitchFamily="2"/>
                <a:cs typeface="Times New Roman" pitchFamily="18" charset="0"/>
              </a:rPr>
              <a:t>Physical Goals </a:t>
            </a:r>
          </a:p>
          <a:p>
            <a:pPr>
              <a:tabLst>
                <a:tab pos="270000" algn="l"/>
                <a:tab pos="540000" algn="l"/>
                <a:tab pos="810000" algn="l"/>
                <a:tab pos="1080270" algn="l"/>
                <a:tab pos="1350270" algn="l"/>
                <a:tab pos="1620270" algn="l"/>
                <a:tab pos="1890270" algn="l"/>
                <a:tab pos="2160270" algn="l"/>
                <a:tab pos="2430270" algn="l"/>
                <a:tab pos="2700270" algn="l"/>
              </a:tabLst>
              <a:defRPr/>
            </a:pPr>
            <a:r>
              <a:rPr lang="de-DE" sz="1400" dirty="0" err="1">
                <a:latin typeface="Times New Roman" pitchFamily="18" charset="0"/>
                <a:ea typeface="Charis SIL Compact" pitchFamily="2"/>
                <a:cs typeface="Times New Roman" pitchFamily="18" charset="0"/>
              </a:rPr>
              <a:t>of</a:t>
            </a:r>
            <a:r>
              <a:rPr lang="de-DE" sz="1400" dirty="0">
                <a:latin typeface="Times New Roman" pitchFamily="18" charset="0"/>
                <a:ea typeface="Charis SIL Compact" pitchFamily="2"/>
                <a:cs typeface="Times New Roman" pitchFamily="18" charset="0"/>
              </a:rPr>
              <a:t> </a:t>
            </a:r>
            <a:r>
              <a:rPr lang="de-DE" sz="1400" dirty="0" err="1">
                <a:latin typeface="Times New Roman" pitchFamily="18" charset="0"/>
                <a:ea typeface="Charis SIL Compact" pitchFamily="2"/>
                <a:cs typeface="Times New Roman" pitchFamily="18" charset="0"/>
              </a:rPr>
              <a:t>verbs</a:t>
            </a:r>
            <a:r>
              <a:rPr lang="de-DE" sz="1400" dirty="0">
                <a:latin typeface="Times New Roman" pitchFamily="18" charset="0"/>
                <a:ea typeface="Charis SIL Compact" pitchFamily="2"/>
                <a:cs typeface="Times New Roman" pitchFamily="18" charset="0"/>
              </a:rPr>
              <a:t> </a:t>
            </a:r>
            <a:r>
              <a:rPr lang="de-DE" sz="1400" dirty="0" err="1">
                <a:latin typeface="Times New Roman" pitchFamily="18" charset="0"/>
                <a:ea typeface="Charis SIL Compact" pitchFamily="2"/>
                <a:cs typeface="Times New Roman" pitchFamily="18" charset="0"/>
              </a:rPr>
              <a:t>of</a:t>
            </a:r>
            <a:r>
              <a:rPr lang="de-DE" sz="1400" dirty="0">
                <a:latin typeface="Times New Roman" pitchFamily="18" charset="0"/>
                <a:ea typeface="Charis SIL Compact" pitchFamily="2"/>
                <a:cs typeface="Times New Roman" pitchFamily="18" charset="0"/>
              </a:rPr>
              <a:t> </a:t>
            </a:r>
            <a:r>
              <a:rPr lang="de-DE" sz="1400" dirty="0" err="1">
                <a:latin typeface="Times New Roman" pitchFamily="18" charset="0"/>
                <a:ea typeface="Charis SIL Compact" pitchFamily="2"/>
                <a:cs typeface="Times New Roman" pitchFamily="18" charset="0"/>
              </a:rPr>
              <a:t>movement</a:t>
            </a:r>
            <a:r>
              <a:rPr lang="de-DE" sz="1400" dirty="0">
                <a:latin typeface="Times New Roman" pitchFamily="18" charset="0"/>
                <a:ea typeface="Charis SIL Compact" pitchFamily="2"/>
                <a:cs typeface="Times New Roman" pitchFamily="18" charset="0"/>
              </a:rPr>
              <a:t> </a:t>
            </a:r>
            <a:r>
              <a:rPr lang="en-US" sz="1400" dirty="0">
                <a:latin typeface="Times New Roman" pitchFamily="18" charset="0"/>
                <a:ea typeface="Charis SIL Compact" pitchFamily="2"/>
                <a:cs typeface="Times New Roman" pitchFamily="18" charset="0"/>
              </a:rPr>
              <a:t>(MOTION)</a:t>
            </a:r>
          </a:p>
        </p:txBody>
      </p:sp>
      <p:sp>
        <p:nvSpPr>
          <p:cNvPr id="19" name="Straight Connector 18">
            <a:extLst>
              <a:ext uri="{FF2B5EF4-FFF2-40B4-BE49-F238E27FC236}">
                <a16:creationId xmlns:a16="http://schemas.microsoft.com/office/drawing/2014/main" id="{D6370C00-979E-4E1C-BC3E-0929745DF27E}"/>
              </a:ext>
            </a:extLst>
          </p:cNvPr>
          <p:cNvSpPr/>
          <p:nvPr/>
        </p:nvSpPr>
        <p:spPr>
          <a:xfrm flipH="1">
            <a:off x="4994200" y="2535931"/>
            <a:ext cx="270272" cy="0"/>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20" name="Straight Connector 19">
            <a:extLst>
              <a:ext uri="{FF2B5EF4-FFF2-40B4-BE49-F238E27FC236}">
                <a16:creationId xmlns:a16="http://schemas.microsoft.com/office/drawing/2014/main" id="{BD49893B-7D4F-4D49-9078-1DF0F4A95E1A}"/>
              </a:ext>
            </a:extLst>
          </p:cNvPr>
          <p:cNvSpPr/>
          <p:nvPr/>
        </p:nvSpPr>
        <p:spPr>
          <a:xfrm flipH="1">
            <a:off x="4994200" y="3071712"/>
            <a:ext cx="270272" cy="0"/>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21" name="Straight Connector 20">
            <a:extLst>
              <a:ext uri="{FF2B5EF4-FFF2-40B4-BE49-F238E27FC236}">
                <a16:creationId xmlns:a16="http://schemas.microsoft.com/office/drawing/2014/main" id="{7EEE9466-AC11-4F80-8889-1884D466ADA8}"/>
              </a:ext>
            </a:extLst>
          </p:cNvPr>
          <p:cNvSpPr/>
          <p:nvPr/>
        </p:nvSpPr>
        <p:spPr>
          <a:xfrm flipH="1">
            <a:off x="4994200" y="3583681"/>
            <a:ext cx="270272" cy="0"/>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22" name="Straight Connector 21">
            <a:extLst>
              <a:ext uri="{FF2B5EF4-FFF2-40B4-BE49-F238E27FC236}">
                <a16:creationId xmlns:a16="http://schemas.microsoft.com/office/drawing/2014/main" id="{9CCE8B5F-3BD6-4E06-89CA-514811A1063C}"/>
              </a:ext>
            </a:extLst>
          </p:cNvPr>
          <p:cNvSpPr/>
          <p:nvPr/>
        </p:nvSpPr>
        <p:spPr>
          <a:xfrm flipH="1">
            <a:off x="4994200" y="4151609"/>
            <a:ext cx="270272" cy="0"/>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23" name="Straight Connector 22">
            <a:extLst>
              <a:ext uri="{FF2B5EF4-FFF2-40B4-BE49-F238E27FC236}">
                <a16:creationId xmlns:a16="http://schemas.microsoft.com/office/drawing/2014/main" id="{220D0F74-8696-424E-BEBF-CEA74287B325}"/>
              </a:ext>
            </a:extLst>
          </p:cNvPr>
          <p:cNvSpPr/>
          <p:nvPr/>
        </p:nvSpPr>
        <p:spPr>
          <a:xfrm>
            <a:off x="4994199" y="2531169"/>
            <a:ext cx="0" cy="540544"/>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24" name="Straight Connector 23">
            <a:extLst>
              <a:ext uri="{FF2B5EF4-FFF2-40B4-BE49-F238E27FC236}">
                <a16:creationId xmlns:a16="http://schemas.microsoft.com/office/drawing/2014/main" id="{EB9687A2-F4A4-4DD5-8CC6-06097AD54323}"/>
              </a:ext>
            </a:extLst>
          </p:cNvPr>
          <p:cNvSpPr/>
          <p:nvPr/>
        </p:nvSpPr>
        <p:spPr>
          <a:xfrm>
            <a:off x="4994199" y="3071713"/>
            <a:ext cx="0" cy="511969"/>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25" name="Straight Connector 24">
            <a:extLst>
              <a:ext uri="{FF2B5EF4-FFF2-40B4-BE49-F238E27FC236}">
                <a16:creationId xmlns:a16="http://schemas.microsoft.com/office/drawing/2014/main" id="{A780E727-F91F-4938-AF22-2DBE0DF62C85}"/>
              </a:ext>
            </a:extLst>
          </p:cNvPr>
          <p:cNvSpPr/>
          <p:nvPr/>
        </p:nvSpPr>
        <p:spPr>
          <a:xfrm>
            <a:off x="4994199" y="3583682"/>
            <a:ext cx="0" cy="567928"/>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26" name="Straight Connector 25">
            <a:extLst>
              <a:ext uri="{FF2B5EF4-FFF2-40B4-BE49-F238E27FC236}">
                <a16:creationId xmlns:a16="http://schemas.microsoft.com/office/drawing/2014/main" id="{52DC4F6F-7968-47E0-9317-D7F0176E17F6}"/>
              </a:ext>
            </a:extLst>
          </p:cNvPr>
          <p:cNvSpPr/>
          <p:nvPr/>
        </p:nvSpPr>
        <p:spPr>
          <a:xfrm flipH="1">
            <a:off x="4995390" y="4675484"/>
            <a:ext cx="270272" cy="0"/>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27" name="Straight Connector 26">
            <a:extLst>
              <a:ext uri="{FF2B5EF4-FFF2-40B4-BE49-F238E27FC236}">
                <a16:creationId xmlns:a16="http://schemas.microsoft.com/office/drawing/2014/main" id="{D5D6AB67-197F-452A-8E7E-90915CE9A3BC}"/>
              </a:ext>
            </a:extLst>
          </p:cNvPr>
          <p:cNvSpPr/>
          <p:nvPr/>
        </p:nvSpPr>
        <p:spPr>
          <a:xfrm>
            <a:off x="4993010" y="4143275"/>
            <a:ext cx="0" cy="536972"/>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34" name="Rechteck 1">
            <a:extLst>
              <a:ext uri="{FF2B5EF4-FFF2-40B4-BE49-F238E27FC236}">
                <a16:creationId xmlns:a16="http://schemas.microsoft.com/office/drawing/2014/main" id="{B31C2BC1-1582-47F0-BC69-44C65DEFDB7C}"/>
              </a:ext>
            </a:extLst>
          </p:cNvPr>
          <p:cNvSpPr>
            <a:spLocks noChangeArrowheads="1"/>
          </p:cNvSpPr>
          <p:nvPr/>
        </p:nvSpPr>
        <p:spPr bwMode="auto">
          <a:xfrm>
            <a:off x="5237087" y="2868586"/>
            <a:ext cx="37802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9pPr>
          </a:lstStyle>
          <a:p>
            <a:pPr eaLnBrk="1">
              <a:spcBef>
                <a:spcPct val="0"/>
              </a:spcBef>
              <a:buFontTx/>
              <a:buNone/>
            </a:pPr>
            <a:r>
              <a:rPr lang="de-DE" sz="1800" dirty="0">
                <a:latin typeface="Times New Roman" pitchFamily="18" charset="0"/>
                <a:ea typeface="Charis SIL Compact" pitchFamily="2"/>
                <a:cs typeface="Times New Roman" pitchFamily="18" charset="0"/>
              </a:rPr>
              <a:t>Physical </a:t>
            </a:r>
            <a:r>
              <a:rPr lang="de-DE" altLang="nb-NO" sz="1800" dirty="0">
                <a:latin typeface="Times New Roman" panose="02020603050405020304" pitchFamily="18" charset="0"/>
                <a:ea typeface="Charis SIL Compact"/>
                <a:cs typeface="Times New Roman" panose="02020603050405020304" pitchFamily="18" charset="0"/>
              </a:rPr>
              <a:t>Goals</a:t>
            </a:r>
          </a:p>
          <a:p>
            <a:pPr eaLnBrk="1">
              <a:spcBef>
                <a:spcPct val="0"/>
              </a:spcBef>
              <a:buFontTx/>
              <a:buNone/>
            </a:pPr>
            <a:r>
              <a:rPr lang="de-DE" altLang="nb-NO" sz="1400" dirty="0">
                <a:latin typeface="Times New Roman" panose="02020603050405020304" pitchFamily="18" charset="0"/>
                <a:ea typeface="Charis SIL Compact"/>
                <a:cs typeface="Times New Roman" panose="02020603050405020304" pitchFamily="18" charset="0"/>
              </a:rPr>
              <a:t>of verbs of caused motion (CAUSED-MOTION)</a:t>
            </a:r>
          </a:p>
        </p:txBody>
      </p:sp>
      <p:sp>
        <p:nvSpPr>
          <p:cNvPr id="35" name="Rechteck 3">
            <a:extLst>
              <a:ext uri="{FF2B5EF4-FFF2-40B4-BE49-F238E27FC236}">
                <a16:creationId xmlns:a16="http://schemas.microsoft.com/office/drawing/2014/main" id="{7B8D6356-48B9-4A95-834E-5CCC6466D632}"/>
              </a:ext>
            </a:extLst>
          </p:cNvPr>
          <p:cNvSpPr>
            <a:spLocks noChangeArrowheads="1"/>
          </p:cNvSpPr>
          <p:nvPr/>
        </p:nvSpPr>
        <p:spPr bwMode="auto">
          <a:xfrm>
            <a:off x="5235606" y="3956549"/>
            <a:ext cx="3429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9pPr>
          </a:lstStyle>
          <a:p>
            <a:pPr eaLnBrk="1">
              <a:spcBef>
                <a:spcPct val="0"/>
              </a:spcBef>
              <a:buFontTx/>
              <a:buNone/>
            </a:pPr>
            <a:r>
              <a:rPr lang="de-DE" altLang="nb-NO" sz="1800" dirty="0">
                <a:latin typeface="Times New Roman" panose="02020603050405020304" pitchFamily="18" charset="0"/>
                <a:ea typeface="Charis SIL Compact"/>
                <a:cs typeface="Times New Roman" panose="02020603050405020304" pitchFamily="18" charset="0"/>
              </a:rPr>
              <a:t>Metaphorical Goals</a:t>
            </a:r>
          </a:p>
          <a:p>
            <a:pPr eaLnBrk="1">
              <a:spcBef>
                <a:spcPct val="0"/>
              </a:spcBef>
              <a:buFontTx/>
              <a:buNone/>
            </a:pPr>
            <a:r>
              <a:rPr lang="de-DE" altLang="nb-NO" sz="1400" dirty="0">
                <a:latin typeface="Times New Roman" panose="02020603050405020304" pitchFamily="18" charset="0"/>
                <a:ea typeface="Charis SIL Compact"/>
                <a:cs typeface="Times New Roman" panose="02020603050405020304" pitchFamily="18" charset="0"/>
              </a:rPr>
              <a:t>of verbs of SHOW</a:t>
            </a:r>
          </a:p>
        </p:txBody>
      </p:sp>
      <p:sp>
        <p:nvSpPr>
          <p:cNvPr id="37" name="Rechteck 1">
            <a:extLst>
              <a:ext uri="{FF2B5EF4-FFF2-40B4-BE49-F238E27FC236}">
                <a16:creationId xmlns:a16="http://schemas.microsoft.com/office/drawing/2014/main" id="{C38BD1AD-44FA-475F-BEE8-D6D90C16AD24}"/>
              </a:ext>
            </a:extLst>
          </p:cNvPr>
          <p:cNvSpPr>
            <a:spLocks noChangeArrowheads="1"/>
          </p:cNvSpPr>
          <p:nvPr/>
        </p:nvSpPr>
        <p:spPr bwMode="auto">
          <a:xfrm>
            <a:off x="5238995" y="3424207"/>
            <a:ext cx="44178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9pPr>
          </a:lstStyle>
          <a:p>
            <a:pPr eaLnBrk="1">
              <a:spcBef>
                <a:spcPct val="0"/>
              </a:spcBef>
              <a:buFontTx/>
              <a:buNone/>
            </a:pPr>
            <a:r>
              <a:rPr lang="de-DE" altLang="nb-NO" sz="1800" dirty="0">
                <a:latin typeface="Times New Roman" panose="02020603050405020304" pitchFamily="18" charset="0"/>
                <a:ea typeface="Charis SIL Compact"/>
                <a:cs typeface="Times New Roman" panose="02020603050405020304" pitchFamily="18" charset="0"/>
              </a:rPr>
              <a:t>Metaphorical Goals</a:t>
            </a:r>
          </a:p>
          <a:p>
            <a:pPr eaLnBrk="1">
              <a:spcBef>
                <a:spcPct val="0"/>
              </a:spcBef>
              <a:buFontTx/>
              <a:buNone/>
            </a:pPr>
            <a:r>
              <a:rPr lang="de-DE" altLang="nb-NO" sz="1400" dirty="0">
                <a:latin typeface="Times New Roman" panose="02020603050405020304" pitchFamily="18" charset="0"/>
                <a:ea typeface="Charis SIL Compact"/>
                <a:cs typeface="Times New Roman" panose="02020603050405020304" pitchFamily="18" charset="0"/>
              </a:rPr>
              <a:t>of verbs of LOOK</a:t>
            </a:r>
          </a:p>
        </p:txBody>
      </p:sp>
      <p:sp>
        <p:nvSpPr>
          <p:cNvPr id="38" name="Rechteck 2">
            <a:extLst>
              <a:ext uri="{FF2B5EF4-FFF2-40B4-BE49-F238E27FC236}">
                <a16:creationId xmlns:a16="http://schemas.microsoft.com/office/drawing/2014/main" id="{66290638-8E48-45E3-98EC-5413E4A76C18}"/>
              </a:ext>
            </a:extLst>
          </p:cNvPr>
          <p:cNvSpPr>
            <a:spLocks noChangeArrowheads="1"/>
          </p:cNvSpPr>
          <p:nvPr/>
        </p:nvSpPr>
        <p:spPr bwMode="auto">
          <a:xfrm>
            <a:off x="5210371" y="5038640"/>
            <a:ext cx="55901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9pPr>
          </a:lstStyle>
          <a:p>
            <a:pPr eaLnBrk="1">
              <a:spcBef>
                <a:spcPct val="0"/>
              </a:spcBef>
              <a:buFontTx/>
              <a:buNone/>
            </a:pPr>
            <a:r>
              <a:rPr lang="de-DE" altLang="nb-NO" sz="1800" dirty="0">
                <a:latin typeface="Times New Roman" panose="02020603050405020304" pitchFamily="18" charset="0"/>
                <a:ea typeface="Charis SIL Compact"/>
                <a:cs typeface="Times New Roman" panose="02020603050405020304" pitchFamily="18" charset="0"/>
              </a:rPr>
              <a:t>Beneficiaries</a:t>
            </a:r>
          </a:p>
          <a:p>
            <a:pPr eaLnBrk="1">
              <a:spcBef>
                <a:spcPct val="0"/>
              </a:spcBef>
              <a:buFontTx/>
              <a:buNone/>
            </a:pPr>
            <a:r>
              <a:rPr lang="de-DE" altLang="nb-NO" sz="1400" dirty="0">
                <a:latin typeface="Times New Roman" panose="02020603050405020304" pitchFamily="18" charset="0"/>
                <a:ea typeface="Charis SIL Compact"/>
                <a:cs typeface="Times New Roman" panose="02020603050405020304" pitchFamily="18" charset="0"/>
              </a:rPr>
              <a:t>of verbs of transferred possession (BENEFICIARY)</a:t>
            </a:r>
          </a:p>
        </p:txBody>
      </p:sp>
      <p:sp>
        <p:nvSpPr>
          <p:cNvPr id="2" name="Slide Number Placeholder 1">
            <a:extLst>
              <a:ext uri="{FF2B5EF4-FFF2-40B4-BE49-F238E27FC236}">
                <a16:creationId xmlns:a16="http://schemas.microsoft.com/office/drawing/2014/main" id="{DF63F88B-7E50-4367-8FC3-D31282BE7482}"/>
              </a:ext>
            </a:extLst>
          </p:cNvPr>
          <p:cNvSpPr>
            <a:spLocks noGrp="1"/>
          </p:cNvSpPr>
          <p:nvPr>
            <p:ph type="sldNum" sz="quarter" idx="12"/>
          </p:nvPr>
        </p:nvSpPr>
        <p:spPr/>
        <p:txBody>
          <a:bodyPr/>
          <a:lstStyle/>
          <a:p>
            <a:pPr>
              <a:defRPr/>
            </a:pPr>
            <a:fld id="{FFCAF955-5E2C-47F9-9953-A0A92CEB2270}" type="slidenum">
              <a:rPr lang="en-GB" altLang="en-US" smtClean="0">
                <a:solidFill>
                  <a:schemeClr val="bg1">
                    <a:lumMod val="50000"/>
                  </a:schemeClr>
                </a:solidFill>
              </a:rPr>
              <a:pPr>
                <a:defRPr/>
              </a:pPr>
              <a:t>15</a:t>
            </a:fld>
            <a:endParaRPr lang="en-GB" altLang="en-US" dirty="0">
              <a:solidFill>
                <a:schemeClr val="bg1">
                  <a:lumMod val="50000"/>
                </a:schemeClr>
              </a:solidFill>
            </a:endParaRPr>
          </a:p>
        </p:txBody>
      </p:sp>
      <p:sp>
        <p:nvSpPr>
          <p:cNvPr id="39" name="Straight Connector 38">
            <a:extLst>
              <a:ext uri="{FF2B5EF4-FFF2-40B4-BE49-F238E27FC236}">
                <a16:creationId xmlns:a16="http://schemas.microsoft.com/office/drawing/2014/main" id="{F5BC14D5-AD2E-4692-83AF-3FA6DF52A887}"/>
              </a:ext>
            </a:extLst>
          </p:cNvPr>
          <p:cNvSpPr/>
          <p:nvPr/>
        </p:nvSpPr>
        <p:spPr>
          <a:xfrm flipH="1">
            <a:off x="5004874" y="5229200"/>
            <a:ext cx="270272" cy="0"/>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43" name="Rectangle 42">
            <a:extLst>
              <a:ext uri="{FF2B5EF4-FFF2-40B4-BE49-F238E27FC236}">
                <a16:creationId xmlns:a16="http://schemas.microsoft.com/office/drawing/2014/main" id="{CDF7A17C-8C61-468A-9FB8-E45D7AB0DDE7}"/>
              </a:ext>
            </a:extLst>
          </p:cNvPr>
          <p:cNvSpPr/>
          <p:nvPr/>
        </p:nvSpPr>
        <p:spPr>
          <a:xfrm>
            <a:off x="4868929" y="5081942"/>
            <a:ext cx="4148392" cy="604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7" name="Rectangle 46">
            <a:extLst>
              <a:ext uri="{FF2B5EF4-FFF2-40B4-BE49-F238E27FC236}">
                <a16:creationId xmlns:a16="http://schemas.microsoft.com/office/drawing/2014/main" id="{02E34504-10B2-4AB9-A0AA-B175E557A0BE}"/>
              </a:ext>
            </a:extLst>
          </p:cNvPr>
          <p:cNvSpPr/>
          <p:nvPr/>
        </p:nvSpPr>
        <p:spPr>
          <a:xfrm>
            <a:off x="340300" y="836712"/>
            <a:ext cx="5703153" cy="1415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9" name="Straight Connector 48">
            <a:extLst>
              <a:ext uri="{FF2B5EF4-FFF2-40B4-BE49-F238E27FC236}">
                <a16:creationId xmlns:a16="http://schemas.microsoft.com/office/drawing/2014/main" id="{C64119DA-E2DA-498A-830C-D81A867A4397}"/>
              </a:ext>
            </a:extLst>
          </p:cNvPr>
          <p:cNvSpPr/>
          <p:nvPr/>
        </p:nvSpPr>
        <p:spPr>
          <a:xfrm flipH="1">
            <a:off x="4995349" y="5217295"/>
            <a:ext cx="270272" cy="0"/>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50" name="Straight Connector 49">
            <a:extLst>
              <a:ext uri="{FF2B5EF4-FFF2-40B4-BE49-F238E27FC236}">
                <a16:creationId xmlns:a16="http://schemas.microsoft.com/office/drawing/2014/main" id="{EF868CC5-C0E4-4A3B-962F-94D8985BBD87}"/>
              </a:ext>
            </a:extLst>
          </p:cNvPr>
          <p:cNvSpPr/>
          <p:nvPr/>
        </p:nvSpPr>
        <p:spPr>
          <a:xfrm>
            <a:off x="4992969" y="4680322"/>
            <a:ext cx="0" cy="536972"/>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42" name="TextBox 41">
            <a:extLst>
              <a:ext uri="{FF2B5EF4-FFF2-40B4-BE49-F238E27FC236}">
                <a16:creationId xmlns:a16="http://schemas.microsoft.com/office/drawing/2014/main" id="{1C51DE42-2C39-43D0-9798-7D9D1707DFE9}"/>
              </a:ext>
            </a:extLst>
          </p:cNvPr>
          <p:cNvSpPr txBox="1"/>
          <p:nvPr/>
        </p:nvSpPr>
        <p:spPr>
          <a:xfrm>
            <a:off x="2249873" y="2316270"/>
            <a:ext cx="2849585" cy="400110"/>
          </a:xfrm>
          <a:prstGeom prst="rect">
            <a:avLst/>
          </a:prstGeom>
          <a:noFill/>
        </p:spPr>
        <p:txBody>
          <a:bodyPr wrap="square">
            <a:spAutoFit/>
          </a:bodyPr>
          <a:lstStyle/>
          <a:p>
            <a:r>
              <a:rPr lang="de-DE" sz="2000" dirty="0">
                <a:latin typeface="Times" panose="02020603050405020304" pitchFamily="18" charset="0"/>
                <a:ea typeface="Calibri" panose="020F0502020204030204" pitchFamily="34" charset="0"/>
                <a:cs typeface="Times" panose="02020603050405020304" pitchFamily="18" charset="0"/>
              </a:rPr>
              <a:t>M</a:t>
            </a:r>
            <a:r>
              <a:rPr lang="de-DE" sz="2000" dirty="0">
                <a:effectLst/>
                <a:latin typeface="Times" panose="02020603050405020304" pitchFamily="18" charset="0"/>
                <a:ea typeface="Calibri" panose="020F0502020204030204" pitchFamily="34" charset="0"/>
                <a:cs typeface="Times" panose="02020603050405020304" pitchFamily="18" charset="0"/>
              </a:rPr>
              <a:t>y father goes to school.</a:t>
            </a:r>
            <a:endParaRPr lang="en-GB" sz="2000" dirty="0">
              <a:latin typeface="Times" panose="02020603050405020304" pitchFamily="18" charset="0"/>
              <a:cs typeface="Times" panose="02020603050405020304" pitchFamily="18" charset="0"/>
            </a:endParaRPr>
          </a:p>
        </p:txBody>
      </p:sp>
      <p:sp>
        <p:nvSpPr>
          <p:cNvPr id="44" name="TextBox 43">
            <a:extLst>
              <a:ext uri="{FF2B5EF4-FFF2-40B4-BE49-F238E27FC236}">
                <a16:creationId xmlns:a16="http://schemas.microsoft.com/office/drawing/2014/main" id="{DEC131ED-51F6-4799-AC32-B99A545F42B9}"/>
              </a:ext>
            </a:extLst>
          </p:cNvPr>
          <p:cNvSpPr txBox="1"/>
          <p:nvPr/>
        </p:nvSpPr>
        <p:spPr>
          <a:xfrm>
            <a:off x="1723819" y="2813908"/>
            <a:ext cx="3527603" cy="400110"/>
          </a:xfrm>
          <a:prstGeom prst="rect">
            <a:avLst/>
          </a:prstGeom>
          <a:noFill/>
        </p:spPr>
        <p:txBody>
          <a:bodyPr wrap="square">
            <a:spAutoFit/>
          </a:bodyPr>
          <a:lstStyle/>
          <a:p>
            <a:r>
              <a:rPr lang="de-DE" sz="2000" dirty="0">
                <a:effectLst/>
                <a:latin typeface="Times" panose="02020603050405020304" pitchFamily="18" charset="0"/>
                <a:ea typeface="Calibri" panose="020F0502020204030204" pitchFamily="34" charset="0"/>
                <a:cs typeface="Times" panose="02020603050405020304" pitchFamily="18" charset="0"/>
              </a:rPr>
              <a:t>John put the book on the table.</a:t>
            </a:r>
            <a:endParaRPr lang="en-GB" sz="2000" dirty="0">
              <a:latin typeface="Times" panose="02020603050405020304" pitchFamily="18" charset="0"/>
              <a:cs typeface="Times" panose="02020603050405020304" pitchFamily="18" charset="0"/>
            </a:endParaRPr>
          </a:p>
        </p:txBody>
      </p:sp>
      <p:sp>
        <p:nvSpPr>
          <p:cNvPr id="45" name="TextBox 44">
            <a:extLst>
              <a:ext uri="{FF2B5EF4-FFF2-40B4-BE49-F238E27FC236}">
                <a16:creationId xmlns:a16="http://schemas.microsoft.com/office/drawing/2014/main" id="{6DE0319B-87C6-4221-BC83-3508F7A7B4E8}"/>
              </a:ext>
            </a:extLst>
          </p:cNvPr>
          <p:cNvSpPr txBox="1"/>
          <p:nvPr/>
        </p:nvSpPr>
        <p:spPr>
          <a:xfrm>
            <a:off x="2192110" y="3342211"/>
            <a:ext cx="2850156" cy="400110"/>
          </a:xfrm>
          <a:prstGeom prst="rect">
            <a:avLst/>
          </a:prstGeom>
          <a:noFill/>
        </p:spPr>
        <p:txBody>
          <a:bodyPr wrap="square">
            <a:spAutoFit/>
          </a:bodyPr>
          <a:lstStyle/>
          <a:p>
            <a:r>
              <a:rPr lang="de-DE" sz="2000" dirty="0">
                <a:effectLst/>
                <a:latin typeface="Times" panose="02020603050405020304" pitchFamily="18" charset="0"/>
                <a:ea typeface="Calibri" panose="020F0502020204030204" pitchFamily="34" charset="0"/>
                <a:cs typeface="Times" panose="02020603050405020304" pitchFamily="18" charset="0"/>
              </a:rPr>
              <a:t>He looked at the building.</a:t>
            </a:r>
            <a:endParaRPr lang="en-GB" sz="2000" dirty="0">
              <a:latin typeface="Times" panose="02020603050405020304" pitchFamily="18" charset="0"/>
              <a:cs typeface="Times" panose="02020603050405020304" pitchFamily="18" charset="0"/>
            </a:endParaRPr>
          </a:p>
        </p:txBody>
      </p:sp>
      <p:sp>
        <p:nvSpPr>
          <p:cNvPr id="52" name="TextBox 51">
            <a:extLst>
              <a:ext uri="{FF2B5EF4-FFF2-40B4-BE49-F238E27FC236}">
                <a16:creationId xmlns:a16="http://schemas.microsoft.com/office/drawing/2014/main" id="{297F6A5E-9107-4E6B-9F4D-A9A6C743548B}"/>
              </a:ext>
            </a:extLst>
          </p:cNvPr>
          <p:cNvSpPr txBox="1"/>
          <p:nvPr/>
        </p:nvSpPr>
        <p:spPr>
          <a:xfrm>
            <a:off x="1413680" y="3915064"/>
            <a:ext cx="3630060" cy="400110"/>
          </a:xfrm>
          <a:prstGeom prst="rect">
            <a:avLst/>
          </a:prstGeom>
          <a:noFill/>
        </p:spPr>
        <p:txBody>
          <a:bodyPr wrap="square">
            <a:spAutoFit/>
          </a:bodyPr>
          <a:lstStyle/>
          <a:p>
            <a:r>
              <a:rPr lang="de-DE" sz="2000" dirty="0">
                <a:effectLst/>
                <a:latin typeface="Times" panose="02020603050405020304" pitchFamily="18" charset="0"/>
                <a:ea typeface="Calibri" panose="020F0502020204030204" pitchFamily="34" charset="0"/>
                <a:cs typeface="Times" panose="02020603050405020304" pitchFamily="18" charset="0"/>
              </a:rPr>
              <a:t>He showed the book to his father.</a:t>
            </a:r>
            <a:endParaRPr lang="en-GB" sz="2000" dirty="0">
              <a:latin typeface="Times" panose="02020603050405020304" pitchFamily="18" charset="0"/>
              <a:cs typeface="Times" panose="02020603050405020304" pitchFamily="18" charset="0"/>
            </a:endParaRPr>
          </a:p>
        </p:txBody>
      </p:sp>
      <p:sp>
        <p:nvSpPr>
          <p:cNvPr id="3" name="Straight Connector 2">
            <a:extLst>
              <a:ext uri="{FF2B5EF4-FFF2-40B4-BE49-F238E27FC236}">
                <a16:creationId xmlns:a16="http://schemas.microsoft.com/office/drawing/2014/main" id="{1A0C7D9C-1A3F-4342-4152-D64372D37675}"/>
              </a:ext>
            </a:extLst>
          </p:cNvPr>
          <p:cNvSpPr/>
          <p:nvPr/>
        </p:nvSpPr>
        <p:spPr>
          <a:xfrm flipH="1">
            <a:off x="4995349" y="5749503"/>
            <a:ext cx="270272" cy="0"/>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4" name="Straight Connector 3">
            <a:extLst>
              <a:ext uri="{FF2B5EF4-FFF2-40B4-BE49-F238E27FC236}">
                <a16:creationId xmlns:a16="http://schemas.microsoft.com/office/drawing/2014/main" id="{D1458B1E-0656-B2CC-99F5-0D61B5C620E8}"/>
              </a:ext>
            </a:extLst>
          </p:cNvPr>
          <p:cNvSpPr/>
          <p:nvPr/>
        </p:nvSpPr>
        <p:spPr>
          <a:xfrm>
            <a:off x="4992969" y="5217294"/>
            <a:ext cx="0" cy="536972"/>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28" name="Rechteck 3">
            <a:extLst>
              <a:ext uri="{FF2B5EF4-FFF2-40B4-BE49-F238E27FC236}">
                <a16:creationId xmlns:a16="http://schemas.microsoft.com/office/drawing/2014/main" id="{6E6490F6-9D83-7CDF-E077-D6B33A268E3A}"/>
              </a:ext>
            </a:extLst>
          </p:cNvPr>
          <p:cNvSpPr>
            <a:spLocks noChangeArrowheads="1"/>
          </p:cNvSpPr>
          <p:nvPr/>
        </p:nvSpPr>
        <p:spPr bwMode="auto">
          <a:xfrm>
            <a:off x="5235606" y="4968650"/>
            <a:ext cx="3429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9pPr>
          </a:lstStyle>
          <a:p>
            <a:pPr eaLnBrk="1">
              <a:spcBef>
                <a:spcPct val="0"/>
              </a:spcBef>
              <a:buFontTx/>
              <a:buNone/>
            </a:pPr>
            <a:r>
              <a:rPr lang="de-DE" altLang="nb-NO" sz="1800" dirty="0">
                <a:latin typeface="Times New Roman" panose="02020603050405020304" pitchFamily="18" charset="0"/>
                <a:ea typeface="Charis SIL Compact"/>
                <a:cs typeface="Times New Roman" panose="02020603050405020304" pitchFamily="18" charset="0"/>
              </a:rPr>
              <a:t>Recipients</a:t>
            </a:r>
          </a:p>
          <a:p>
            <a:pPr eaLnBrk="1">
              <a:spcBef>
                <a:spcPct val="0"/>
              </a:spcBef>
              <a:buFontTx/>
              <a:buNone/>
            </a:pPr>
            <a:r>
              <a:rPr lang="de-DE" altLang="nb-NO" sz="1400" dirty="0">
                <a:latin typeface="Times New Roman" panose="02020603050405020304" pitchFamily="18" charset="0"/>
                <a:ea typeface="Charis SIL Compact"/>
                <a:cs typeface="Times New Roman" panose="02020603050405020304" pitchFamily="18" charset="0"/>
              </a:rPr>
              <a:t>of verbs of transferred possession (GIVE)</a:t>
            </a:r>
          </a:p>
        </p:txBody>
      </p:sp>
      <p:sp>
        <p:nvSpPr>
          <p:cNvPr id="32" name="Rechteck 4">
            <a:extLst>
              <a:ext uri="{FF2B5EF4-FFF2-40B4-BE49-F238E27FC236}">
                <a16:creationId xmlns:a16="http://schemas.microsoft.com/office/drawing/2014/main" id="{BD460841-FF17-D09B-9BEB-0AC090C7FB58}"/>
              </a:ext>
            </a:extLst>
          </p:cNvPr>
          <p:cNvSpPr>
            <a:spLocks noChangeArrowheads="1"/>
          </p:cNvSpPr>
          <p:nvPr/>
        </p:nvSpPr>
        <p:spPr bwMode="auto">
          <a:xfrm>
            <a:off x="5223700" y="5516428"/>
            <a:ext cx="3429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9pPr>
          </a:lstStyle>
          <a:p>
            <a:pPr eaLnBrk="1">
              <a:spcBef>
                <a:spcPct val="0"/>
              </a:spcBef>
              <a:buFontTx/>
              <a:buNone/>
            </a:pPr>
            <a:r>
              <a:rPr lang="de-DE" altLang="nb-NO" sz="1800" dirty="0">
                <a:latin typeface="Times New Roman" panose="02020603050405020304" pitchFamily="18" charset="0"/>
                <a:ea typeface="Charis SIL Compact"/>
                <a:cs typeface="Times New Roman" panose="02020603050405020304" pitchFamily="18" charset="0"/>
              </a:rPr>
              <a:t>Addressees </a:t>
            </a:r>
          </a:p>
          <a:p>
            <a:pPr eaLnBrk="1">
              <a:spcBef>
                <a:spcPct val="0"/>
              </a:spcBef>
              <a:buFontTx/>
              <a:buNone/>
            </a:pPr>
            <a:r>
              <a:rPr lang="de-DE" altLang="nb-NO" sz="1400" dirty="0">
                <a:latin typeface="Times New Roman" panose="02020603050405020304" pitchFamily="18" charset="0"/>
                <a:ea typeface="Charis SIL Compact"/>
                <a:cs typeface="Times New Roman" panose="02020603050405020304" pitchFamily="18" charset="0"/>
              </a:rPr>
              <a:t>of verbs of speech (SAY)</a:t>
            </a:r>
          </a:p>
        </p:txBody>
      </p:sp>
      <p:sp>
        <p:nvSpPr>
          <p:cNvPr id="33" name="Rechteck 1">
            <a:extLst>
              <a:ext uri="{FF2B5EF4-FFF2-40B4-BE49-F238E27FC236}">
                <a16:creationId xmlns:a16="http://schemas.microsoft.com/office/drawing/2014/main" id="{95EE9FD7-1955-3887-FADB-3AAD7CC133F2}"/>
              </a:ext>
            </a:extLst>
          </p:cNvPr>
          <p:cNvSpPr>
            <a:spLocks noChangeArrowheads="1"/>
          </p:cNvSpPr>
          <p:nvPr/>
        </p:nvSpPr>
        <p:spPr bwMode="auto">
          <a:xfrm>
            <a:off x="5238995" y="4436308"/>
            <a:ext cx="44178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9pPr>
          </a:lstStyle>
          <a:p>
            <a:pPr eaLnBrk="1">
              <a:spcBef>
                <a:spcPct val="0"/>
              </a:spcBef>
              <a:buFontTx/>
              <a:buNone/>
            </a:pPr>
            <a:r>
              <a:rPr lang="de-DE" altLang="nb-NO" sz="1800" dirty="0">
                <a:latin typeface="Times New Roman" panose="02020603050405020304" pitchFamily="18" charset="0"/>
                <a:ea typeface="Charis SIL Compact"/>
                <a:cs typeface="Times New Roman" panose="02020603050405020304" pitchFamily="18" charset="0"/>
              </a:rPr>
              <a:t>Resultant-states</a:t>
            </a:r>
          </a:p>
          <a:p>
            <a:pPr eaLnBrk="1">
              <a:spcBef>
                <a:spcPct val="0"/>
              </a:spcBef>
              <a:buFontTx/>
              <a:buNone/>
            </a:pPr>
            <a:r>
              <a:rPr lang="de-DE" altLang="nb-NO" sz="1400" dirty="0">
                <a:latin typeface="Times New Roman" panose="02020603050405020304" pitchFamily="18" charset="0"/>
                <a:ea typeface="Charis SIL Compact"/>
                <a:cs typeface="Times New Roman" panose="02020603050405020304" pitchFamily="18" charset="0"/>
              </a:rPr>
              <a:t>of verbs of change-of-state (CHANGE-of-STATE)</a:t>
            </a:r>
          </a:p>
        </p:txBody>
      </p:sp>
      <p:sp>
        <p:nvSpPr>
          <p:cNvPr id="56" name="TextBox 55">
            <a:extLst>
              <a:ext uri="{FF2B5EF4-FFF2-40B4-BE49-F238E27FC236}">
                <a16:creationId xmlns:a16="http://schemas.microsoft.com/office/drawing/2014/main" id="{0E1B45C8-6622-E394-2253-AAA813851DA9}"/>
              </a:ext>
            </a:extLst>
          </p:cNvPr>
          <p:cNvSpPr txBox="1"/>
          <p:nvPr/>
        </p:nvSpPr>
        <p:spPr>
          <a:xfrm>
            <a:off x="2018773" y="4353571"/>
            <a:ext cx="3331182" cy="400110"/>
          </a:xfrm>
          <a:prstGeom prst="rect">
            <a:avLst/>
          </a:prstGeom>
          <a:noFill/>
        </p:spPr>
        <p:txBody>
          <a:bodyPr wrap="square">
            <a:spAutoFit/>
          </a:bodyPr>
          <a:lstStyle/>
          <a:p>
            <a:r>
              <a:rPr lang="de-DE" sz="2000" dirty="0">
                <a:effectLst/>
                <a:latin typeface="Times" panose="02020603050405020304" pitchFamily="18" charset="0"/>
                <a:ea typeface="Calibri" panose="020F0502020204030204" pitchFamily="34" charset="0"/>
                <a:cs typeface="Times" panose="02020603050405020304" pitchFamily="18" charset="0"/>
              </a:rPr>
              <a:t>He became </a:t>
            </a:r>
            <a:r>
              <a:rPr lang="de-DE" sz="2000" dirty="0">
                <a:latin typeface="Times" panose="02020603050405020304" pitchFamily="18" charset="0"/>
                <a:ea typeface="Calibri" panose="020F0502020204030204" pitchFamily="34" charset="0"/>
                <a:cs typeface="Times" panose="02020603050405020304" pitchFamily="18" charset="0"/>
              </a:rPr>
              <a:t>[</a:t>
            </a:r>
            <a:r>
              <a:rPr lang="de-DE" sz="2000" dirty="0">
                <a:effectLst/>
                <a:latin typeface="Times" panose="02020603050405020304" pitchFamily="18" charset="0"/>
                <a:ea typeface="Calibri" panose="020F0502020204030204" pitchFamily="34" charset="0"/>
                <a:cs typeface="Times" panose="02020603050405020304" pitchFamily="18" charset="0"/>
              </a:rPr>
              <a:t>to] a professor.</a:t>
            </a:r>
            <a:endParaRPr lang="en-GB" sz="2000" dirty="0">
              <a:latin typeface="Times" panose="02020603050405020304" pitchFamily="18" charset="0"/>
              <a:cs typeface="Times" panose="02020603050405020304" pitchFamily="18" charset="0"/>
            </a:endParaRPr>
          </a:p>
        </p:txBody>
      </p:sp>
      <p:sp>
        <p:nvSpPr>
          <p:cNvPr id="57" name="TextBox 56">
            <a:extLst>
              <a:ext uri="{FF2B5EF4-FFF2-40B4-BE49-F238E27FC236}">
                <a16:creationId xmlns:a16="http://schemas.microsoft.com/office/drawing/2014/main" id="{601DD080-4C13-F253-5835-DA4CA31E869F}"/>
              </a:ext>
            </a:extLst>
          </p:cNvPr>
          <p:cNvSpPr txBox="1"/>
          <p:nvPr/>
        </p:nvSpPr>
        <p:spPr>
          <a:xfrm>
            <a:off x="1238869" y="4929273"/>
            <a:ext cx="3828351" cy="400110"/>
          </a:xfrm>
          <a:prstGeom prst="rect">
            <a:avLst/>
          </a:prstGeom>
          <a:noFill/>
        </p:spPr>
        <p:txBody>
          <a:bodyPr wrap="square">
            <a:spAutoFit/>
          </a:bodyPr>
          <a:lstStyle/>
          <a:p>
            <a:r>
              <a:rPr lang="de-DE" sz="2000" dirty="0">
                <a:effectLst/>
                <a:latin typeface="Times" panose="02020603050405020304" pitchFamily="18" charset="0"/>
                <a:ea typeface="Calibri" panose="020F0502020204030204" pitchFamily="34" charset="0"/>
                <a:cs typeface="Times" panose="02020603050405020304" pitchFamily="18" charset="0"/>
              </a:rPr>
              <a:t>My father gave the book to his son.</a:t>
            </a:r>
            <a:endParaRPr lang="en-GB" sz="2000" dirty="0">
              <a:latin typeface="Times" panose="02020603050405020304" pitchFamily="18" charset="0"/>
              <a:cs typeface="Times" panose="02020603050405020304" pitchFamily="18" charset="0"/>
            </a:endParaRPr>
          </a:p>
        </p:txBody>
      </p:sp>
      <p:sp>
        <p:nvSpPr>
          <p:cNvPr id="59" name="TextBox 58">
            <a:extLst>
              <a:ext uri="{FF2B5EF4-FFF2-40B4-BE49-F238E27FC236}">
                <a16:creationId xmlns:a16="http://schemas.microsoft.com/office/drawing/2014/main" id="{814256F1-E646-776D-1C9D-F60F7F1AF448}"/>
              </a:ext>
            </a:extLst>
          </p:cNvPr>
          <p:cNvSpPr txBox="1"/>
          <p:nvPr/>
        </p:nvSpPr>
        <p:spPr>
          <a:xfrm>
            <a:off x="1258678" y="5436308"/>
            <a:ext cx="3828351" cy="400110"/>
          </a:xfrm>
          <a:prstGeom prst="rect">
            <a:avLst/>
          </a:prstGeom>
          <a:noFill/>
        </p:spPr>
        <p:txBody>
          <a:bodyPr wrap="square">
            <a:spAutoFit/>
          </a:bodyPr>
          <a:lstStyle/>
          <a:p>
            <a:r>
              <a:rPr lang="de-DE" sz="2000" dirty="0">
                <a:latin typeface="Times" panose="02020603050405020304" pitchFamily="18" charset="0"/>
                <a:ea typeface="Calibri" panose="020F0502020204030204" pitchFamily="34" charset="0"/>
                <a:cs typeface="Times" panose="02020603050405020304" pitchFamily="18" charset="0"/>
              </a:rPr>
              <a:t>H</a:t>
            </a:r>
            <a:r>
              <a:rPr lang="de-DE" sz="2000" dirty="0">
                <a:effectLst/>
                <a:latin typeface="Times" panose="02020603050405020304" pitchFamily="18" charset="0"/>
                <a:ea typeface="Calibri" panose="020F0502020204030204" pitchFamily="34" charset="0"/>
                <a:cs typeface="Times" panose="02020603050405020304" pitchFamily="18" charset="0"/>
              </a:rPr>
              <a:t>e said to me the story of the king.</a:t>
            </a:r>
            <a:endParaRPr lang="en-GB" sz="20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86051560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Right 4">
            <a:extLst>
              <a:ext uri="{FF2B5EF4-FFF2-40B4-BE49-F238E27FC236}">
                <a16:creationId xmlns:a16="http://schemas.microsoft.com/office/drawing/2014/main" id="{C93ADC50-B829-462D-8F5F-F513BDA9411D}"/>
              </a:ext>
            </a:extLst>
          </p:cNvPr>
          <p:cNvSpPr/>
          <p:nvPr/>
        </p:nvSpPr>
        <p:spPr>
          <a:xfrm>
            <a:off x="340300" y="2070378"/>
            <a:ext cx="4672586" cy="152919"/>
          </a:xfrm>
          <a:prstGeom prst="rightArrow">
            <a:avLst>
              <a:gd name="adj1" fmla="val 3424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cxnSp>
        <p:nvCxnSpPr>
          <p:cNvPr id="29" name="Gerade Verbindung mit Pfeil 28"/>
          <p:cNvCxnSpPr/>
          <p:nvPr/>
        </p:nvCxnSpPr>
        <p:spPr>
          <a:xfrm>
            <a:off x="1168122" y="1996277"/>
            <a:ext cx="28637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p:nvPr/>
        </p:nvCxnSpPr>
        <p:spPr>
          <a:xfrm>
            <a:off x="1974726" y="1995080"/>
            <a:ext cx="28637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p:nvPr/>
        </p:nvCxnSpPr>
        <p:spPr>
          <a:xfrm>
            <a:off x="2992116" y="1997537"/>
            <a:ext cx="28637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p:nvCxnSpPr>
        <p:spPr>
          <a:xfrm>
            <a:off x="4052441" y="1559173"/>
            <a:ext cx="0" cy="338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p:nvCxnSpPr>
        <p:spPr>
          <a:xfrm>
            <a:off x="4131116" y="1557692"/>
            <a:ext cx="0" cy="338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Gerade Verbindung mit Pfeil 45"/>
          <p:cNvCxnSpPr>
            <a:cxnSpLocks/>
          </p:cNvCxnSpPr>
          <p:nvPr/>
        </p:nvCxnSpPr>
        <p:spPr>
          <a:xfrm flipV="1">
            <a:off x="4141711" y="1994817"/>
            <a:ext cx="42656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ectangle 9">
            <a:extLst>
              <a:ext uri="{FF2B5EF4-FFF2-40B4-BE49-F238E27FC236}">
                <a16:creationId xmlns:a16="http://schemas.microsoft.com/office/drawing/2014/main" id="{1B8449EB-F02C-4F8C-8923-9FC736B6612D}"/>
              </a:ext>
            </a:extLst>
          </p:cNvPr>
          <p:cNvSpPr>
            <a:spLocks noChangeArrowheads="1"/>
          </p:cNvSpPr>
          <p:nvPr/>
        </p:nvSpPr>
        <p:spPr bwMode="auto">
          <a:xfrm>
            <a:off x="5028557" y="199761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de-DE" altLang="en-US" sz="1350">
              <a:latin typeface="Arial" panose="020B0604020202020204" pitchFamily="34" charset="0"/>
            </a:endParaRPr>
          </a:p>
        </p:txBody>
      </p:sp>
      <p:sp>
        <p:nvSpPr>
          <p:cNvPr id="13" name="Rectangle 10">
            <a:extLst>
              <a:ext uri="{FF2B5EF4-FFF2-40B4-BE49-F238E27FC236}">
                <a16:creationId xmlns:a16="http://schemas.microsoft.com/office/drawing/2014/main" id="{78D83085-7CBB-4585-8BB7-199C26AFE306}"/>
              </a:ext>
            </a:extLst>
          </p:cNvPr>
          <p:cNvSpPr>
            <a:spLocks noChangeArrowheads="1"/>
          </p:cNvSpPr>
          <p:nvPr/>
        </p:nvSpPr>
        <p:spPr bwMode="auto">
          <a:xfrm>
            <a:off x="5028557" y="199761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de-DE" altLang="en-US" sz="1350">
              <a:latin typeface="Arial" panose="020B0604020202020204" pitchFamily="34" charset="0"/>
            </a:endParaRPr>
          </a:p>
        </p:txBody>
      </p:sp>
      <p:sp>
        <p:nvSpPr>
          <p:cNvPr id="17" name="TextBox 16">
            <a:extLst>
              <a:ext uri="{FF2B5EF4-FFF2-40B4-BE49-F238E27FC236}">
                <a16:creationId xmlns:a16="http://schemas.microsoft.com/office/drawing/2014/main" id="{7763691C-6CED-4415-925B-AB4DFD6687E7}"/>
              </a:ext>
            </a:extLst>
          </p:cNvPr>
          <p:cNvSpPr txBox="1"/>
          <p:nvPr/>
        </p:nvSpPr>
        <p:spPr>
          <a:xfrm>
            <a:off x="5237087" y="2355319"/>
            <a:ext cx="5049438" cy="562205"/>
          </a:xfrm>
          <a:prstGeom prst="rect">
            <a:avLst/>
          </a:prstGeom>
          <a:noFill/>
          <a:ln>
            <a:noFill/>
          </a:ln>
        </p:spPr>
        <p:txBody>
          <a:bodyPr wrap="square" lIns="67500" tIns="33750" rIns="67500" bIns="33750" compatLnSpc="0">
            <a:spAutoFit/>
          </a:bodyPr>
          <a:lstStyle/>
          <a:p>
            <a:pPr>
              <a:tabLst>
                <a:tab pos="270000" algn="l"/>
                <a:tab pos="540000" algn="l"/>
                <a:tab pos="810000" algn="l"/>
                <a:tab pos="1080270" algn="l"/>
                <a:tab pos="1350270" algn="l"/>
                <a:tab pos="1620270" algn="l"/>
                <a:tab pos="1890270" algn="l"/>
                <a:tab pos="2160270" algn="l"/>
                <a:tab pos="2430270" algn="l"/>
                <a:tab pos="2700270" algn="l"/>
              </a:tabLst>
              <a:defRPr/>
            </a:pPr>
            <a:r>
              <a:rPr lang="de-DE" sz="1950" dirty="0">
                <a:latin typeface="Times New Roman" pitchFamily="18" charset="0"/>
                <a:ea typeface="Charis SIL Compact" pitchFamily="2"/>
                <a:cs typeface="Times New Roman" pitchFamily="18" charset="0"/>
              </a:rPr>
              <a:t>Physical Goals </a:t>
            </a:r>
          </a:p>
          <a:p>
            <a:pPr>
              <a:tabLst>
                <a:tab pos="270000" algn="l"/>
                <a:tab pos="540000" algn="l"/>
                <a:tab pos="810000" algn="l"/>
                <a:tab pos="1080270" algn="l"/>
                <a:tab pos="1350270" algn="l"/>
                <a:tab pos="1620270" algn="l"/>
                <a:tab pos="1890270" algn="l"/>
                <a:tab pos="2160270" algn="l"/>
                <a:tab pos="2430270" algn="l"/>
                <a:tab pos="2700270" algn="l"/>
              </a:tabLst>
              <a:defRPr/>
            </a:pPr>
            <a:r>
              <a:rPr lang="de-DE" sz="1400" dirty="0" err="1">
                <a:latin typeface="Times New Roman" pitchFamily="18" charset="0"/>
                <a:ea typeface="Charis SIL Compact" pitchFamily="2"/>
                <a:cs typeface="Times New Roman" pitchFamily="18" charset="0"/>
              </a:rPr>
              <a:t>of</a:t>
            </a:r>
            <a:r>
              <a:rPr lang="de-DE" sz="1400" dirty="0">
                <a:latin typeface="Times New Roman" pitchFamily="18" charset="0"/>
                <a:ea typeface="Charis SIL Compact" pitchFamily="2"/>
                <a:cs typeface="Times New Roman" pitchFamily="18" charset="0"/>
              </a:rPr>
              <a:t> </a:t>
            </a:r>
            <a:r>
              <a:rPr lang="de-DE" sz="1400" dirty="0" err="1">
                <a:latin typeface="Times New Roman" pitchFamily="18" charset="0"/>
                <a:ea typeface="Charis SIL Compact" pitchFamily="2"/>
                <a:cs typeface="Times New Roman" pitchFamily="18" charset="0"/>
              </a:rPr>
              <a:t>verbs</a:t>
            </a:r>
            <a:r>
              <a:rPr lang="de-DE" sz="1400" dirty="0">
                <a:latin typeface="Times New Roman" pitchFamily="18" charset="0"/>
                <a:ea typeface="Charis SIL Compact" pitchFamily="2"/>
                <a:cs typeface="Times New Roman" pitchFamily="18" charset="0"/>
              </a:rPr>
              <a:t> </a:t>
            </a:r>
            <a:r>
              <a:rPr lang="de-DE" sz="1400" dirty="0" err="1">
                <a:latin typeface="Times New Roman" pitchFamily="18" charset="0"/>
                <a:ea typeface="Charis SIL Compact" pitchFamily="2"/>
                <a:cs typeface="Times New Roman" pitchFamily="18" charset="0"/>
              </a:rPr>
              <a:t>of</a:t>
            </a:r>
            <a:r>
              <a:rPr lang="de-DE" sz="1400" dirty="0">
                <a:latin typeface="Times New Roman" pitchFamily="18" charset="0"/>
                <a:ea typeface="Charis SIL Compact" pitchFamily="2"/>
                <a:cs typeface="Times New Roman" pitchFamily="18" charset="0"/>
              </a:rPr>
              <a:t> </a:t>
            </a:r>
            <a:r>
              <a:rPr lang="de-DE" sz="1400" dirty="0" err="1">
                <a:latin typeface="Times New Roman" pitchFamily="18" charset="0"/>
                <a:ea typeface="Charis SIL Compact" pitchFamily="2"/>
                <a:cs typeface="Times New Roman" pitchFamily="18" charset="0"/>
              </a:rPr>
              <a:t>movement</a:t>
            </a:r>
            <a:r>
              <a:rPr lang="de-DE" sz="1400" dirty="0">
                <a:latin typeface="Times New Roman" pitchFamily="18" charset="0"/>
                <a:ea typeface="Charis SIL Compact" pitchFamily="2"/>
                <a:cs typeface="Times New Roman" pitchFamily="18" charset="0"/>
              </a:rPr>
              <a:t> </a:t>
            </a:r>
            <a:r>
              <a:rPr lang="en-US" sz="1400" dirty="0">
                <a:latin typeface="Times New Roman" pitchFamily="18" charset="0"/>
                <a:ea typeface="Charis SIL Compact" pitchFamily="2"/>
                <a:cs typeface="Times New Roman" pitchFamily="18" charset="0"/>
              </a:rPr>
              <a:t>(MOTION)</a:t>
            </a:r>
          </a:p>
        </p:txBody>
      </p:sp>
      <p:sp>
        <p:nvSpPr>
          <p:cNvPr id="19" name="Straight Connector 18">
            <a:extLst>
              <a:ext uri="{FF2B5EF4-FFF2-40B4-BE49-F238E27FC236}">
                <a16:creationId xmlns:a16="http://schemas.microsoft.com/office/drawing/2014/main" id="{D6370C00-979E-4E1C-BC3E-0929745DF27E}"/>
              </a:ext>
            </a:extLst>
          </p:cNvPr>
          <p:cNvSpPr/>
          <p:nvPr/>
        </p:nvSpPr>
        <p:spPr>
          <a:xfrm flipH="1">
            <a:off x="4994200" y="2535931"/>
            <a:ext cx="270272" cy="0"/>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20" name="Straight Connector 19">
            <a:extLst>
              <a:ext uri="{FF2B5EF4-FFF2-40B4-BE49-F238E27FC236}">
                <a16:creationId xmlns:a16="http://schemas.microsoft.com/office/drawing/2014/main" id="{BD49893B-7D4F-4D49-9078-1DF0F4A95E1A}"/>
              </a:ext>
            </a:extLst>
          </p:cNvPr>
          <p:cNvSpPr/>
          <p:nvPr/>
        </p:nvSpPr>
        <p:spPr>
          <a:xfrm flipH="1">
            <a:off x="4994200" y="3071712"/>
            <a:ext cx="270272" cy="0"/>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21" name="Straight Connector 20">
            <a:extLst>
              <a:ext uri="{FF2B5EF4-FFF2-40B4-BE49-F238E27FC236}">
                <a16:creationId xmlns:a16="http://schemas.microsoft.com/office/drawing/2014/main" id="{7EEE9466-AC11-4F80-8889-1884D466ADA8}"/>
              </a:ext>
            </a:extLst>
          </p:cNvPr>
          <p:cNvSpPr/>
          <p:nvPr/>
        </p:nvSpPr>
        <p:spPr>
          <a:xfrm flipH="1">
            <a:off x="4994200" y="3583681"/>
            <a:ext cx="270272" cy="0"/>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22" name="Straight Connector 21">
            <a:extLst>
              <a:ext uri="{FF2B5EF4-FFF2-40B4-BE49-F238E27FC236}">
                <a16:creationId xmlns:a16="http://schemas.microsoft.com/office/drawing/2014/main" id="{9CCE8B5F-3BD6-4E06-89CA-514811A1063C}"/>
              </a:ext>
            </a:extLst>
          </p:cNvPr>
          <p:cNvSpPr/>
          <p:nvPr/>
        </p:nvSpPr>
        <p:spPr>
          <a:xfrm flipH="1">
            <a:off x="4994200" y="4151609"/>
            <a:ext cx="270272" cy="0"/>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23" name="Straight Connector 22">
            <a:extLst>
              <a:ext uri="{FF2B5EF4-FFF2-40B4-BE49-F238E27FC236}">
                <a16:creationId xmlns:a16="http://schemas.microsoft.com/office/drawing/2014/main" id="{220D0F74-8696-424E-BEBF-CEA74287B325}"/>
              </a:ext>
            </a:extLst>
          </p:cNvPr>
          <p:cNvSpPr/>
          <p:nvPr/>
        </p:nvSpPr>
        <p:spPr>
          <a:xfrm>
            <a:off x="4994199" y="2531169"/>
            <a:ext cx="0" cy="540544"/>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24" name="Straight Connector 23">
            <a:extLst>
              <a:ext uri="{FF2B5EF4-FFF2-40B4-BE49-F238E27FC236}">
                <a16:creationId xmlns:a16="http://schemas.microsoft.com/office/drawing/2014/main" id="{EB9687A2-F4A4-4DD5-8CC6-06097AD54323}"/>
              </a:ext>
            </a:extLst>
          </p:cNvPr>
          <p:cNvSpPr/>
          <p:nvPr/>
        </p:nvSpPr>
        <p:spPr>
          <a:xfrm>
            <a:off x="4994199" y="3071713"/>
            <a:ext cx="0" cy="511969"/>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25" name="Straight Connector 24">
            <a:extLst>
              <a:ext uri="{FF2B5EF4-FFF2-40B4-BE49-F238E27FC236}">
                <a16:creationId xmlns:a16="http://schemas.microsoft.com/office/drawing/2014/main" id="{A780E727-F91F-4938-AF22-2DBE0DF62C85}"/>
              </a:ext>
            </a:extLst>
          </p:cNvPr>
          <p:cNvSpPr/>
          <p:nvPr/>
        </p:nvSpPr>
        <p:spPr>
          <a:xfrm>
            <a:off x="4994199" y="3583682"/>
            <a:ext cx="0" cy="567928"/>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26" name="Straight Connector 25">
            <a:extLst>
              <a:ext uri="{FF2B5EF4-FFF2-40B4-BE49-F238E27FC236}">
                <a16:creationId xmlns:a16="http://schemas.microsoft.com/office/drawing/2014/main" id="{52DC4F6F-7968-47E0-9317-D7F0176E17F6}"/>
              </a:ext>
            </a:extLst>
          </p:cNvPr>
          <p:cNvSpPr/>
          <p:nvPr/>
        </p:nvSpPr>
        <p:spPr>
          <a:xfrm flipH="1">
            <a:off x="4995390" y="4675484"/>
            <a:ext cx="270272" cy="0"/>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27" name="Straight Connector 26">
            <a:extLst>
              <a:ext uri="{FF2B5EF4-FFF2-40B4-BE49-F238E27FC236}">
                <a16:creationId xmlns:a16="http://schemas.microsoft.com/office/drawing/2014/main" id="{D5D6AB67-197F-452A-8E7E-90915CE9A3BC}"/>
              </a:ext>
            </a:extLst>
          </p:cNvPr>
          <p:cNvSpPr/>
          <p:nvPr/>
        </p:nvSpPr>
        <p:spPr>
          <a:xfrm>
            <a:off x="4993010" y="4143275"/>
            <a:ext cx="0" cy="536972"/>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34" name="Rechteck 1">
            <a:extLst>
              <a:ext uri="{FF2B5EF4-FFF2-40B4-BE49-F238E27FC236}">
                <a16:creationId xmlns:a16="http://schemas.microsoft.com/office/drawing/2014/main" id="{B31C2BC1-1582-47F0-BC69-44C65DEFDB7C}"/>
              </a:ext>
            </a:extLst>
          </p:cNvPr>
          <p:cNvSpPr>
            <a:spLocks noChangeArrowheads="1"/>
          </p:cNvSpPr>
          <p:nvPr/>
        </p:nvSpPr>
        <p:spPr bwMode="auto">
          <a:xfrm>
            <a:off x="5237087" y="2868586"/>
            <a:ext cx="37802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9pPr>
          </a:lstStyle>
          <a:p>
            <a:pPr eaLnBrk="1">
              <a:spcBef>
                <a:spcPct val="0"/>
              </a:spcBef>
              <a:buFontTx/>
              <a:buNone/>
            </a:pPr>
            <a:r>
              <a:rPr lang="de-DE" sz="1800" dirty="0">
                <a:latin typeface="Times New Roman" pitchFamily="18" charset="0"/>
                <a:ea typeface="Charis SIL Compact" pitchFamily="2"/>
                <a:cs typeface="Times New Roman" pitchFamily="18" charset="0"/>
              </a:rPr>
              <a:t>Physical </a:t>
            </a:r>
            <a:r>
              <a:rPr lang="de-DE" altLang="nb-NO" sz="1800" dirty="0">
                <a:latin typeface="Times New Roman" panose="02020603050405020304" pitchFamily="18" charset="0"/>
                <a:ea typeface="Charis SIL Compact"/>
                <a:cs typeface="Times New Roman" panose="02020603050405020304" pitchFamily="18" charset="0"/>
              </a:rPr>
              <a:t>Goals</a:t>
            </a:r>
          </a:p>
          <a:p>
            <a:pPr eaLnBrk="1">
              <a:spcBef>
                <a:spcPct val="0"/>
              </a:spcBef>
              <a:buFontTx/>
              <a:buNone/>
            </a:pPr>
            <a:r>
              <a:rPr lang="de-DE" altLang="nb-NO" sz="1400" dirty="0">
                <a:latin typeface="Times New Roman" panose="02020603050405020304" pitchFamily="18" charset="0"/>
                <a:ea typeface="Charis SIL Compact"/>
                <a:cs typeface="Times New Roman" panose="02020603050405020304" pitchFamily="18" charset="0"/>
              </a:rPr>
              <a:t>of verbs of caused motion (CAUSED-MOTION)</a:t>
            </a:r>
          </a:p>
        </p:txBody>
      </p:sp>
      <p:sp>
        <p:nvSpPr>
          <p:cNvPr id="35" name="Rechteck 3">
            <a:extLst>
              <a:ext uri="{FF2B5EF4-FFF2-40B4-BE49-F238E27FC236}">
                <a16:creationId xmlns:a16="http://schemas.microsoft.com/office/drawing/2014/main" id="{7B8D6356-48B9-4A95-834E-5CCC6466D632}"/>
              </a:ext>
            </a:extLst>
          </p:cNvPr>
          <p:cNvSpPr>
            <a:spLocks noChangeArrowheads="1"/>
          </p:cNvSpPr>
          <p:nvPr/>
        </p:nvSpPr>
        <p:spPr bwMode="auto">
          <a:xfrm>
            <a:off x="5235606" y="3956549"/>
            <a:ext cx="3429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9pPr>
          </a:lstStyle>
          <a:p>
            <a:pPr eaLnBrk="1">
              <a:spcBef>
                <a:spcPct val="0"/>
              </a:spcBef>
              <a:buFontTx/>
              <a:buNone/>
            </a:pPr>
            <a:r>
              <a:rPr lang="de-DE" altLang="nb-NO" sz="1800" dirty="0">
                <a:latin typeface="Times New Roman" panose="02020603050405020304" pitchFamily="18" charset="0"/>
                <a:ea typeface="Charis SIL Compact"/>
                <a:cs typeface="Times New Roman" panose="02020603050405020304" pitchFamily="18" charset="0"/>
              </a:rPr>
              <a:t>Metaphorical Goals</a:t>
            </a:r>
          </a:p>
          <a:p>
            <a:pPr eaLnBrk="1">
              <a:spcBef>
                <a:spcPct val="0"/>
              </a:spcBef>
              <a:buFontTx/>
              <a:buNone/>
            </a:pPr>
            <a:r>
              <a:rPr lang="de-DE" altLang="nb-NO" sz="1400" dirty="0">
                <a:latin typeface="Times New Roman" panose="02020603050405020304" pitchFamily="18" charset="0"/>
                <a:ea typeface="Charis SIL Compact"/>
                <a:cs typeface="Times New Roman" panose="02020603050405020304" pitchFamily="18" charset="0"/>
              </a:rPr>
              <a:t>of verbs of SHOW</a:t>
            </a:r>
          </a:p>
        </p:txBody>
      </p:sp>
      <p:sp>
        <p:nvSpPr>
          <p:cNvPr id="37" name="Rechteck 1">
            <a:extLst>
              <a:ext uri="{FF2B5EF4-FFF2-40B4-BE49-F238E27FC236}">
                <a16:creationId xmlns:a16="http://schemas.microsoft.com/office/drawing/2014/main" id="{C38BD1AD-44FA-475F-BEE8-D6D90C16AD24}"/>
              </a:ext>
            </a:extLst>
          </p:cNvPr>
          <p:cNvSpPr>
            <a:spLocks noChangeArrowheads="1"/>
          </p:cNvSpPr>
          <p:nvPr/>
        </p:nvSpPr>
        <p:spPr bwMode="auto">
          <a:xfrm>
            <a:off x="5238995" y="3424207"/>
            <a:ext cx="44178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9pPr>
          </a:lstStyle>
          <a:p>
            <a:pPr eaLnBrk="1">
              <a:spcBef>
                <a:spcPct val="0"/>
              </a:spcBef>
              <a:buFontTx/>
              <a:buNone/>
            </a:pPr>
            <a:r>
              <a:rPr lang="de-DE" altLang="nb-NO" sz="1800" dirty="0">
                <a:latin typeface="Times New Roman" panose="02020603050405020304" pitchFamily="18" charset="0"/>
                <a:ea typeface="Charis SIL Compact"/>
                <a:cs typeface="Times New Roman" panose="02020603050405020304" pitchFamily="18" charset="0"/>
              </a:rPr>
              <a:t>Metaphorical Goals</a:t>
            </a:r>
          </a:p>
          <a:p>
            <a:pPr eaLnBrk="1">
              <a:spcBef>
                <a:spcPct val="0"/>
              </a:spcBef>
              <a:buFontTx/>
              <a:buNone/>
            </a:pPr>
            <a:r>
              <a:rPr lang="de-DE" altLang="nb-NO" sz="1400" dirty="0">
                <a:latin typeface="Times New Roman" panose="02020603050405020304" pitchFamily="18" charset="0"/>
                <a:ea typeface="Charis SIL Compact"/>
                <a:cs typeface="Times New Roman" panose="02020603050405020304" pitchFamily="18" charset="0"/>
              </a:rPr>
              <a:t>of verbs of LOOK</a:t>
            </a:r>
          </a:p>
        </p:txBody>
      </p:sp>
      <p:sp>
        <p:nvSpPr>
          <p:cNvPr id="38" name="Rechteck 2">
            <a:extLst>
              <a:ext uri="{FF2B5EF4-FFF2-40B4-BE49-F238E27FC236}">
                <a16:creationId xmlns:a16="http://schemas.microsoft.com/office/drawing/2014/main" id="{66290638-8E48-45E3-98EC-5413E4A76C18}"/>
              </a:ext>
            </a:extLst>
          </p:cNvPr>
          <p:cNvSpPr>
            <a:spLocks noChangeArrowheads="1"/>
          </p:cNvSpPr>
          <p:nvPr/>
        </p:nvSpPr>
        <p:spPr bwMode="auto">
          <a:xfrm>
            <a:off x="5210371" y="5038640"/>
            <a:ext cx="55901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9pPr>
          </a:lstStyle>
          <a:p>
            <a:pPr eaLnBrk="1">
              <a:spcBef>
                <a:spcPct val="0"/>
              </a:spcBef>
              <a:buFontTx/>
              <a:buNone/>
            </a:pPr>
            <a:r>
              <a:rPr lang="de-DE" altLang="nb-NO" sz="1800" dirty="0">
                <a:latin typeface="Times New Roman" panose="02020603050405020304" pitchFamily="18" charset="0"/>
                <a:ea typeface="Charis SIL Compact"/>
                <a:cs typeface="Times New Roman" panose="02020603050405020304" pitchFamily="18" charset="0"/>
              </a:rPr>
              <a:t>Beneficiaries</a:t>
            </a:r>
          </a:p>
          <a:p>
            <a:pPr eaLnBrk="1">
              <a:spcBef>
                <a:spcPct val="0"/>
              </a:spcBef>
              <a:buFontTx/>
              <a:buNone/>
            </a:pPr>
            <a:r>
              <a:rPr lang="de-DE" altLang="nb-NO" sz="1400" dirty="0">
                <a:latin typeface="Times New Roman" panose="02020603050405020304" pitchFamily="18" charset="0"/>
                <a:ea typeface="Charis SIL Compact"/>
                <a:cs typeface="Times New Roman" panose="02020603050405020304" pitchFamily="18" charset="0"/>
              </a:rPr>
              <a:t>of verbs of transferred possession (BENEFICIARY)</a:t>
            </a:r>
          </a:p>
        </p:txBody>
      </p:sp>
      <p:sp>
        <p:nvSpPr>
          <p:cNvPr id="2" name="Slide Number Placeholder 1">
            <a:extLst>
              <a:ext uri="{FF2B5EF4-FFF2-40B4-BE49-F238E27FC236}">
                <a16:creationId xmlns:a16="http://schemas.microsoft.com/office/drawing/2014/main" id="{DF63F88B-7E50-4367-8FC3-D31282BE7482}"/>
              </a:ext>
            </a:extLst>
          </p:cNvPr>
          <p:cNvSpPr>
            <a:spLocks noGrp="1"/>
          </p:cNvSpPr>
          <p:nvPr>
            <p:ph type="sldNum" sz="quarter" idx="12"/>
          </p:nvPr>
        </p:nvSpPr>
        <p:spPr/>
        <p:txBody>
          <a:bodyPr/>
          <a:lstStyle/>
          <a:p>
            <a:pPr>
              <a:defRPr/>
            </a:pPr>
            <a:fld id="{FFCAF955-5E2C-47F9-9953-A0A92CEB2270}" type="slidenum">
              <a:rPr lang="en-GB" altLang="en-US" smtClean="0">
                <a:solidFill>
                  <a:schemeClr val="bg1">
                    <a:lumMod val="50000"/>
                  </a:schemeClr>
                </a:solidFill>
              </a:rPr>
              <a:pPr>
                <a:defRPr/>
              </a:pPr>
              <a:t>16</a:t>
            </a:fld>
            <a:endParaRPr lang="en-GB" altLang="en-US" dirty="0">
              <a:solidFill>
                <a:schemeClr val="bg1">
                  <a:lumMod val="50000"/>
                </a:schemeClr>
              </a:solidFill>
            </a:endParaRPr>
          </a:p>
        </p:txBody>
      </p:sp>
      <p:sp>
        <p:nvSpPr>
          <p:cNvPr id="39" name="Straight Connector 38">
            <a:extLst>
              <a:ext uri="{FF2B5EF4-FFF2-40B4-BE49-F238E27FC236}">
                <a16:creationId xmlns:a16="http://schemas.microsoft.com/office/drawing/2014/main" id="{F5BC14D5-AD2E-4692-83AF-3FA6DF52A887}"/>
              </a:ext>
            </a:extLst>
          </p:cNvPr>
          <p:cNvSpPr/>
          <p:nvPr/>
        </p:nvSpPr>
        <p:spPr>
          <a:xfrm flipH="1">
            <a:off x="5004874" y="5229200"/>
            <a:ext cx="270272" cy="0"/>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43" name="Rectangle 42">
            <a:extLst>
              <a:ext uri="{FF2B5EF4-FFF2-40B4-BE49-F238E27FC236}">
                <a16:creationId xmlns:a16="http://schemas.microsoft.com/office/drawing/2014/main" id="{CDF7A17C-8C61-468A-9FB8-E45D7AB0DDE7}"/>
              </a:ext>
            </a:extLst>
          </p:cNvPr>
          <p:cNvSpPr/>
          <p:nvPr/>
        </p:nvSpPr>
        <p:spPr>
          <a:xfrm>
            <a:off x="4868929" y="5081942"/>
            <a:ext cx="4148392" cy="604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7" name="Rectangle 46">
            <a:extLst>
              <a:ext uri="{FF2B5EF4-FFF2-40B4-BE49-F238E27FC236}">
                <a16:creationId xmlns:a16="http://schemas.microsoft.com/office/drawing/2014/main" id="{02E34504-10B2-4AB9-A0AA-B175E557A0BE}"/>
              </a:ext>
            </a:extLst>
          </p:cNvPr>
          <p:cNvSpPr/>
          <p:nvPr/>
        </p:nvSpPr>
        <p:spPr>
          <a:xfrm>
            <a:off x="340300" y="836712"/>
            <a:ext cx="5703153" cy="1415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9" name="Straight Connector 48">
            <a:extLst>
              <a:ext uri="{FF2B5EF4-FFF2-40B4-BE49-F238E27FC236}">
                <a16:creationId xmlns:a16="http://schemas.microsoft.com/office/drawing/2014/main" id="{C64119DA-E2DA-498A-830C-D81A867A4397}"/>
              </a:ext>
            </a:extLst>
          </p:cNvPr>
          <p:cNvSpPr/>
          <p:nvPr/>
        </p:nvSpPr>
        <p:spPr>
          <a:xfrm flipH="1">
            <a:off x="4995349" y="5217295"/>
            <a:ext cx="270272" cy="0"/>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50" name="Straight Connector 49">
            <a:extLst>
              <a:ext uri="{FF2B5EF4-FFF2-40B4-BE49-F238E27FC236}">
                <a16:creationId xmlns:a16="http://schemas.microsoft.com/office/drawing/2014/main" id="{EF868CC5-C0E4-4A3B-962F-94D8985BBD87}"/>
              </a:ext>
            </a:extLst>
          </p:cNvPr>
          <p:cNvSpPr/>
          <p:nvPr/>
        </p:nvSpPr>
        <p:spPr>
          <a:xfrm>
            <a:off x="4992969" y="4680322"/>
            <a:ext cx="0" cy="536972"/>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51" name="TextBox 50">
            <a:extLst>
              <a:ext uri="{FF2B5EF4-FFF2-40B4-BE49-F238E27FC236}">
                <a16:creationId xmlns:a16="http://schemas.microsoft.com/office/drawing/2014/main" id="{61D2FAAD-B8CF-4DBE-8555-88609D3F1CA0}"/>
              </a:ext>
            </a:extLst>
          </p:cNvPr>
          <p:cNvSpPr txBox="1"/>
          <p:nvPr/>
        </p:nvSpPr>
        <p:spPr>
          <a:xfrm>
            <a:off x="5391026" y="1809629"/>
            <a:ext cx="1430446" cy="369332"/>
          </a:xfrm>
          <a:prstGeom prst="rect">
            <a:avLst/>
          </a:prstGeom>
          <a:solidFill>
            <a:schemeClr val="accent6">
              <a:lumMod val="60000"/>
              <a:lumOff val="40000"/>
            </a:schemeClr>
          </a:solidFill>
        </p:spPr>
        <p:txBody>
          <a:bodyPr wrap="square">
            <a:spAutoFit/>
          </a:bodyPr>
          <a:lstStyle/>
          <a:p>
            <a:r>
              <a:rPr lang="en-US" sz="1800" dirty="0">
                <a:latin typeface="Times New Roman" panose="02020603050405020304" pitchFamily="18" charset="0"/>
                <a:cs typeface="Times New Roman" panose="02020603050405020304" pitchFamily="18" charset="0"/>
              </a:rPr>
              <a:t>[+/-</a:t>
            </a:r>
            <a:r>
              <a:rPr lang="en-GB" sz="1800" dirty="0">
                <a:latin typeface="Times New Roman" panose="02020603050405020304" pitchFamily="18" charset="0"/>
                <a:cs typeface="Times New Roman" panose="02020603050405020304" pitchFamily="18" charset="0"/>
              </a:rPr>
              <a:t>flagging</a:t>
            </a:r>
            <a:r>
              <a:rPr lang="en-US" sz="1800" dirty="0">
                <a:latin typeface="Times New Roman" panose="02020603050405020304" pitchFamily="18" charset="0"/>
                <a:cs typeface="Times New Roman" panose="02020603050405020304" pitchFamily="18" charset="0"/>
              </a:rPr>
              <a:t>]</a:t>
            </a:r>
            <a:endParaRPr lang="en-GB" dirty="0"/>
          </a:p>
        </p:txBody>
      </p:sp>
      <p:sp>
        <p:nvSpPr>
          <p:cNvPr id="42" name="TextBox 41">
            <a:extLst>
              <a:ext uri="{FF2B5EF4-FFF2-40B4-BE49-F238E27FC236}">
                <a16:creationId xmlns:a16="http://schemas.microsoft.com/office/drawing/2014/main" id="{1C51DE42-2C39-43D0-9798-7D9D1707DFE9}"/>
              </a:ext>
            </a:extLst>
          </p:cNvPr>
          <p:cNvSpPr txBox="1"/>
          <p:nvPr/>
        </p:nvSpPr>
        <p:spPr>
          <a:xfrm>
            <a:off x="2249873" y="2316270"/>
            <a:ext cx="2849585" cy="400110"/>
          </a:xfrm>
          <a:prstGeom prst="rect">
            <a:avLst/>
          </a:prstGeom>
          <a:noFill/>
        </p:spPr>
        <p:txBody>
          <a:bodyPr wrap="square">
            <a:spAutoFit/>
          </a:bodyPr>
          <a:lstStyle/>
          <a:p>
            <a:r>
              <a:rPr lang="de-DE" sz="2000" dirty="0">
                <a:latin typeface="Times" panose="02020603050405020304" pitchFamily="18" charset="0"/>
                <a:ea typeface="Calibri" panose="020F0502020204030204" pitchFamily="34" charset="0"/>
                <a:cs typeface="Times" panose="02020603050405020304" pitchFamily="18" charset="0"/>
              </a:rPr>
              <a:t>M</a:t>
            </a:r>
            <a:r>
              <a:rPr lang="de-DE" sz="2000" dirty="0">
                <a:effectLst/>
                <a:latin typeface="Times" panose="02020603050405020304" pitchFamily="18" charset="0"/>
                <a:ea typeface="Calibri" panose="020F0502020204030204" pitchFamily="34" charset="0"/>
                <a:cs typeface="Times" panose="02020603050405020304" pitchFamily="18" charset="0"/>
              </a:rPr>
              <a:t>y father goes </a:t>
            </a:r>
            <a:r>
              <a:rPr lang="de-DE" sz="2000" b="1" dirty="0">
                <a:effectLst/>
                <a:latin typeface="Times" panose="02020603050405020304" pitchFamily="18" charset="0"/>
                <a:ea typeface="Calibri" panose="020F0502020204030204" pitchFamily="34" charset="0"/>
                <a:cs typeface="Times" panose="02020603050405020304" pitchFamily="18" charset="0"/>
              </a:rPr>
              <a:t>to</a:t>
            </a:r>
            <a:r>
              <a:rPr lang="de-DE" sz="2000" dirty="0">
                <a:effectLst/>
                <a:latin typeface="Times" panose="02020603050405020304" pitchFamily="18" charset="0"/>
                <a:ea typeface="Calibri" panose="020F0502020204030204" pitchFamily="34" charset="0"/>
                <a:cs typeface="Times" panose="02020603050405020304" pitchFamily="18" charset="0"/>
              </a:rPr>
              <a:t> school.</a:t>
            </a:r>
            <a:endParaRPr lang="en-GB" sz="2000" dirty="0">
              <a:latin typeface="Times" panose="02020603050405020304" pitchFamily="18" charset="0"/>
              <a:cs typeface="Times" panose="02020603050405020304" pitchFamily="18" charset="0"/>
            </a:endParaRPr>
          </a:p>
        </p:txBody>
      </p:sp>
      <p:sp>
        <p:nvSpPr>
          <p:cNvPr id="44" name="TextBox 43">
            <a:extLst>
              <a:ext uri="{FF2B5EF4-FFF2-40B4-BE49-F238E27FC236}">
                <a16:creationId xmlns:a16="http://schemas.microsoft.com/office/drawing/2014/main" id="{DEC131ED-51F6-4799-AC32-B99A545F42B9}"/>
              </a:ext>
            </a:extLst>
          </p:cNvPr>
          <p:cNvSpPr txBox="1"/>
          <p:nvPr/>
        </p:nvSpPr>
        <p:spPr>
          <a:xfrm>
            <a:off x="1723819" y="2813908"/>
            <a:ext cx="3527603" cy="400110"/>
          </a:xfrm>
          <a:prstGeom prst="rect">
            <a:avLst/>
          </a:prstGeom>
          <a:noFill/>
        </p:spPr>
        <p:txBody>
          <a:bodyPr wrap="square">
            <a:spAutoFit/>
          </a:bodyPr>
          <a:lstStyle/>
          <a:p>
            <a:r>
              <a:rPr lang="de-DE" sz="2000" dirty="0">
                <a:effectLst/>
                <a:latin typeface="Times" panose="02020603050405020304" pitchFamily="18" charset="0"/>
                <a:ea typeface="Calibri" panose="020F0502020204030204" pitchFamily="34" charset="0"/>
                <a:cs typeface="Times" panose="02020603050405020304" pitchFamily="18" charset="0"/>
              </a:rPr>
              <a:t>John put the book </a:t>
            </a:r>
            <a:r>
              <a:rPr lang="de-DE" sz="2000" b="1" dirty="0">
                <a:effectLst/>
                <a:latin typeface="Times" panose="02020603050405020304" pitchFamily="18" charset="0"/>
                <a:ea typeface="Calibri" panose="020F0502020204030204" pitchFamily="34" charset="0"/>
                <a:cs typeface="Times" panose="02020603050405020304" pitchFamily="18" charset="0"/>
              </a:rPr>
              <a:t>on</a:t>
            </a:r>
            <a:r>
              <a:rPr lang="de-DE" sz="2000" dirty="0">
                <a:effectLst/>
                <a:latin typeface="Times" panose="02020603050405020304" pitchFamily="18" charset="0"/>
                <a:ea typeface="Calibri" panose="020F0502020204030204" pitchFamily="34" charset="0"/>
                <a:cs typeface="Times" panose="02020603050405020304" pitchFamily="18" charset="0"/>
              </a:rPr>
              <a:t> the table.</a:t>
            </a:r>
            <a:endParaRPr lang="en-GB" sz="2000" dirty="0">
              <a:latin typeface="Times" panose="02020603050405020304" pitchFamily="18" charset="0"/>
              <a:cs typeface="Times" panose="02020603050405020304" pitchFamily="18" charset="0"/>
            </a:endParaRPr>
          </a:p>
        </p:txBody>
      </p:sp>
      <p:sp>
        <p:nvSpPr>
          <p:cNvPr id="45" name="TextBox 44">
            <a:extLst>
              <a:ext uri="{FF2B5EF4-FFF2-40B4-BE49-F238E27FC236}">
                <a16:creationId xmlns:a16="http://schemas.microsoft.com/office/drawing/2014/main" id="{6DE0319B-87C6-4221-BC83-3508F7A7B4E8}"/>
              </a:ext>
            </a:extLst>
          </p:cNvPr>
          <p:cNvSpPr txBox="1"/>
          <p:nvPr/>
        </p:nvSpPr>
        <p:spPr>
          <a:xfrm>
            <a:off x="2164083" y="3342211"/>
            <a:ext cx="2878183" cy="400110"/>
          </a:xfrm>
          <a:prstGeom prst="rect">
            <a:avLst/>
          </a:prstGeom>
          <a:noFill/>
        </p:spPr>
        <p:txBody>
          <a:bodyPr wrap="square">
            <a:spAutoFit/>
          </a:bodyPr>
          <a:lstStyle/>
          <a:p>
            <a:r>
              <a:rPr lang="de-DE" sz="2000" dirty="0">
                <a:effectLst/>
                <a:latin typeface="Times" panose="02020603050405020304" pitchFamily="18" charset="0"/>
                <a:ea typeface="Calibri" panose="020F0502020204030204" pitchFamily="34" charset="0"/>
                <a:cs typeface="Times" panose="02020603050405020304" pitchFamily="18" charset="0"/>
              </a:rPr>
              <a:t>He looked </a:t>
            </a:r>
            <a:r>
              <a:rPr lang="de-DE" sz="2000" b="1" dirty="0">
                <a:effectLst/>
                <a:latin typeface="Times" panose="02020603050405020304" pitchFamily="18" charset="0"/>
                <a:ea typeface="Calibri" panose="020F0502020204030204" pitchFamily="34" charset="0"/>
                <a:cs typeface="Times" panose="02020603050405020304" pitchFamily="18" charset="0"/>
              </a:rPr>
              <a:t>at</a:t>
            </a:r>
            <a:r>
              <a:rPr lang="de-DE" sz="2000" dirty="0">
                <a:effectLst/>
                <a:latin typeface="Times" panose="02020603050405020304" pitchFamily="18" charset="0"/>
                <a:ea typeface="Calibri" panose="020F0502020204030204" pitchFamily="34" charset="0"/>
                <a:cs typeface="Times" panose="02020603050405020304" pitchFamily="18" charset="0"/>
              </a:rPr>
              <a:t> the building.</a:t>
            </a:r>
            <a:endParaRPr lang="en-GB" sz="2000" dirty="0">
              <a:latin typeface="Times" panose="02020603050405020304" pitchFamily="18" charset="0"/>
              <a:cs typeface="Times" panose="02020603050405020304" pitchFamily="18" charset="0"/>
            </a:endParaRPr>
          </a:p>
        </p:txBody>
      </p:sp>
      <p:sp>
        <p:nvSpPr>
          <p:cNvPr id="52" name="TextBox 51">
            <a:extLst>
              <a:ext uri="{FF2B5EF4-FFF2-40B4-BE49-F238E27FC236}">
                <a16:creationId xmlns:a16="http://schemas.microsoft.com/office/drawing/2014/main" id="{297F6A5E-9107-4E6B-9F4D-A9A6C743548B}"/>
              </a:ext>
            </a:extLst>
          </p:cNvPr>
          <p:cNvSpPr txBox="1"/>
          <p:nvPr/>
        </p:nvSpPr>
        <p:spPr>
          <a:xfrm>
            <a:off x="1413680" y="3915064"/>
            <a:ext cx="3630060" cy="400110"/>
          </a:xfrm>
          <a:prstGeom prst="rect">
            <a:avLst/>
          </a:prstGeom>
          <a:noFill/>
        </p:spPr>
        <p:txBody>
          <a:bodyPr wrap="square">
            <a:spAutoFit/>
          </a:bodyPr>
          <a:lstStyle/>
          <a:p>
            <a:r>
              <a:rPr lang="de-DE" sz="2000" dirty="0">
                <a:effectLst/>
                <a:latin typeface="Times" panose="02020603050405020304" pitchFamily="18" charset="0"/>
                <a:ea typeface="Calibri" panose="020F0502020204030204" pitchFamily="34" charset="0"/>
                <a:cs typeface="Times" panose="02020603050405020304" pitchFamily="18" charset="0"/>
              </a:rPr>
              <a:t>He showed the book </a:t>
            </a:r>
            <a:r>
              <a:rPr lang="de-DE" sz="2000" b="1" dirty="0">
                <a:effectLst/>
                <a:latin typeface="Times" panose="02020603050405020304" pitchFamily="18" charset="0"/>
                <a:ea typeface="Calibri" panose="020F0502020204030204" pitchFamily="34" charset="0"/>
                <a:cs typeface="Times" panose="02020603050405020304" pitchFamily="18" charset="0"/>
              </a:rPr>
              <a:t>to</a:t>
            </a:r>
            <a:r>
              <a:rPr lang="de-DE" sz="2000" dirty="0">
                <a:effectLst/>
                <a:latin typeface="Times" panose="02020603050405020304" pitchFamily="18" charset="0"/>
                <a:ea typeface="Calibri" panose="020F0502020204030204" pitchFamily="34" charset="0"/>
                <a:cs typeface="Times" panose="02020603050405020304" pitchFamily="18" charset="0"/>
              </a:rPr>
              <a:t> his father.</a:t>
            </a:r>
            <a:endParaRPr lang="en-GB" sz="2000" dirty="0">
              <a:latin typeface="Times" panose="02020603050405020304" pitchFamily="18" charset="0"/>
              <a:cs typeface="Times" panose="02020603050405020304" pitchFamily="18" charset="0"/>
            </a:endParaRPr>
          </a:p>
        </p:txBody>
      </p:sp>
      <p:sp>
        <p:nvSpPr>
          <p:cNvPr id="3" name="Straight Connector 2">
            <a:extLst>
              <a:ext uri="{FF2B5EF4-FFF2-40B4-BE49-F238E27FC236}">
                <a16:creationId xmlns:a16="http://schemas.microsoft.com/office/drawing/2014/main" id="{1A0C7D9C-1A3F-4342-4152-D64372D37675}"/>
              </a:ext>
            </a:extLst>
          </p:cNvPr>
          <p:cNvSpPr/>
          <p:nvPr/>
        </p:nvSpPr>
        <p:spPr>
          <a:xfrm flipH="1">
            <a:off x="4995349" y="5749503"/>
            <a:ext cx="270272" cy="0"/>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4" name="Straight Connector 3">
            <a:extLst>
              <a:ext uri="{FF2B5EF4-FFF2-40B4-BE49-F238E27FC236}">
                <a16:creationId xmlns:a16="http://schemas.microsoft.com/office/drawing/2014/main" id="{D1458B1E-0656-B2CC-99F5-0D61B5C620E8}"/>
              </a:ext>
            </a:extLst>
          </p:cNvPr>
          <p:cNvSpPr/>
          <p:nvPr/>
        </p:nvSpPr>
        <p:spPr>
          <a:xfrm>
            <a:off x="4992969" y="5217294"/>
            <a:ext cx="0" cy="536972"/>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6" name="Straight Connector 5">
            <a:extLst>
              <a:ext uri="{FF2B5EF4-FFF2-40B4-BE49-F238E27FC236}">
                <a16:creationId xmlns:a16="http://schemas.microsoft.com/office/drawing/2014/main" id="{7D9CEABA-8E1D-F512-77CA-0100569061E9}"/>
              </a:ext>
            </a:extLst>
          </p:cNvPr>
          <p:cNvSpPr/>
          <p:nvPr/>
        </p:nvSpPr>
        <p:spPr>
          <a:xfrm flipH="1">
            <a:off x="4995308" y="6291314"/>
            <a:ext cx="270272" cy="0"/>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7" name="Straight Connector 6">
            <a:extLst>
              <a:ext uri="{FF2B5EF4-FFF2-40B4-BE49-F238E27FC236}">
                <a16:creationId xmlns:a16="http://schemas.microsoft.com/office/drawing/2014/main" id="{5EFEAD70-9491-72B8-E220-75408CA0048B}"/>
              </a:ext>
            </a:extLst>
          </p:cNvPr>
          <p:cNvSpPr/>
          <p:nvPr/>
        </p:nvSpPr>
        <p:spPr>
          <a:xfrm>
            <a:off x="4992928" y="5754341"/>
            <a:ext cx="0" cy="536972"/>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28" name="Rechteck 3">
            <a:extLst>
              <a:ext uri="{FF2B5EF4-FFF2-40B4-BE49-F238E27FC236}">
                <a16:creationId xmlns:a16="http://schemas.microsoft.com/office/drawing/2014/main" id="{6E6490F6-9D83-7CDF-E077-D6B33A268E3A}"/>
              </a:ext>
            </a:extLst>
          </p:cNvPr>
          <p:cNvSpPr>
            <a:spLocks noChangeArrowheads="1"/>
          </p:cNvSpPr>
          <p:nvPr/>
        </p:nvSpPr>
        <p:spPr bwMode="auto">
          <a:xfrm>
            <a:off x="5235606" y="4968650"/>
            <a:ext cx="3429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9pPr>
          </a:lstStyle>
          <a:p>
            <a:pPr eaLnBrk="1">
              <a:spcBef>
                <a:spcPct val="0"/>
              </a:spcBef>
              <a:buFontTx/>
              <a:buNone/>
            </a:pPr>
            <a:r>
              <a:rPr lang="de-DE" altLang="nb-NO" sz="1800" dirty="0">
                <a:latin typeface="Times New Roman" panose="02020603050405020304" pitchFamily="18" charset="0"/>
                <a:ea typeface="Charis SIL Compact"/>
                <a:cs typeface="Times New Roman" panose="02020603050405020304" pitchFamily="18" charset="0"/>
              </a:rPr>
              <a:t>Recipients</a:t>
            </a:r>
          </a:p>
          <a:p>
            <a:pPr eaLnBrk="1">
              <a:spcBef>
                <a:spcPct val="0"/>
              </a:spcBef>
              <a:buFontTx/>
              <a:buNone/>
            </a:pPr>
            <a:r>
              <a:rPr lang="de-DE" altLang="nb-NO" sz="1400" dirty="0">
                <a:latin typeface="Times New Roman" panose="02020603050405020304" pitchFamily="18" charset="0"/>
                <a:ea typeface="Charis SIL Compact"/>
                <a:cs typeface="Times New Roman" panose="02020603050405020304" pitchFamily="18" charset="0"/>
              </a:rPr>
              <a:t>of verbs of transferred possession (GIVE)</a:t>
            </a:r>
          </a:p>
        </p:txBody>
      </p:sp>
      <p:sp>
        <p:nvSpPr>
          <p:cNvPr id="32" name="Rechteck 4">
            <a:extLst>
              <a:ext uri="{FF2B5EF4-FFF2-40B4-BE49-F238E27FC236}">
                <a16:creationId xmlns:a16="http://schemas.microsoft.com/office/drawing/2014/main" id="{BD460841-FF17-D09B-9BEB-0AC090C7FB58}"/>
              </a:ext>
            </a:extLst>
          </p:cNvPr>
          <p:cNvSpPr>
            <a:spLocks noChangeArrowheads="1"/>
          </p:cNvSpPr>
          <p:nvPr/>
        </p:nvSpPr>
        <p:spPr bwMode="auto">
          <a:xfrm>
            <a:off x="5223700" y="5516428"/>
            <a:ext cx="3429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9pPr>
          </a:lstStyle>
          <a:p>
            <a:pPr eaLnBrk="1">
              <a:spcBef>
                <a:spcPct val="0"/>
              </a:spcBef>
              <a:buFontTx/>
              <a:buNone/>
            </a:pPr>
            <a:r>
              <a:rPr lang="de-DE" altLang="nb-NO" sz="1800" dirty="0">
                <a:latin typeface="Times New Roman" panose="02020603050405020304" pitchFamily="18" charset="0"/>
                <a:ea typeface="Charis SIL Compact"/>
                <a:cs typeface="Times New Roman" panose="02020603050405020304" pitchFamily="18" charset="0"/>
              </a:rPr>
              <a:t>Addressees </a:t>
            </a:r>
          </a:p>
          <a:p>
            <a:pPr eaLnBrk="1">
              <a:spcBef>
                <a:spcPct val="0"/>
              </a:spcBef>
              <a:buFontTx/>
              <a:buNone/>
            </a:pPr>
            <a:r>
              <a:rPr lang="de-DE" altLang="nb-NO" sz="1400" dirty="0">
                <a:latin typeface="Times New Roman" panose="02020603050405020304" pitchFamily="18" charset="0"/>
                <a:ea typeface="Charis SIL Compact"/>
                <a:cs typeface="Times New Roman" panose="02020603050405020304" pitchFamily="18" charset="0"/>
              </a:rPr>
              <a:t>of verbs of speech (SAY)</a:t>
            </a:r>
          </a:p>
        </p:txBody>
      </p:sp>
      <p:sp>
        <p:nvSpPr>
          <p:cNvPr id="33" name="Rechteck 1">
            <a:extLst>
              <a:ext uri="{FF2B5EF4-FFF2-40B4-BE49-F238E27FC236}">
                <a16:creationId xmlns:a16="http://schemas.microsoft.com/office/drawing/2014/main" id="{95EE9FD7-1955-3887-FADB-3AAD7CC133F2}"/>
              </a:ext>
            </a:extLst>
          </p:cNvPr>
          <p:cNvSpPr>
            <a:spLocks noChangeArrowheads="1"/>
          </p:cNvSpPr>
          <p:nvPr/>
        </p:nvSpPr>
        <p:spPr bwMode="auto">
          <a:xfrm>
            <a:off x="5238995" y="4436308"/>
            <a:ext cx="44178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9pPr>
          </a:lstStyle>
          <a:p>
            <a:pPr eaLnBrk="1">
              <a:spcBef>
                <a:spcPct val="0"/>
              </a:spcBef>
              <a:buFontTx/>
              <a:buNone/>
            </a:pPr>
            <a:r>
              <a:rPr lang="de-DE" altLang="nb-NO" sz="1800" dirty="0">
                <a:latin typeface="Times New Roman" panose="02020603050405020304" pitchFamily="18" charset="0"/>
                <a:ea typeface="Charis SIL Compact"/>
                <a:cs typeface="Times New Roman" panose="02020603050405020304" pitchFamily="18" charset="0"/>
              </a:rPr>
              <a:t>Resultant-states</a:t>
            </a:r>
          </a:p>
          <a:p>
            <a:pPr eaLnBrk="1">
              <a:spcBef>
                <a:spcPct val="0"/>
              </a:spcBef>
              <a:buFontTx/>
              <a:buNone/>
            </a:pPr>
            <a:r>
              <a:rPr lang="de-DE" altLang="nb-NO" sz="1400" dirty="0">
                <a:latin typeface="Times New Roman" panose="02020603050405020304" pitchFamily="18" charset="0"/>
                <a:ea typeface="Charis SIL Compact"/>
                <a:cs typeface="Times New Roman" panose="02020603050405020304" pitchFamily="18" charset="0"/>
              </a:rPr>
              <a:t>of verbs of change-of-state (CHANGE-of-STATE)</a:t>
            </a:r>
          </a:p>
        </p:txBody>
      </p:sp>
      <p:sp>
        <p:nvSpPr>
          <p:cNvPr id="53" name="Rechteck 2">
            <a:extLst>
              <a:ext uri="{FF2B5EF4-FFF2-40B4-BE49-F238E27FC236}">
                <a16:creationId xmlns:a16="http://schemas.microsoft.com/office/drawing/2014/main" id="{14C1F8A5-3B7D-8B2E-96E3-6EBDE6F842DC}"/>
              </a:ext>
            </a:extLst>
          </p:cNvPr>
          <p:cNvSpPr>
            <a:spLocks noChangeArrowheads="1"/>
          </p:cNvSpPr>
          <p:nvPr/>
        </p:nvSpPr>
        <p:spPr bwMode="auto">
          <a:xfrm>
            <a:off x="5210371" y="6050741"/>
            <a:ext cx="55901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9pPr>
          </a:lstStyle>
          <a:p>
            <a:pPr eaLnBrk="1">
              <a:spcBef>
                <a:spcPct val="0"/>
              </a:spcBef>
              <a:buFontTx/>
              <a:buNone/>
            </a:pPr>
            <a:r>
              <a:rPr lang="de-DE" altLang="nb-NO" sz="1800" dirty="0">
                <a:latin typeface="Times New Roman" panose="02020603050405020304" pitchFamily="18" charset="0"/>
                <a:ea typeface="Charis SIL Compact"/>
                <a:cs typeface="Times New Roman" panose="02020603050405020304" pitchFamily="18" charset="0"/>
              </a:rPr>
              <a:t>Beneficiaries</a:t>
            </a:r>
          </a:p>
          <a:p>
            <a:pPr eaLnBrk="1">
              <a:spcBef>
                <a:spcPct val="0"/>
              </a:spcBef>
              <a:buFontTx/>
              <a:buNone/>
            </a:pPr>
            <a:r>
              <a:rPr lang="de-DE" altLang="nb-NO" sz="1400" dirty="0">
                <a:latin typeface="Times New Roman" panose="02020603050405020304" pitchFamily="18" charset="0"/>
                <a:ea typeface="Charis SIL Compact"/>
                <a:cs typeface="Times New Roman" panose="02020603050405020304" pitchFamily="18" charset="0"/>
              </a:rPr>
              <a:t>of verbs of transferred possession (BENEFICIARY)</a:t>
            </a:r>
          </a:p>
        </p:txBody>
      </p:sp>
      <p:sp>
        <p:nvSpPr>
          <p:cNvPr id="56" name="TextBox 55">
            <a:extLst>
              <a:ext uri="{FF2B5EF4-FFF2-40B4-BE49-F238E27FC236}">
                <a16:creationId xmlns:a16="http://schemas.microsoft.com/office/drawing/2014/main" id="{0E1B45C8-6622-E394-2253-AAA813851DA9}"/>
              </a:ext>
            </a:extLst>
          </p:cNvPr>
          <p:cNvSpPr txBox="1"/>
          <p:nvPr/>
        </p:nvSpPr>
        <p:spPr>
          <a:xfrm>
            <a:off x="2018773" y="4353571"/>
            <a:ext cx="3331182" cy="400110"/>
          </a:xfrm>
          <a:prstGeom prst="rect">
            <a:avLst/>
          </a:prstGeom>
          <a:noFill/>
        </p:spPr>
        <p:txBody>
          <a:bodyPr wrap="square">
            <a:spAutoFit/>
          </a:bodyPr>
          <a:lstStyle/>
          <a:p>
            <a:r>
              <a:rPr lang="de-DE" sz="2000" dirty="0">
                <a:effectLst/>
                <a:latin typeface="Times" panose="02020603050405020304" pitchFamily="18" charset="0"/>
                <a:ea typeface="Calibri" panose="020F0502020204030204" pitchFamily="34" charset="0"/>
                <a:cs typeface="Times" panose="02020603050405020304" pitchFamily="18" charset="0"/>
              </a:rPr>
              <a:t>He became </a:t>
            </a:r>
            <a:r>
              <a:rPr lang="de-DE" sz="2000" b="1" dirty="0">
                <a:latin typeface="Times" panose="02020603050405020304" pitchFamily="18" charset="0"/>
                <a:ea typeface="Calibri" panose="020F0502020204030204" pitchFamily="34" charset="0"/>
                <a:cs typeface="Times" panose="02020603050405020304" pitchFamily="18" charset="0"/>
              </a:rPr>
              <a:t>[</a:t>
            </a:r>
            <a:r>
              <a:rPr lang="de-DE" sz="2000" b="1" dirty="0">
                <a:effectLst/>
                <a:latin typeface="Times" panose="02020603050405020304" pitchFamily="18" charset="0"/>
                <a:ea typeface="Calibri" panose="020F0502020204030204" pitchFamily="34" charset="0"/>
                <a:cs typeface="Times" panose="02020603050405020304" pitchFamily="18" charset="0"/>
              </a:rPr>
              <a:t>to] </a:t>
            </a:r>
            <a:r>
              <a:rPr lang="de-DE" sz="2000" dirty="0">
                <a:effectLst/>
                <a:latin typeface="Times" panose="02020603050405020304" pitchFamily="18" charset="0"/>
                <a:ea typeface="Calibri" panose="020F0502020204030204" pitchFamily="34" charset="0"/>
                <a:cs typeface="Times" panose="02020603050405020304" pitchFamily="18" charset="0"/>
              </a:rPr>
              <a:t>a professor.</a:t>
            </a:r>
            <a:endParaRPr lang="en-GB" sz="2000" dirty="0">
              <a:latin typeface="Times" panose="02020603050405020304" pitchFamily="18" charset="0"/>
              <a:cs typeface="Times" panose="02020603050405020304" pitchFamily="18" charset="0"/>
            </a:endParaRPr>
          </a:p>
        </p:txBody>
      </p:sp>
      <p:sp>
        <p:nvSpPr>
          <p:cNvPr id="57" name="TextBox 56">
            <a:extLst>
              <a:ext uri="{FF2B5EF4-FFF2-40B4-BE49-F238E27FC236}">
                <a16:creationId xmlns:a16="http://schemas.microsoft.com/office/drawing/2014/main" id="{601DD080-4C13-F253-5835-DA4CA31E869F}"/>
              </a:ext>
            </a:extLst>
          </p:cNvPr>
          <p:cNvSpPr txBox="1"/>
          <p:nvPr/>
        </p:nvSpPr>
        <p:spPr>
          <a:xfrm>
            <a:off x="1238869" y="4929273"/>
            <a:ext cx="3828351" cy="400110"/>
          </a:xfrm>
          <a:prstGeom prst="rect">
            <a:avLst/>
          </a:prstGeom>
          <a:noFill/>
        </p:spPr>
        <p:txBody>
          <a:bodyPr wrap="square">
            <a:spAutoFit/>
          </a:bodyPr>
          <a:lstStyle/>
          <a:p>
            <a:r>
              <a:rPr lang="de-DE" sz="2000" dirty="0">
                <a:effectLst/>
                <a:latin typeface="Times" panose="02020603050405020304" pitchFamily="18" charset="0"/>
                <a:ea typeface="Calibri" panose="020F0502020204030204" pitchFamily="34" charset="0"/>
                <a:cs typeface="Times" panose="02020603050405020304" pitchFamily="18" charset="0"/>
              </a:rPr>
              <a:t>My father gave the book </a:t>
            </a:r>
            <a:r>
              <a:rPr lang="de-DE" sz="2000" b="1" dirty="0">
                <a:effectLst/>
                <a:latin typeface="Times" panose="02020603050405020304" pitchFamily="18" charset="0"/>
                <a:ea typeface="Calibri" panose="020F0502020204030204" pitchFamily="34" charset="0"/>
                <a:cs typeface="Times" panose="02020603050405020304" pitchFamily="18" charset="0"/>
              </a:rPr>
              <a:t>to</a:t>
            </a:r>
            <a:r>
              <a:rPr lang="de-DE" sz="2000" dirty="0">
                <a:effectLst/>
                <a:latin typeface="Times" panose="02020603050405020304" pitchFamily="18" charset="0"/>
                <a:ea typeface="Calibri" panose="020F0502020204030204" pitchFamily="34" charset="0"/>
                <a:cs typeface="Times" panose="02020603050405020304" pitchFamily="18" charset="0"/>
              </a:rPr>
              <a:t> his son.</a:t>
            </a:r>
            <a:endParaRPr lang="en-GB" sz="2000" dirty="0">
              <a:latin typeface="Times" panose="02020603050405020304" pitchFamily="18" charset="0"/>
              <a:cs typeface="Times" panose="02020603050405020304" pitchFamily="18" charset="0"/>
            </a:endParaRPr>
          </a:p>
        </p:txBody>
      </p:sp>
      <p:sp>
        <p:nvSpPr>
          <p:cNvPr id="58" name="TextBox 57">
            <a:extLst>
              <a:ext uri="{FF2B5EF4-FFF2-40B4-BE49-F238E27FC236}">
                <a16:creationId xmlns:a16="http://schemas.microsoft.com/office/drawing/2014/main" id="{F40E37C9-CE09-CBAC-855C-D72FD1608200}"/>
              </a:ext>
            </a:extLst>
          </p:cNvPr>
          <p:cNvSpPr txBox="1"/>
          <p:nvPr/>
        </p:nvSpPr>
        <p:spPr>
          <a:xfrm>
            <a:off x="2260046" y="5980409"/>
            <a:ext cx="2795102" cy="400110"/>
          </a:xfrm>
          <a:prstGeom prst="rect">
            <a:avLst/>
          </a:prstGeom>
          <a:noFill/>
        </p:spPr>
        <p:txBody>
          <a:bodyPr wrap="square">
            <a:spAutoFit/>
          </a:bodyPr>
          <a:lstStyle/>
          <a:p>
            <a:r>
              <a:rPr lang="de-DE" sz="2000" dirty="0">
                <a:effectLst/>
                <a:latin typeface="Times" panose="02020603050405020304" pitchFamily="18" charset="0"/>
                <a:ea typeface="Calibri" panose="020F0502020204030204" pitchFamily="34" charset="0"/>
                <a:cs typeface="Times" panose="02020603050405020304" pitchFamily="18" charset="0"/>
              </a:rPr>
              <a:t>He sings a song </a:t>
            </a:r>
            <a:r>
              <a:rPr lang="de-DE" sz="2000" b="1" dirty="0">
                <a:effectLst/>
                <a:latin typeface="Times" panose="02020603050405020304" pitchFamily="18" charset="0"/>
                <a:ea typeface="Calibri" panose="020F0502020204030204" pitchFamily="34" charset="0"/>
                <a:cs typeface="Times" panose="02020603050405020304" pitchFamily="18" charset="0"/>
              </a:rPr>
              <a:t>for</a:t>
            </a:r>
            <a:r>
              <a:rPr lang="de-DE" sz="2000" dirty="0">
                <a:effectLst/>
                <a:latin typeface="Times" panose="02020603050405020304" pitchFamily="18" charset="0"/>
                <a:ea typeface="Calibri" panose="020F0502020204030204" pitchFamily="34" charset="0"/>
                <a:cs typeface="Times" panose="02020603050405020304" pitchFamily="18" charset="0"/>
              </a:rPr>
              <a:t> John.</a:t>
            </a:r>
            <a:endParaRPr lang="en-GB" sz="2000" dirty="0">
              <a:latin typeface="Times" panose="02020603050405020304" pitchFamily="18" charset="0"/>
              <a:cs typeface="Times" panose="02020603050405020304" pitchFamily="18" charset="0"/>
            </a:endParaRPr>
          </a:p>
        </p:txBody>
      </p:sp>
      <p:sp>
        <p:nvSpPr>
          <p:cNvPr id="59" name="TextBox 58">
            <a:extLst>
              <a:ext uri="{FF2B5EF4-FFF2-40B4-BE49-F238E27FC236}">
                <a16:creationId xmlns:a16="http://schemas.microsoft.com/office/drawing/2014/main" id="{814256F1-E646-776D-1C9D-F60F7F1AF448}"/>
              </a:ext>
            </a:extLst>
          </p:cNvPr>
          <p:cNvSpPr txBox="1"/>
          <p:nvPr/>
        </p:nvSpPr>
        <p:spPr>
          <a:xfrm>
            <a:off x="1258678" y="5436308"/>
            <a:ext cx="3828351" cy="400110"/>
          </a:xfrm>
          <a:prstGeom prst="rect">
            <a:avLst/>
          </a:prstGeom>
          <a:noFill/>
        </p:spPr>
        <p:txBody>
          <a:bodyPr wrap="square">
            <a:spAutoFit/>
          </a:bodyPr>
          <a:lstStyle/>
          <a:p>
            <a:r>
              <a:rPr lang="de-DE" sz="2000" dirty="0">
                <a:latin typeface="Times" panose="02020603050405020304" pitchFamily="18" charset="0"/>
                <a:ea typeface="Calibri" panose="020F0502020204030204" pitchFamily="34" charset="0"/>
                <a:cs typeface="Times" panose="02020603050405020304" pitchFamily="18" charset="0"/>
              </a:rPr>
              <a:t>H</a:t>
            </a:r>
            <a:r>
              <a:rPr lang="de-DE" sz="2000" dirty="0">
                <a:effectLst/>
                <a:latin typeface="Times" panose="02020603050405020304" pitchFamily="18" charset="0"/>
                <a:ea typeface="Calibri" panose="020F0502020204030204" pitchFamily="34" charset="0"/>
                <a:cs typeface="Times" panose="02020603050405020304" pitchFamily="18" charset="0"/>
              </a:rPr>
              <a:t>e said </a:t>
            </a:r>
            <a:r>
              <a:rPr lang="de-DE" sz="2000" b="1" dirty="0">
                <a:effectLst/>
                <a:latin typeface="Times" panose="02020603050405020304" pitchFamily="18" charset="0"/>
                <a:ea typeface="Calibri" panose="020F0502020204030204" pitchFamily="34" charset="0"/>
                <a:cs typeface="Times" panose="02020603050405020304" pitchFamily="18" charset="0"/>
              </a:rPr>
              <a:t>to</a:t>
            </a:r>
            <a:r>
              <a:rPr lang="de-DE" sz="2000" dirty="0">
                <a:effectLst/>
                <a:latin typeface="Times" panose="02020603050405020304" pitchFamily="18" charset="0"/>
                <a:ea typeface="Calibri" panose="020F0502020204030204" pitchFamily="34" charset="0"/>
                <a:cs typeface="Times" panose="02020603050405020304" pitchFamily="18" charset="0"/>
              </a:rPr>
              <a:t> me the story of the king.</a:t>
            </a:r>
            <a:endParaRPr lang="en-GB" sz="20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53935255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Right 4">
            <a:extLst>
              <a:ext uri="{FF2B5EF4-FFF2-40B4-BE49-F238E27FC236}">
                <a16:creationId xmlns:a16="http://schemas.microsoft.com/office/drawing/2014/main" id="{C93ADC50-B829-462D-8F5F-F513BDA9411D}"/>
              </a:ext>
            </a:extLst>
          </p:cNvPr>
          <p:cNvSpPr/>
          <p:nvPr/>
        </p:nvSpPr>
        <p:spPr>
          <a:xfrm>
            <a:off x="340300" y="2070378"/>
            <a:ext cx="4672586" cy="152919"/>
          </a:xfrm>
          <a:prstGeom prst="rightArrow">
            <a:avLst>
              <a:gd name="adj1" fmla="val 3424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cxnSp>
        <p:nvCxnSpPr>
          <p:cNvPr id="29" name="Gerade Verbindung mit Pfeil 28"/>
          <p:cNvCxnSpPr/>
          <p:nvPr/>
        </p:nvCxnSpPr>
        <p:spPr>
          <a:xfrm>
            <a:off x="1168122" y="1996277"/>
            <a:ext cx="28637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Gerade Verbindung mit Pfeil 29"/>
          <p:cNvCxnSpPr/>
          <p:nvPr/>
        </p:nvCxnSpPr>
        <p:spPr>
          <a:xfrm>
            <a:off x="1974726" y="1995080"/>
            <a:ext cx="28637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p:nvPr/>
        </p:nvCxnSpPr>
        <p:spPr>
          <a:xfrm>
            <a:off x="2992116" y="1997537"/>
            <a:ext cx="28637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Gerade Verbindung 39"/>
          <p:cNvCxnSpPr/>
          <p:nvPr/>
        </p:nvCxnSpPr>
        <p:spPr>
          <a:xfrm>
            <a:off x="4052441" y="1559173"/>
            <a:ext cx="0" cy="338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Gerade Verbindung 40"/>
          <p:cNvCxnSpPr/>
          <p:nvPr/>
        </p:nvCxnSpPr>
        <p:spPr>
          <a:xfrm>
            <a:off x="4131116" y="1557692"/>
            <a:ext cx="0" cy="338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Gerade Verbindung mit Pfeil 45"/>
          <p:cNvCxnSpPr>
            <a:cxnSpLocks/>
          </p:cNvCxnSpPr>
          <p:nvPr/>
        </p:nvCxnSpPr>
        <p:spPr>
          <a:xfrm flipV="1">
            <a:off x="4141711" y="1994817"/>
            <a:ext cx="42656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ectangle 9">
            <a:extLst>
              <a:ext uri="{FF2B5EF4-FFF2-40B4-BE49-F238E27FC236}">
                <a16:creationId xmlns:a16="http://schemas.microsoft.com/office/drawing/2014/main" id="{1B8449EB-F02C-4F8C-8923-9FC736B6612D}"/>
              </a:ext>
            </a:extLst>
          </p:cNvPr>
          <p:cNvSpPr>
            <a:spLocks noChangeArrowheads="1"/>
          </p:cNvSpPr>
          <p:nvPr/>
        </p:nvSpPr>
        <p:spPr bwMode="auto">
          <a:xfrm>
            <a:off x="5028557" y="199761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de-DE" altLang="en-US" sz="1350">
              <a:latin typeface="Arial" panose="020B0604020202020204" pitchFamily="34" charset="0"/>
            </a:endParaRPr>
          </a:p>
        </p:txBody>
      </p:sp>
      <p:sp>
        <p:nvSpPr>
          <p:cNvPr id="13" name="Rectangle 10">
            <a:extLst>
              <a:ext uri="{FF2B5EF4-FFF2-40B4-BE49-F238E27FC236}">
                <a16:creationId xmlns:a16="http://schemas.microsoft.com/office/drawing/2014/main" id="{78D83085-7CBB-4585-8BB7-199C26AFE306}"/>
              </a:ext>
            </a:extLst>
          </p:cNvPr>
          <p:cNvSpPr>
            <a:spLocks noChangeArrowheads="1"/>
          </p:cNvSpPr>
          <p:nvPr/>
        </p:nvSpPr>
        <p:spPr bwMode="auto">
          <a:xfrm>
            <a:off x="5028557" y="1997619"/>
            <a:ext cx="184731"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de-DE" altLang="en-US" sz="1350">
              <a:latin typeface="Arial" panose="020B0604020202020204" pitchFamily="34" charset="0"/>
            </a:endParaRPr>
          </a:p>
        </p:txBody>
      </p:sp>
      <p:sp>
        <p:nvSpPr>
          <p:cNvPr id="17" name="TextBox 16">
            <a:extLst>
              <a:ext uri="{FF2B5EF4-FFF2-40B4-BE49-F238E27FC236}">
                <a16:creationId xmlns:a16="http://schemas.microsoft.com/office/drawing/2014/main" id="{7763691C-6CED-4415-925B-AB4DFD6687E7}"/>
              </a:ext>
            </a:extLst>
          </p:cNvPr>
          <p:cNvSpPr txBox="1"/>
          <p:nvPr/>
        </p:nvSpPr>
        <p:spPr>
          <a:xfrm>
            <a:off x="5237087" y="2355319"/>
            <a:ext cx="5049438" cy="562205"/>
          </a:xfrm>
          <a:prstGeom prst="rect">
            <a:avLst/>
          </a:prstGeom>
          <a:noFill/>
          <a:ln>
            <a:noFill/>
          </a:ln>
        </p:spPr>
        <p:txBody>
          <a:bodyPr wrap="square" lIns="67500" tIns="33750" rIns="67500" bIns="33750" compatLnSpc="0">
            <a:spAutoFit/>
          </a:bodyPr>
          <a:lstStyle/>
          <a:p>
            <a:pPr>
              <a:tabLst>
                <a:tab pos="270000" algn="l"/>
                <a:tab pos="540000" algn="l"/>
                <a:tab pos="810000" algn="l"/>
                <a:tab pos="1080270" algn="l"/>
                <a:tab pos="1350270" algn="l"/>
                <a:tab pos="1620270" algn="l"/>
                <a:tab pos="1890270" algn="l"/>
                <a:tab pos="2160270" algn="l"/>
                <a:tab pos="2430270" algn="l"/>
                <a:tab pos="2700270" algn="l"/>
              </a:tabLst>
              <a:defRPr/>
            </a:pPr>
            <a:r>
              <a:rPr lang="de-DE" sz="1950" dirty="0">
                <a:latin typeface="Times New Roman" pitchFamily="18" charset="0"/>
                <a:ea typeface="Charis SIL Compact" pitchFamily="2"/>
                <a:cs typeface="Times New Roman" pitchFamily="18" charset="0"/>
              </a:rPr>
              <a:t>Physical Goals </a:t>
            </a:r>
          </a:p>
          <a:p>
            <a:pPr>
              <a:tabLst>
                <a:tab pos="270000" algn="l"/>
                <a:tab pos="540000" algn="l"/>
                <a:tab pos="810000" algn="l"/>
                <a:tab pos="1080270" algn="l"/>
                <a:tab pos="1350270" algn="l"/>
                <a:tab pos="1620270" algn="l"/>
                <a:tab pos="1890270" algn="l"/>
                <a:tab pos="2160270" algn="l"/>
                <a:tab pos="2430270" algn="l"/>
                <a:tab pos="2700270" algn="l"/>
              </a:tabLst>
              <a:defRPr/>
            </a:pPr>
            <a:r>
              <a:rPr lang="de-DE" sz="1400" dirty="0" err="1">
                <a:latin typeface="Times New Roman" pitchFamily="18" charset="0"/>
                <a:ea typeface="Charis SIL Compact" pitchFamily="2"/>
                <a:cs typeface="Times New Roman" pitchFamily="18" charset="0"/>
              </a:rPr>
              <a:t>of</a:t>
            </a:r>
            <a:r>
              <a:rPr lang="de-DE" sz="1400" dirty="0">
                <a:latin typeface="Times New Roman" pitchFamily="18" charset="0"/>
                <a:ea typeface="Charis SIL Compact" pitchFamily="2"/>
                <a:cs typeface="Times New Roman" pitchFamily="18" charset="0"/>
              </a:rPr>
              <a:t> </a:t>
            </a:r>
            <a:r>
              <a:rPr lang="de-DE" sz="1400" dirty="0" err="1">
                <a:latin typeface="Times New Roman" pitchFamily="18" charset="0"/>
                <a:ea typeface="Charis SIL Compact" pitchFamily="2"/>
                <a:cs typeface="Times New Roman" pitchFamily="18" charset="0"/>
              </a:rPr>
              <a:t>verbs</a:t>
            </a:r>
            <a:r>
              <a:rPr lang="de-DE" sz="1400" dirty="0">
                <a:latin typeface="Times New Roman" pitchFamily="18" charset="0"/>
                <a:ea typeface="Charis SIL Compact" pitchFamily="2"/>
                <a:cs typeface="Times New Roman" pitchFamily="18" charset="0"/>
              </a:rPr>
              <a:t> </a:t>
            </a:r>
            <a:r>
              <a:rPr lang="de-DE" sz="1400" dirty="0" err="1">
                <a:latin typeface="Times New Roman" pitchFamily="18" charset="0"/>
                <a:ea typeface="Charis SIL Compact" pitchFamily="2"/>
                <a:cs typeface="Times New Roman" pitchFamily="18" charset="0"/>
              </a:rPr>
              <a:t>of</a:t>
            </a:r>
            <a:r>
              <a:rPr lang="de-DE" sz="1400" dirty="0">
                <a:latin typeface="Times New Roman" pitchFamily="18" charset="0"/>
                <a:ea typeface="Charis SIL Compact" pitchFamily="2"/>
                <a:cs typeface="Times New Roman" pitchFamily="18" charset="0"/>
              </a:rPr>
              <a:t> </a:t>
            </a:r>
            <a:r>
              <a:rPr lang="de-DE" sz="1400" dirty="0" err="1">
                <a:latin typeface="Times New Roman" pitchFamily="18" charset="0"/>
                <a:ea typeface="Charis SIL Compact" pitchFamily="2"/>
                <a:cs typeface="Times New Roman" pitchFamily="18" charset="0"/>
              </a:rPr>
              <a:t>movement</a:t>
            </a:r>
            <a:r>
              <a:rPr lang="de-DE" sz="1400" dirty="0">
                <a:latin typeface="Times New Roman" pitchFamily="18" charset="0"/>
                <a:ea typeface="Charis SIL Compact" pitchFamily="2"/>
                <a:cs typeface="Times New Roman" pitchFamily="18" charset="0"/>
              </a:rPr>
              <a:t> </a:t>
            </a:r>
            <a:r>
              <a:rPr lang="en-US" sz="1400" dirty="0">
                <a:latin typeface="Times New Roman" pitchFamily="18" charset="0"/>
                <a:ea typeface="Charis SIL Compact" pitchFamily="2"/>
                <a:cs typeface="Times New Roman" pitchFamily="18" charset="0"/>
              </a:rPr>
              <a:t>(MOTION)</a:t>
            </a:r>
          </a:p>
        </p:txBody>
      </p:sp>
      <p:sp>
        <p:nvSpPr>
          <p:cNvPr id="19" name="Straight Connector 18">
            <a:extLst>
              <a:ext uri="{FF2B5EF4-FFF2-40B4-BE49-F238E27FC236}">
                <a16:creationId xmlns:a16="http://schemas.microsoft.com/office/drawing/2014/main" id="{D6370C00-979E-4E1C-BC3E-0929745DF27E}"/>
              </a:ext>
            </a:extLst>
          </p:cNvPr>
          <p:cNvSpPr/>
          <p:nvPr/>
        </p:nvSpPr>
        <p:spPr>
          <a:xfrm flipH="1">
            <a:off x="4994200" y="2535931"/>
            <a:ext cx="270272" cy="0"/>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20" name="Straight Connector 19">
            <a:extLst>
              <a:ext uri="{FF2B5EF4-FFF2-40B4-BE49-F238E27FC236}">
                <a16:creationId xmlns:a16="http://schemas.microsoft.com/office/drawing/2014/main" id="{BD49893B-7D4F-4D49-9078-1DF0F4A95E1A}"/>
              </a:ext>
            </a:extLst>
          </p:cNvPr>
          <p:cNvSpPr/>
          <p:nvPr/>
        </p:nvSpPr>
        <p:spPr>
          <a:xfrm flipH="1">
            <a:off x="4994200" y="3071712"/>
            <a:ext cx="270272" cy="0"/>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21" name="Straight Connector 20">
            <a:extLst>
              <a:ext uri="{FF2B5EF4-FFF2-40B4-BE49-F238E27FC236}">
                <a16:creationId xmlns:a16="http://schemas.microsoft.com/office/drawing/2014/main" id="{7EEE9466-AC11-4F80-8889-1884D466ADA8}"/>
              </a:ext>
            </a:extLst>
          </p:cNvPr>
          <p:cNvSpPr/>
          <p:nvPr/>
        </p:nvSpPr>
        <p:spPr>
          <a:xfrm flipH="1">
            <a:off x="4994200" y="3583681"/>
            <a:ext cx="270272" cy="0"/>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22" name="Straight Connector 21">
            <a:extLst>
              <a:ext uri="{FF2B5EF4-FFF2-40B4-BE49-F238E27FC236}">
                <a16:creationId xmlns:a16="http://schemas.microsoft.com/office/drawing/2014/main" id="{9CCE8B5F-3BD6-4E06-89CA-514811A1063C}"/>
              </a:ext>
            </a:extLst>
          </p:cNvPr>
          <p:cNvSpPr/>
          <p:nvPr/>
        </p:nvSpPr>
        <p:spPr>
          <a:xfrm flipH="1">
            <a:off x="4994200" y="4151609"/>
            <a:ext cx="270272" cy="0"/>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23" name="Straight Connector 22">
            <a:extLst>
              <a:ext uri="{FF2B5EF4-FFF2-40B4-BE49-F238E27FC236}">
                <a16:creationId xmlns:a16="http://schemas.microsoft.com/office/drawing/2014/main" id="{220D0F74-8696-424E-BEBF-CEA74287B325}"/>
              </a:ext>
            </a:extLst>
          </p:cNvPr>
          <p:cNvSpPr/>
          <p:nvPr/>
        </p:nvSpPr>
        <p:spPr>
          <a:xfrm>
            <a:off x="4994199" y="2531169"/>
            <a:ext cx="0" cy="540544"/>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24" name="Straight Connector 23">
            <a:extLst>
              <a:ext uri="{FF2B5EF4-FFF2-40B4-BE49-F238E27FC236}">
                <a16:creationId xmlns:a16="http://schemas.microsoft.com/office/drawing/2014/main" id="{EB9687A2-F4A4-4DD5-8CC6-06097AD54323}"/>
              </a:ext>
            </a:extLst>
          </p:cNvPr>
          <p:cNvSpPr/>
          <p:nvPr/>
        </p:nvSpPr>
        <p:spPr>
          <a:xfrm>
            <a:off x="4994199" y="3071713"/>
            <a:ext cx="0" cy="511969"/>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25" name="Straight Connector 24">
            <a:extLst>
              <a:ext uri="{FF2B5EF4-FFF2-40B4-BE49-F238E27FC236}">
                <a16:creationId xmlns:a16="http://schemas.microsoft.com/office/drawing/2014/main" id="{A780E727-F91F-4938-AF22-2DBE0DF62C85}"/>
              </a:ext>
            </a:extLst>
          </p:cNvPr>
          <p:cNvSpPr/>
          <p:nvPr/>
        </p:nvSpPr>
        <p:spPr>
          <a:xfrm>
            <a:off x="4994199" y="3583682"/>
            <a:ext cx="0" cy="567928"/>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26" name="Straight Connector 25">
            <a:extLst>
              <a:ext uri="{FF2B5EF4-FFF2-40B4-BE49-F238E27FC236}">
                <a16:creationId xmlns:a16="http://schemas.microsoft.com/office/drawing/2014/main" id="{52DC4F6F-7968-47E0-9317-D7F0176E17F6}"/>
              </a:ext>
            </a:extLst>
          </p:cNvPr>
          <p:cNvSpPr/>
          <p:nvPr/>
        </p:nvSpPr>
        <p:spPr>
          <a:xfrm flipH="1">
            <a:off x="4995390" y="4675484"/>
            <a:ext cx="270272" cy="0"/>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27" name="Straight Connector 26">
            <a:extLst>
              <a:ext uri="{FF2B5EF4-FFF2-40B4-BE49-F238E27FC236}">
                <a16:creationId xmlns:a16="http://schemas.microsoft.com/office/drawing/2014/main" id="{D5D6AB67-197F-452A-8E7E-90915CE9A3BC}"/>
              </a:ext>
            </a:extLst>
          </p:cNvPr>
          <p:cNvSpPr/>
          <p:nvPr/>
        </p:nvSpPr>
        <p:spPr>
          <a:xfrm>
            <a:off x="4993010" y="4143275"/>
            <a:ext cx="0" cy="536972"/>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34" name="Rechteck 1">
            <a:extLst>
              <a:ext uri="{FF2B5EF4-FFF2-40B4-BE49-F238E27FC236}">
                <a16:creationId xmlns:a16="http://schemas.microsoft.com/office/drawing/2014/main" id="{B31C2BC1-1582-47F0-BC69-44C65DEFDB7C}"/>
              </a:ext>
            </a:extLst>
          </p:cNvPr>
          <p:cNvSpPr>
            <a:spLocks noChangeArrowheads="1"/>
          </p:cNvSpPr>
          <p:nvPr/>
        </p:nvSpPr>
        <p:spPr bwMode="auto">
          <a:xfrm>
            <a:off x="5237087" y="2868586"/>
            <a:ext cx="37802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9pPr>
          </a:lstStyle>
          <a:p>
            <a:pPr eaLnBrk="1">
              <a:spcBef>
                <a:spcPct val="0"/>
              </a:spcBef>
              <a:buFontTx/>
              <a:buNone/>
            </a:pPr>
            <a:r>
              <a:rPr lang="de-DE" sz="1800" dirty="0">
                <a:latin typeface="Times New Roman" pitchFamily="18" charset="0"/>
                <a:ea typeface="Charis SIL Compact" pitchFamily="2"/>
                <a:cs typeface="Times New Roman" pitchFamily="18" charset="0"/>
              </a:rPr>
              <a:t>Physical </a:t>
            </a:r>
            <a:r>
              <a:rPr lang="de-DE" altLang="nb-NO" sz="1800" dirty="0">
                <a:latin typeface="Times New Roman" panose="02020603050405020304" pitchFamily="18" charset="0"/>
                <a:ea typeface="Charis SIL Compact"/>
                <a:cs typeface="Times New Roman" panose="02020603050405020304" pitchFamily="18" charset="0"/>
              </a:rPr>
              <a:t>Goals</a:t>
            </a:r>
          </a:p>
          <a:p>
            <a:pPr eaLnBrk="1">
              <a:spcBef>
                <a:spcPct val="0"/>
              </a:spcBef>
              <a:buFontTx/>
              <a:buNone/>
            </a:pPr>
            <a:r>
              <a:rPr lang="de-DE" altLang="nb-NO" sz="1400" dirty="0">
                <a:latin typeface="Times New Roman" panose="02020603050405020304" pitchFamily="18" charset="0"/>
                <a:ea typeface="Charis SIL Compact"/>
                <a:cs typeface="Times New Roman" panose="02020603050405020304" pitchFamily="18" charset="0"/>
              </a:rPr>
              <a:t>of verbs of caused motion (CAUSED-MOTION)</a:t>
            </a:r>
          </a:p>
        </p:txBody>
      </p:sp>
      <p:sp>
        <p:nvSpPr>
          <p:cNvPr id="35" name="Rechteck 3">
            <a:extLst>
              <a:ext uri="{FF2B5EF4-FFF2-40B4-BE49-F238E27FC236}">
                <a16:creationId xmlns:a16="http://schemas.microsoft.com/office/drawing/2014/main" id="{7B8D6356-48B9-4A95-834E-5CCC6466D632}"/>
              </a:ext>
            </a:extLst>
          </p:cNvPr>
          <p:cNvSpPr>
            <a:spLocks noChangeArrowheads="1"/>
          </p:cNvSpPr>
          <p:nvPr/>
        </p:nvSpPr>
        <p:spPr bwMode="auto">
          <a:xfrm>
            <a:off x="5235606" y="3956549"/>
            <a:ext cx="3429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9pPr>
          </a:lstStyle>
          <a:p>
            <a:pPr eaLnBrk="1">
              <a:spcBef>
                <a:spcPct val="0"/>
              </a:spcBef>
              <a:buFontTx/>
              <a:buNone/>
            </a:pPr>
            <a:r>
              <a:rPr lang="de-DE" altLang="nb-NO" sz="1800" dirty="0">
                <a:latin typeface="Times New Roman" panose="02020603050405020304" pitchFamily="18" charset="0"/>
                <a:ea typeface="Charis SIL Compact"/>
                <a:cs typeface="Times New Roman" panose="02020603050405020304" pitchFamily="18" charset="0"/>
              </a:rPr>
              <a:t>Metaphorical Goals</a:t>
            </a:r>
          </a:p>
          <a:p>
            <a:pPr eaLnBrk="1">
              <a:spcBef>
                <a:spcPct val="0"/>
              </a:spcBef>
              <a:buFontTx/>
              <a:buNone/>
            </a:pPr>
            <a:r>
              <a:rPr lang="de-DE" altLang="nb-NO" sz="1400" dirty="0">
                <a:latin typeface="Times New Roman" panose="02020603050405020304" pitchFamily="18" charset="0"/>
                <a:ea typeface="Charis SIL Compact"/>
                <a:cs typeface="Times New Roman" panose="02020603050405020304" pitchFamily="18" charset="0"/>
              </a:rPr>
              <a:t>of verbs of SHOW</a:t>
            </a:r>
          </a:p>
        </p:txBody>
      </p:sp>
      <p:sp>
        <p:nvSpPr>
          <p:cNvPr id="37" name="Rechteck 1">
            <a:extLst>
              <a:ext uri="{FF2B5EF4-FFF2-40B4-BE49-F238E27FC236}">
                <a16:creationId xmlns:a16="http://schemas.microsoft.com/office/drawing/2014/main" id="{C38BD1AD-44FA-475F-BEE8-D6D90C16AD24}"/>
              </a:ext>
            </a:extLst>
          </p:cNvPr>
          <p:cNvSpPr>
            <a:spLocks noChangeArrowheads="1"/>
          </p:cNvSpPr>
          <p:nvPr/>
        </p:nvSpPr>
        <p:spPr bwMode="auto">
          <a:xfrm>
            <a:off x="5238995" y="3424207"/>
            <a:ext cx="44178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9pPr>
          </a:lstStyle>
          <a:p>
            <a:pPr eaLnBrk="1">
              <a:spcBef>
                <a:spcPct val="0"/>
              </a:spcBef>
              <a:buFontTx/>
              <a:buNone/>
            </a:pPr>
            <a:r>
              <a:rPr lang="de-DE" altLang="nb-NO" sz="1800" dirty="0">
                <a:latin typeface="Times New Roman" panose="02020603050405020304" pitchFamily="18" charset="0"/>
                <a:ea typeface="Charis SIL Compact"/>
                <a:cs typeface="Times New Roman" panose="02020603050405020304" pitchFamily="18" charset="0"/>
              </a:rPr>
              <a:t>Metaphorical Goals</a:t>
            </a:r>
          </a:p>
          <a:p>
            <a:pPr eaLnBrk="1">
              <a:spcBef>
                <a:spcPct val="0"/>
              </a:spcBef>
              <a:buFontTx/>
              <a:buNone/>
            </a:pPr>
            <a:r>
              <a:rPr lang="de-DE" altLang="nb-NO" sz="1400" dirty="0">
                <a:latin typeface="Times New Roman" panose="02020603050405020304" pitchFamily="18" charset="0"/>
                <a:ea typeface="Charis SIL Compact"/>
                <a:cs typeface="Times New Roman" panose="02020603050405020304" pitchFamily="18" charset="0"/>
              </a:rPr>
              <a:t>of verbs of LOOK</a:t>
            </a:r>
          </a:p>
        </p:txBody>
      </p:sp>
      <p:sp>
        <p:nvSpPr>
          <p:cNvPr id="38" name="Rechteck 2">
            <a:extLst>
              <a:ext uri="{FF2B5EF4-FFF2-40B4-BE49-F238E27FC236}">
                <a16:creationId xmlns:a16="http://schemas.microsoft.com/office/drawing/2014/main" id="{66290638-8E48-45E3-98EC-5413E4A76C18}"/>
              </a:ext>
            </a:extLst>
          </p:cNvPr>
          <p:cNvSpPr>
            <a:spLocks noChangeArrowheads="1"/>
          </p:cNvSpPr>
          <p:nvPr/>
        </p:nvSpPr>
        <p:spPr bwMode="auto">
          <a:xfrm>
            <a:off x="5210371" y="5038640"/>
            <a:ext cx="55901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9pPr>
          </a:lstStyle>
          <a:p>
            <a:pPr eaLnBrk="1">
              <a:spcBef>
                <a:spcPct val="0"/>
              </a:spcBef>
              <a:buFontTx/>
              <a:buNone/>
            </a:pPr>
            <a:r>
              <a:rPr lang="de-DE" altLang="nb-NO" sz="1800" dirty="0">
                <a:latin typeface="Times New Roman" panose="02020603050405020304" pitchFamily="18" charset="0"/>
                <a:ea typeface="Charis SIL Compact"/>
                <a:cs typeface="Times New Roman" panose="02020603050405020304" pitchFamily="18" charset="0"/>
              </a:rPr>
              <a:t>Beneficiaries</a:t>
            </a:r>
          </a:p>
          <a:p>
            <a:pPr eaLnBrk="1">
              <a:spcBef>
                <a:spcPct val="0"/>
              </a:spcBef>
              <a:buFontTx/>
              <a:buNone/>
            </a:pPr>
            <a:r>
              <a:rPr lang="de-DE" altLang="nb-NO" sz="1400" dirty="0">
                <a:latin typeface="Times New Roman" panose="02020603050405020304" pitchFamily="18" charset="0"/>
                <a:ea typeface="Charis SIL Compact"/>
                <a:cs typeface="Times New Roman" panose="02020603050405020304" pitchFamily="18" charset="0"/>
              </a:rPr>
              <a:t>of verbs of transferred possession (BENEFICIARY)</a:t>
            </a:r>
          </a:p>
        </p:txBody>
      </p:sp>
      <p:sp>
        <p:nvSpPr>
          <p:cNvPr id="2" name="Slide Number Placeholder 1">
            <a:extLst>
              <a:ext uri="{FF2B5EF4-FFF2-40B4-BE49-F238E27FC236}">
                <a16:creationId xmlns:a16="http://schemas.microsoft.com/office/drawing/2014/main" id="{DF63F88B-7E50-4367-8FC3-D31282BE7482}"/>
              </a:ext>
            </a:extLst>
          </p:cNvPr>
          <p:cNvSpPr>
            <a:spLocks noGrp="1"/>
          </p:cNvSpPr>
          <p:nvPr>
            <p:ph type="sldNum" sz="quarter" idx="12"/>
          </p:nvPr>
        </p:nvSpPr>
        <p:spPr/>
        <p:txBody>
          <a:bodyPr/>
          <a:lstStyle/>
          <a:p>
            <a:pPr>
              <a:defRPr/>
            </a:pPr>
            <a:fld id="{FFCAF955-5E2C-47F9-9953-A0A92CEB2270}" type="slidenum">
              <a:rPr lang="en-GB" altLang="en-US" smtClean="0">
                <a:solidFill>
                  <a:schemeClr val="bg1">
                    <a:lumMod val="50000"/>
                  </a:schemeClr>
                </a:solidFill>
              </a:rPr>
              <a:pPr>
                <a:defRPr/>
              </a:pPr>
              <a:t>17</a:t>
            </a:fld>
            <a:endParaRPr lang="en-GB" altLang="en-US" dirty="0">
              <a:solidFill>
                <a:schemeClr val="bg1">
                  <a:lumMod val="50000"/>
                </a:schemeClr>
              </a:solidFill>
            </a:endParaRPr>
          </a:p>
        </p:txBody>
      </p:sp>
      <p:sp>
        <p:nvSpPr>
          <p:cNvPr id="39" name="Straight Connector 38">
            <a:extLst>
              <a:ext uri="{FF2B5EF4-FFF2-40B4-BE49-F238E27FC236}">
                <a16:creationId xmlns:a16="http://schemas.microsoft.com/office/drawing/2014/main" id="{F5BC14D5-AD2E-4692-83AF-3FA6DF52A887}"/>
              </a:ext>
            </a:extLst>
          </p:cNvPr>
          <p:cNvSpPr/>
          <p:nvPr/>
        </p:nvSpPr>
        <p:spPr>
          <a:xfrm flipH="1">
            <a:off x="5004874" y="5229200"/>
            <a:ext cx="270272" cy="0"/>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43" name="Rectangle 42">
            <a:extLst>
              <a:ext uri="{FF2B5EF4-FFF2-40B4-BE49-F238E27FC236}">
                <a16:creationId xmlns:a16="http://schemas.microsoft.com/office/drawing/2014/main" id="{CDF7A17C-8C61-468A-9FB8-E45D7AB0DDE7}"/>
              </a:ext>
            </a:extLst>
          </p:cNvPr>
          <p:cNvSpPr/>
          <p:nvPr/>
        </p:nvSpPr>
        <p:spPr>
          <a:xfrm>
            <a:off x="4868929" y="5081942"/>
            <a:ext cx="4148392" cy="6044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7" name="Rectangle 46">
            <a:extLst>
              <a:ext uri="{FF2B5EF4-FFF2-40B4-BE49-F238E27FC236}">
                <a16:creationId xmlns:a16="http://schemas.microsoft.com/office/drawing/2014/main" id="{02E34504-10B2-4AB9-A0AA-B175E557A0BE}"/>
              </a:ext>
            </a:extLst>
          </p:cNvPr>
          <p:cNvSpPr/>
          <p:nvPr/>
        </p:nvSpPr>
        <p:spPr>
          <a:xfrm>
            <a:off x="340300" y="836712"/>
            <a:ext cx="5703153" cy="14154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49" name="Straight Connector 48">
            <a:extLst>
              <a:ext uri="{FF2B5EF4-FFF2-40B4-BE49-F238E27FC236}">
                <a16:creationId xmlns:a16="http://schemas.microsoft.com/office/drawing/2014/main" id="{C64119DA-E2DA-498A-830C-D81A867A4397}"/>
              </a:ext>
            </a:extLst>
          </p:cNvPr>
          <p:cNvSpPr/>
          <p:nvPr/>
        </p:nvSpPr>
        <p:spPr>
          <a:xfrm flipH="1">
            <a:off x="4995349" y="5217295"/>
            <a:ext cx="270272" cy="0"/>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50" name="Straight Connector 49">
            <a:extLst>
              <a:ext uri="{FF2B5EF4-FFF2-40B4-BE49-F238E27FC236}">
                <a16:creationId xmlns:a16="http://schemas.microsoft.com/office/drawing/2014/main" id="{EF868CC5-C0E4-4A3B-962F-94D8985BBD87}"/>
              </a:ext>
            </a:extLst>
          </p:cNvPr>
          <p:cNvSpPr/>
          <p:nvPr/>
        </p:nvSpPr>
        <p:spPr>
          <a:xfrm>
            <a:off x="4992969" y="4680322"/>
            <a:ext cx="0" cy="536972"/>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51" name="TextBox 50">
            <a:extLst>
              <a:ext uri="{FF2B5EF4-FFF2-40B4-BE49-F238E27FC236}">
                <a16:creationId xmlns:a16="http://schemas.microsoft.com/office/drawing/2014/main" id="{61D2FAAD-B8CF-4DBE-8555-88609D3F1CA0}"/>
              </a:ext>
            </a:extLst>
          </p:cNvPr>
          <p:cNvSpPr txBox="1"/>
          <p:nvPr/>
        </p:nvSpPr>
        <p:spPr>
          <a:xfrm>
            <a:off x="5391026" y="1809629"/>
            <a:ext cx="1430446" cy="369332"/>
          </a:xfrm>
          <a:prstGeom prst="rect">
            <a:avLst/>
          </a:prstGeom>
          <a:solidFill>
            <a:schemeClr val="accent6">
              <a:lumMod val="60000"/>
              <a:lumOff val="40000"/>
            </a:schemeClr>
          </a:solidFill>
        </p:spPr>
        <p:txBody>
          <a:bodyPr wrap="square">
            <a:spAutoFit/>
          </a:bodyPr>
          <a:lstStyle/>
          <a:p>
            <a:r>
              <a:rPr lang="en-US" sz="1800" dirty="0">
                <a:latin typeface="Times New Roman" panose="02020603050405020304" pitchFamily="18" charset="0"/>
                <a:cs typeface="Times New Roman" panose="02020603050405020304" pitchFamily="18" charset="0"/>
              </a:rPr>
              <a:t>[+/-</a:t>
            </a:r>
            <a:r>
              <a:rPr lang="en-GB" sz="1800" dirty="0">
                <a:latin typeface="Times New Roman" panose="02020603050405020304" pitchFamily="18" charset="0"/>
                <a:cs typeface="Times New Roman" panose="02020603050405020304" pitchFamily="18" charset="0"/>
              </a:rPr>
              <a:t>flagging</a:t>
            </a:r>
            <a:r>
              <a:rPr lang="en-US" sz="1800" dirty="0">
                <a:latin typeface="Times New Roman" panose="02020603050405020304" pitchFamily="18" charset="0"/>
                <a:cs typeface="Times New Roman" panose="02020603050405020304" pitchFamily="18" charset="0"/>
              </a:rPr>
              <a:t>]</a:t>
            </a:r>
            <a:endParaRPr lang="en-GB" dirty="0"/>
          </a:p>
        </p:txBody>
      </p:sp>
      <p:sp>
        <p:nvSpPr>
          <p:cNvPr id="42" name="TextBox 41">
            <a:extLst>
              <a:ext uri="{FF2B5EF4-FFF2-40B4-BE49-F238E27FC236}">
                <a16:creationId xmlns:a16="http://schemas.microsoft.com/office/drawing/2014/main" id="{1C51DE42-2C39-43D0-9798-7D9D1707DFE9}"/>
              </a:ext>
            </a:extLst>
          </p:cNvPr>
          <p:cNvSpPr txBox="1"/>
          <p:nvPr/>
        </p:nvSpPr>
        <p:spPr>
          <a:xfrm>
            <a:off x="2249873" y="2316270"/>
            <a:ext cx="2849585" cy="400110"/>
          </a:xfrm>
          <a:prstGeom prst="rect">
            <a:avLst/>
          </a:prstGeom>
          <a:noFill/>
        </p:spPr>
        <p:txBody>
          <a:bodyPr wrap="square">
            <a:spAutoFit/>
          </a:bodyPr>
          <a:lstStyle/>
          <a:p>
            <a:r>
              <a:rPr lang="de-DE" sz="2000" dirty="0">
                <a:latin typeface="Times" panose="02020603050405020304" pitchFamily="18" charset="0"/>
                <a:ea typeface="Calibri" panose="020F0502020204030204" pitchFamily="34" charset="0"/>
                <a:cs typeface="Times" panose="02020603050405020304" pitchFamily="18" charset="0"/>
              </a:rPr>
              <a:t>M</a:t>
            </a:r>
            <a:r>
              <a:rPr lang="de-DE" sz="2000" dirty="0">
                <a:effectLst/>
                <a:latin typeface="Times" panose="02020603050405020304" pitchFamily="18" charset="0"/>
                <a:ea typeface="Calibri" panose="020F0502020204030204" pitchFamily="34" charset="0"/>
                <a:cs typeface="Times" panose="02020603050405020304" pitchFamily="18" charset="0"/>
              </a:rPr>
              <a:t>y father goes to school.</a:t>
            </a:r>
            <a:endParaRPr lang="en-GB" sz="2000" dirty="0">
              <a:latin typeface="Times" panose="02020603050405020304" pitchFamily="18" charset="0"/>
              <a:cs typeface="Times" panose="02020603050405020304" pitchFamily="18" charset="0"/>
            </a:endParaRPr>
          </a:p>
        </p:txBody>
      </p:sp>
      <p:sp>
        <p:nvSpPr>
          <p:cNvPr id="44" name="TextBox 43">
            <a:extLst>
              <a:ext uri="{FF2B5EF4-FFF2-40B4-BE49-F238E27FC236}">
                <a16:creationId xmlns:a16="http://schemas.microsoft.com/office/drawing/2014/main" id="{DEC131ED-51F6-4799-AC32-B99A545F42B9}"/>
              </a:ext>
            </a:extLst>
          </p:cNvPr>
          <p:cNvSpPr txBox="1"/>
          <p:nvPr/>
        </p:nvSpPr>
        <p:spPr>
          <a:xfrm>
            <a:off x="1723819" y="2813908"/>
            <a:ext cx="3527603" cy="400110"/>
          </a:xfrm>
          <a:prstGeom prst="rect">
            <a:avLst/>
          </a:prstGeom>
          <a:noFill/>
        </p:spPr>
        <p:txBody>
          <a:bodyPr wrap="square">
            <a:spAutoFit/>
          </a:bodyPr>
          <a:lstStyle/>
          <a:p>
            <a:r>
              <a:rPr lang="de-DE" sz="2000" dirty="0">
                <a:effectLst/>
                <a:latin typeface="Times" panose="02020603050405020304" pitchFamily="18" charset="0"/>
                <a:ea typeface="Calibri" panose="020F0502020204030204" pitchFamily="34" charset="0"/>
                <a:cs typeface="Times" panose="02020603050405020304" pitchFamily="18" charset="0"/>
              </a:rPr>
              <a:t>John put the book on the table.</a:t>
            </a:r>
            <a:endParaRPr lang="en-GB" sz="2000" dirty="0">
              <a:latin typeface="Times" panose="02020603050405020304" pitchFamily="18" charset="0"/>
              <a:cs typeface="Times" panose="02020603050405020304" pitchFamily="18" charset="0"/>
            </a:endParaRPr>
          </a:p>
        </p:txBody>
      </p:sp>
      <p:sp>
        <p:nvSpPr>
          <p:cNvPr id="45" name="TextBox 44">
            <a:extLst>
              <a:ext uri="{FF2B5EF4-FFF2-40B4-BE49-F238E27FC236}">
                <a16:creationId xmlns:a16="http://schemas.microsoft.com/office/drawing/2014/main" id="{6DE0319B-87C6-4221-BC83-3508F7A7B4E8}"/>
              </a:ext>
            </a:extLst>
          </p:cNvPr>
          <p:cNvSpPr txBox="1"/>
          <p:nvPr/>
        </p:nvSpPr>
        <p:spPr>
          <a:xfrm>
            <a:off x="2192110" y="3342211"/>
            <a:ext cx="2850156" cy="400110"/>
          </a:xfrm>
          <a:prstGeom prst="rect">
            <a:avLst/>
          </a:prstGeom>
          <a:noFill/>
        </p:spPr>
        <p:txBody>
          <a:bodyPr wrap="square">
            <a:spAutoFit/>
          </a:bodyPr>
          <a:lstStyle/>
          <a:p>
            <a:r>
              <a:rPr lang="de-DE" sz="2000" dirty="0">
                <a:effectLst/>
                <a:latin typeface="Times" panose="02020603050405020304" pitchFamily="18" charset="0"/>
                <a:ea typeface="Calibri" panose="020F0502020204030204" pitchFamily="34" charset="0"/>
                <a:cs typeface="Times" panose="02020603050405020304" pitchFamily="18" charset="0"/>
              </a:rPr>
              <a:t>He looked at the building.</a:t>
            </a:r>
            <a:endParaRPr lang="en-GB" sz="2000" dirty="0">
              <a:latin typeface="Times" panose="02020603050405020304" pitchFamily="18" charset="0"/>
              <a:cs typeface="Times" panose="02020603050405020304" pitchFamily="18" charset="0"/>
            </a:endParaRPr>
          </a:p>
        </p:txBody>
      </p:sp>
      <p:sp>
        <p:nvSpPr>
          <p:cNvPr id="52" name="TextBox 51">
            <a:extLst>
              <a:ext uri="{FF2B5EF4-FFF2-40B4-BE49-F238E27FC236}">
                <a16:creationId xmlns:a16="http://schemas.microsoft.com/office/drawing/2014/main" id="{297F6A5E-9107-4E6B-9F4D-A9A6C743548B}"/>
              </a:ext>
            </a:extLst>
          </p:cNvPr>
          <p:cNvSpPr txBox="1"/>
          <p:nvPr/>
        </p:nvSpPr>
        <p:spPr>
          <a:xfrm>
            <a:off x="1413680" y="3915064"/>
            <a:ext cx="3630060" cy="400110"/>
          </a:xfrm>
          <a:prstGeom prst="rect">
            <a:avLst/>
          </a:prstGeom>
          <a:noFill/>
        </p:spPr>
        <p:txBody>
          <a:bodyPr wrap="square">
            <a:spAutoFit/>
          </a:bodyPr>
          <a:lstStyle/>
          <a:p>
            <a:r>
              <a:rPr lang="de-DE" sz="2000" dirty="0">
                <a:effectLst/>
                <a:latin typeface="Times" panose="02020603050405020304" pitchFamily="18" charset="0"/>
                <a:ea typeface="Calibri" panose="020F0502020204030204" pitchFamily="34" charset="0"/>
                <a:cs typeface="Times" panose="02020603050405020304" pitchFamily="18" charset="0"/>
              </a:rPr>
              <a:t>He showed the book to his father.</a:t>
            </a:r>
            <a:endParaRPr lang="en-GB" sz="2000" dirty="0">
              <a:latin typeface="Times" panose="02020603050405020304" pitchFamily="18" charset="0"/>
              <a:cs typeface="Times" panose="02020603050405020304" pitchFamily="18" charset="0"/>
            </a:endParaRPr>
          </a:p>
        </p:txBody>
      </p:sp>
      <p:sp>
        <p:nvSpPr>
          <p:cNvPr id="3" name="Straight Connector 2">
            <a:extLst>
              <a:ext uri="{FF2B5EF4-FFF2-40B4-BE49-F238E27FC236}">
                <a16:creationId xmlns:a16="http://schemas.microsoft.com/office/drawing/2014/main" id="{1A0C7D9C-1A3F-4342-4152-D64372D37675}"/>
              </a:ext>
            </a:extLst>
          </p:cNvPr>
          <p:cNvSpPr/>
          <p:nvPr/>
        </p:nvSpPr>
        <p:spPr>
          <a:xfrm flipH="1">
            <a:off x="4995349" y="5749503"/>
            <a:ext cx="270272" cy="0"/>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4" name="Straight Connector 3">
            <a:extLst>
              <a:ext uri="{FF2B5EF4-FFF2-40B4-BE49-F238E27FC236}">
                <a16:creationId xmlns:a16="http://schemas.microsoft.com/office/drawing/2014/main" id="{D1458B1E-0656-B2CC-99F5-0D61B5C620E8}"/>
              </a:ext>
            </a:extLst>
          </p:cNvPr>
          <p:cNvSpPr/>
          <p:nvPr/>
        </p:nvSpPr>
        <p:spPr>
          <a:xfrm>
            <a:off x="4992969" y="5217294"/>
            <a:ext cx="0" cy="536972"/>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6" name="Straight Connector 5">
            <a:extLst>
              <a:ext uri="{FF2B5EF4-FFF2-40B4-BE49-F238E27FC236}">
                <a16:creationId xmlns:a16="http://schemas.microsoft.com/office/drawing/2014/main" id="{7D9CEABA-8E1D-F512-77CA-0100569061E9}"/>
              </a:ext>
            </a:extLst>
          </p:cNvPr>
          <p:cNvSpPr/>
          <p:nvPr/>
        </p:nvSpPr>
        <p:spPr>
          <a:xfrm flipH="1">
            <a:off x="4995308" y="6291314"/>
            <a:ext cx="270272" cy="0"/>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7" name="Straight Connector 6">
            <a:extLst>
              <a:ext uri="{FF2B5EF4-FFF2-40B4-BE49-F238E27FC236}">
                <a16:creationId xmlns:a16="http://schemas.microsoft.com/office/drawing/2014/main" id="{5EFEAD70-9491-72B8-E220-75408CA0048B}"/>
              </a:ext>
            </a:extLst>
          </p:cNvPr>
          <p:cNvSpPr/>
          <p:nvPr/>
        </p:nvSpPr>
        <p:spPr>
          <a:xfrm>
            <a:off x="4992928" y="5754341"/>
            <a:ext cx="0" cy="536972"/>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
        <p:nvSpPr>
          <p:cNvPr id="28" name="Rechteck 3">
            <a:extLst>
              <a:ext uri="{FF2B5EF4-FFF2-40B4-BE49-F238E27FC236}">
                <a16:creationId xmlns:a16="http://schemas.microsoft.com/office/drawing/2014/main" id="{6E6490F6-9D83-7CDF-E077-D6B33A268E3A}"/>
              </a:ext>
            </a:extLst>
          </p:cNvPr>
          <p:cNvSpPr>
            <a:spLocks noChangeArrowheads="1"/>
          </p:cNvSpPr>
          <p:nvPr/>
        </p:nvSpPr>
        <p:spPr bwMode="auto">
          <a:xfrm>
            <a:off x="5235606" y="4968650"/>
            <a:ext cx="3429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9pPr>
          </a:lstStyle>
          <a:p>
            <a:pPr eaLnBrk="1">
              <a:spcBef>
                <a:spcPct val="0"/>
              </a:spcBef>
              <a:buFontTx/>
              <a:buNone/>
            </a:pPr>
            <a:r>
              <a:rPr lang="de-DE" altLang="nb-NO" sz="1800" dirty="0">
                <a:latin typeface="Times New Roman" panose="02020603050405020304" pitchFamily="18" charset="0"/>
                <a:ea typeface="Charis SIL Compact"/>
                <a:cs typeface="Times New Roman" panose="02020603050405020304" pitchFamily="18" charset="0"/>
              </a:rPr>
              <a:t>Recipients</a:t>
            </a:r>
          </a:p>
          <a:p>
            <a:pPr eaLnBrk="1">
              <a:spcBef>
                <a:spcPct val="0"/>
              </a:spcBef>
              <a:buFontTx/>
              <a:buNone/>
            </a:pPr>
            <a:r>
              <a:rPr lang="de-DE" altLang="nb-NO" sz="1400" dirty="0">
                <a:latin typeface="Times New Roman" panose="02020603050405020304" pitchFamily="18" charset="0"/>
                <a:ea typeface="Charis SIL Compact"/>
                <a:cs typeface="Times New Roman" panose="02020603050405020304" pitchFamily="18" charset="0"/>
              </a:rPr>
              <a:t>of verbs of transferred possession (GIVE)</a:t>
            </a:r>
          </a:p>
        </p:txBody>
      </p:sp>
      <p:sp>
        <p:nvSpPr>
          <p:cNvPr id="32" name="Rechteck 4">
            <a:extLst>
              <a:ext uri="{FF2B5EF4-FFF2-40B4-BE49-F238E27FC236}">
                <a16:creationId xmlns:a16="http://schemas.microsoft.com/office/drawing/2014/main" id="{BD460841-FF17-D09B-9BEB-0AC090C7FB58}"/>
              </a:ext>
            </a:extLst>
          </p:cNvPr>
          <p:cNvSpPr>
            <a:spLocks noChangeArrowheads="1"/>
          </p:cNvSpPr>
          <p:nvPr/>
        </p:nvSpPr>
        <p:spPr bwMode="auto">
          <a:xfrm>
            <a:off x="5223700" y="5516428"/>
            <a:ext cx="3429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9pPr>
          </a:lstStyle>
          <a:p>
            <a:pPr eaLnBrk="1">
              <a:spcBef>
                <a:spcPct val="0"/>
              </a:spcBef>
              <a:buFontTx/>
              <a:buNone/>
            </a:pPr>
            <a:r>
              <a:rPr lang="de-DE" altLang="nb-NO" sz="1800" dirty="0">
                <a:latin typeface="Times New Roman" panose="02020603050405020304" pitchFamily="18" charset="0"/>
                <a:ea typeface="Charis SIL Compact"/>
                <a:cs typeface="Times New Roman" panose="02020603050405020304" pitchFamily="18" charset="0"/>
              </a:rPr>
              <a:t>Addressees </a:t>
            </a:r>
          </a:p>
          <a:p>
            <a:pPr eaLnBrk="1">
              <a:spcBef>
                <a:spcPct val="0"/>
              </a:spcBef>
              <a:buFontTx/>
              <a:buNone/>
            </a:pPr>
            <a:r>
              <a:rPr lang="de-DE" altLang="nb-NO" sz="1400" dirty="0">
                <a:latin typeface="Times New Roman" panose="02020603050405020304" pitchFamily="18" charset="0"/>
                <a:ea typeface="Charis SIL Compact"/>
                <a:cs typeface="Times New Roman" panose="02020603050405020304" pitchFamily="18" charset="0"/>
              </a:rPr>
              <a:t>of verbs of speech (SAY)</a:t>
            </a:r>
          </a:p>
        </p:txBody>
      </p:sp>
      <p:sp>
        <p:nvSpPr>
          <p:cNvPr id="33" name="Rechteck 1">
            <a:extLst>
              <a:ext uri="{FF2B5EF4-FFF2-40B4-BE49-F238E27FC236}">
                <a16:creationId xmlns:a16="http://schemas.microsoft.com/office/drawing/2014/main" id="{95EE9FD7-1955-3887-FADB-3AAD7CC133F2}"/>
              </a:ext>
            </a:extLst>
          </p:cNvPr>
          <p:cNvSpPr>
            <a:spLocks noChangeArrowheads="1"/>
          </p:cNvSpPr>
          <p:nvPr/>
        </p:nvSpPr>
        <p:spPr bwMode="auto">
          <a:xfrm>
            <a:off x="5238995" y="4436308"/>
            <a:ext cx="441788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9pPr>
          </a:lstStyle>
          <a:p>
            <a:pPr>
              <a:spcBef>
                <a:spcPct val="0"/>
              </a:spcBef>
              <a:buNone/>
            </a:pPr>
            <a:r>
              <a:rPr lang="de-DE" altLang="nb-NO" sz="1800" dirty="0">
                <a:latin typeface="Times New Roman" panose="02020603050405020304" pitchFamily="18" charset="0"/>
                <a:ea typeface="Charis SIL Compact"/>
                <a:cs typeface="Times New Roman" panose="02020603050405020304" pitchFamily="18" charset="0"/>
              </a:rPr>
              <a:t>Resultant-states</a:t>
            </a:r>
          </a:p>
          <a:p>
            <a:pPr eaLnBrk="1">
              <a:spcBef>
                <a:spcPct val="0"/>
              </a:spcBef>
              <a:buFontTx/>
              <a:buNone/>
            </a:pPr>
            <a:r>
              <a:rPr lang="de-DE" altLang="nb-NO" sz="1400" dirty="0">
                <a:latin typeface="Times New Roman" panose="02020603050405020304" pitchFamily="18" charset="0"/>
                <a:ea typeface="Charis SIL Compact"/>
                <a:cs typeface="Times New Roman" panose="02020603050405020304" pitchFamily="18" charset="0"/>
              </a:rPr>
              <a:t>of verbs of change-of-state (CHANGE-of-STATE)</a:t>
            </a:r>
          </a:p>
        </p:txBody>
      </p:sp>
      <p:sp>
        <p:nvSpPr>
          <p:cNvPr id="53" name="Rechteck 2">
            <a:extLst>
              <a:ext uri="{FF2B5EF4-FFF2-40B4-BE49-F238E27FC236}">
                <a16:creationId xmlns:a16="http://schemas.microsoft.com/office/drawing/2014/main" id="{14C1F8A5-3B7D-8B2E-96E3-6EBDE6F842DC}"/>
              </a:ext>
            </a:extLst>
          </p:cNvPr>
          <p:cNvSpPr>
            <a:spLocks noChangeArrowheads="1"/>
          </p:cNvSpPr>
          <p:nvPr/>
        </p:nvSpPr>
        <p:spPr bwMode="auto">
          <a:xfrm>
            <a:off x="5210371" y="6050741"/>
            <a:ext cx="55901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358775" algn="l"/>
                <a:tab pos="719138" algn="l"/>
                <a:tab pos="1079500" algn="l"/>
                <a:tab pos="1439863" algn="l"/>
                <a:tab pos="1800225" algn="l"/>
                <a:tab pos="2159000" algn="l"/>
                <a:tab pos="2519363" algn="l"/>
                <a:tab pos="2879725" algn="l"/>
                <a:tab pos="3240088" algn="l"/>
                <a:tab pos="3598863" algn="l"/>
              </a:tabLst>
              <a:defRPr sz="2000">
                <a:solidFill>
                  <a:schemeClr val="tx1"/>
                </a:solidFill>
                <a:latin typeface="Calibri" panose="020F0502020204030204" pitchFamily="34" charset="0"/>
              </a:defRPr>
            </a:lvl9pPr>
          </a:lstStyle>
          <a:p>
            <a:pPr eaLnBrk="1">
              <a:spcBef>
                <a:spcPct val="0"/>
              </a:spcBef>
              <a:buFontTx/>
              <a:buNone/>
            </a:pPr>
            <a:r>
              <a:rPr lang="de-DE" altLang="nb-NO" sz="1800" dirty="0">
                <a:latin typeface="Times New Roman" panose="02020603050405020304" pitchFamily="18" charset="0"/>
                <a:ea typeface="Charis SIL Compact"/>
                <a:cs typeface="Times New Roman" panose="02020603050405020304" pitchFamily="18" charset="0"/>
              </a:rPr>
              <a:t>Beneficiaries</a:t>
            </a:r>
          </a:p>
          <a:p>
            <a:pPr eaLnBrk="1">
              <a:spcBef>
                <a:spcPct val="0"/>
              </a:spcBef>
              <a:buFontTx/>
              <a:buNone/>
            </a:pPr>
            <a:r>
              <a:rPr lang="de-DE" altLang="nb-NO" sz="1400" dirty="0">
                <a:latin typeface="Times New Roman" panose="02020603050405020304" pitchFamily="18" charset="0"/>
                <a:ea typeface="Charis SIL Compact"/>
                <a:cs typeface="Times New Roman" panose="02020603050405020304" pitchFamily="18" charset="0"/>
              </a:rPr>
              <a:t>of verbs of transferred possession (BENEFICIARY)</a:t>
            </a:r>
          </a:p>
        </p:txBody>
      </p:sp>
      <p:sp>
        <p:nvSpPr>
          <p:cNvPr id="56" name="TextBox 55">
            <a:extLst>
              <a:ext uri="{FF2B5EF4-FFF2-40B4-BE49-F238E27FC236}">
                <a16:creationId xmlns:a16="http://schemas.microsoft.com/office/drawing/2014/main" id="{0E1B45C8-6622-E394-2253-AAA813851DA9}"/>
              </a:ext>
            </a:extLst>
          </p:cNvPr>
          <p:cNvSpPr txBox="1"/>
          <p:nvPr/>
        </p:nvSpPr>
        <p:spPr>
          <a:xfrm>
            <a:off x="2018773" y="4353571"/>
            <a:ext cx="3331182" cy="400110"/>
          </a:xfrm>
          <a:prstGeom prst="rect">
            <a:avLst/>
          </a:prstGeom>
          <a:noFill/>
        </p:spPr>
        <p:txBody>
          <a:bodyPr wrap="square">
            <a:spAutoFit/>
          </a:bodyPr>
          <a:lstStyle/>
          <a:p>
            <a:r>
              <a:rPr lang="de-DE" sz="2000" dirty="0">
                <a:effectLst/>
                <a:latin typeface="Times" panose="02020603050405020304" pitchFamily="18" charset="0"/>
                <a:ea typeface="Calibri" panose="020F0502020204030204" pitchFamily="34" charset="0"/>
                <a:cs typeface="Times" panose="02020603050405020304" pitchFamily="18" charset="0"/>
              </a:rPr>
              <a:t>He became </a:t>
            </a:r>
            <a:r>
              <a:rPr lang="de-DE" sz="2000" dirty="0">
                <a:latin typeface="Times" panose="02020603050405020304" pitchFamily="18" charset="0"/>
                <a:ea typeface="Calibri" panose="020F0502020204030204" pitchFamily="34" charset="0"/>
                <a:cs typeface="Times" panose="02020603050405020304" pitchFamily="18" charset="0"/>
              </a:rPr>
              <a:t>[</a:t>
            </a:r>
            <a:r>
              <a:rPr lang="de-DE" sz="2000" dirty="0">
                <a:effectLst/>
                <a:latin typeface="Times" panose="02020603050405020304" pitchFamily="18" charset="0"/>
                <a:ea typeface="Calibri" panose="020F0502020204030204" pitchFamily="34" charset="0"/>
                <a:cs typeface="Times" panose="02020603050405020304" pitchFamily="18" charset="0"/>
              </a:rPr>
              <a:t>to] a professor.</a:t>
            </a:r>
            <a:endParaRPr lang="en-GB" sz="2000" dirty="0">
              <a:latin typeface="Times" panose="02020603050405020304" pitchFamily="18" charset="0"/>
              <a:cs typeface="Times" panose="02020603050405020304" pitchFamily="18" charset="0"/>
            </a:endParaRPr>
          </a:p>
        </p:txBody>
      </p:sp>
      <p:sp>
        <p:nvSpPr>
          <p:cNvPr id="57" name="TextBox 56">
            <a:extLst>
              <a:ext uri="{FF2B5EF4-FFF2-40B4-BE49-F238E27FC236}">
                <a16:creationId xmlns:a16="http://schemas.microsoft.com/office/drawing/2014/main" id="{601DD080-4C13-F253-5835-DA4CA31E869F}"/>
              </a:ext>
            </a:extLst>
          </p:cNvPr>
          <p:cNvSpPr txBox="1"/>
          <p:nvPr/>
        </p:nvSpPr>
        <p:spPr>
          <a:xfrm>
            <a:off x="1238869" y="4929273"/>
            <a:ext cx="3828351" cy="400110"/>
          </a:xfrm>
          <a:prstGeom prst="rect">
            <a:avLst/>
          </a:prstGeom>
          <a:noFill/>
        </p:spPr>
        <p:txBody>
          <a:bodyPr wrap="square">
            <a:spAutoFit/>
          </a:bodyPr>
          <a:lstStyle/>
          <a:p>
            <a:r>
              <a:rPr lang="de-DE" sz="2000" dirty="0">
                <a:effectLst/>
                <a:latin typeface="Times" panose="02020603050405020304" pitchFamily="18" charset="0"/>
                <a:ea typeface="Calibri" panose="020F0502020204030204" pitchFamily="34" charset="0"/>
                <a:cs typeface="Times" panose="02020603050405020304" pitchFamily="18" charset="0"/>
              </a:rPr>
              <a:t>My father gave the book to his son.</a:t>
            </a:r>
            <a:endParaRPr lang="en-GB" sz="2000" dirty="0">
              <a:latin typeface="Times" panose="02020603050405020304" pitchFamily="18" charset="0"/>
              <a:cs typeface="Times" panose="02020603050405020304" pitchFamily="18" charset="0"/>
            </a:endParaRPr>
          </a:p>
        </p:txBody>
      </p:sp>
      <p:sp>
        <p:nvSpPr>
          <p:cNvPr id="58" name="TextBox 57">
            <a:extLst>
              <a:ext uri="{FF2B5EF4-FFF2-40B4-BE49-F238E27FC236}">
                <a16:creationId xmlns:a16="http://schemas.microsoft.com/office/drawing/2014/main" id="{F40E37C9-CE09-CBAC-855C-D72FD1608200}"/>
              </a:ext>
            </a:extLst>
          </p:cNvPr>
          <p:cNvSpPr txBox="1"/>
          <p:nvPr/>
        </p:nvSpPr>
        <p:spPr>
          <a:xfrm>
            <a:off x="2260046" y="5980409"/>
            <a:ext cx="2795102" cy="400110"/>
          </a:xfrm>
          <a:prstGeom prst="rect">
            <a:avLst/>
          </a:prstGeom>
          <a:noFill/>
        </p:spPr>
        <p:txBody>
          <a:bodyPr wrap="square">
            <a:spAutoFit/>
          </a:bodyPr>
          <a:lstStyle/>
          <a:p>
            <a:r>
              <a:rPr lang="de-DE" sz="2000" dirty="0">
                <a:effectLst/>
                <a:latin typeface="Times" panose="02020603050405020304" pitchFamily="18" charset="0"/>
                <a:ea typeface="Calibri" panose="020F0502020204030204" pitchFamily="34" charset="0"/>
                <a:cs typeface="Times" panose="02020603050405020304" pitchFamily="18" charset="0"/>
              </a:rPr>
              <a:t>He sings a song for John.</a:t>
            </a:r>
            <a:endParaRPr lang="en-GB" sz="2000" dirty="0">
              <a:latin typeface="Times" panose="02020603050405020304" pitchFamily="18" charset="0"/>
              <a:cs typeface="Times" panose="02020603050405020304" pitchFamily="18" charset="0"/>
            </a:endParaRPr>
          </a:p>
        </p:txBody>
      </p:sp>
      <p:sp>
        <p:nvSpPr>
          <p:cNvPr id="59" name="TextBox 58">
            <a:extLst>
              <a:ext uri="{FF2B5EF4-FFF2-40B4-BE49-F238E27FC236}">
                <a16:creationId xmlns:a16="http://schemas.microsoft.com/office/drawing/2014/main" id="{814256F1-E646-776D-1C9D-F60F7F1AF448}"/>
              </a:ext>
            </a:extLst>
          </p:cNvPr>
          <p:cNvSpPr txBox="1"/>
          <p:nvPr/>
        </p:nvSpPr>
        <p:spPr>
          <a:xfrm>
            <a:off x="1258678" y="5436308"/>
            <a:ext cx="3828351" cy="400110"/>
          </a:xfrm>
          <a:prstGeom prst="rect">
            <a:avLst/>
          </a:prstGeom>
          <a:noFill/>
        </p:spPr>
        <p:txBody>
          <a:bodyPr wrap="square">
            <a:spAutoFit/>
          </a:bodyPr>
          <a:lstStyle/>
          <a:p>
            <a:r>
              <a:rPr lang="de-DE" sz="2000" dirty="0">
                <a:latin typeface="Times" panose="02020603050405020304" pitchFamily="18" charset="0"/>
                <a:ea typeface="Calibri" panose="020F0502020204030204" pitchFamily="34" charset="0"/>
                <a:cs typeface="Times" panose="02020603050405020304" pitchFamily="18" charset="0"/>
              </a:rPr>
              <a:t>H</a:t>
            </a:r>
            <a:r>
              <a:rPr lang="de-DE" sz="2000" dirty="0">
                <a:effectLst/>
                <a:latin typeface="Times" panose="02020603050405020304" pitchFamily="18" charset="0"/>
                <a:ea typeface="Calibri" panose="020F0502020204030204" pitchFamily="34" charset="0"/>
                <a:cs typeface="Times" panose="02020603050405020304" pitchFamily="18" charset="0"/>
              </a:rPr>
              <a:t>e said </a:t>
            </a:r>
            <a:r>
              <a:rPr lang="de-DE" sz="2000" b="1" dirty="0">
                <a:effectLst/>
                <a:latin typeface="Times" panose="02020603050405020304" pitchFamily="18" charset="0"/>
                <a:ea typeface="Calibri" panose="020F0502020204030204" pitchFamily="34" charset="0"/>
                <a:cs typeface="Times" panose="02020603050405020304" pitchFamily="18" charset="0"/>
              </a:rPr>
              <a:t>to</a:t>
            </a:r>
            <a:r>
              <a:rPr lang="de-DE" sz="2000" dirty="0">
                <a:effectLst/>
                <a:latin typeface="Times" panose="02020603050405020304" pitchFamily="18" charset="0"/>
                <a:ea typeface="Calibri" panose="020F0502020204030204" pitchFamily="34" charset="0"/>
                <a:cs typeface="Times" panose="02020603050405020304" pitchFamily="18" charset="0"/>
              </a:rPr>
              <a:t> me the story of the king.</a:t>
            </a:r>
            <a:endParaRPr lang="en-GB" sz="2000" dirty="0">
              <a:latin typeface="Times" panose="02020603050405020304" pitchFamily="18" charset="0"/>
              <a:cs typeface="Times" panose="02020603050405020304" pitchFamily="18" charset="0"/>
            </a:endParaRPr>
          </a:p>
        </p:txBody>
      </p:sp>
      <p:sp>
        <p:nvSpPr>
          <p:cNvPr id="8" name="Content Placeholder 2">
            <a:extLst>
              <a:ext uri="{FF2B5EF4-FFF2-40B4-BE49-F238E27FC236}">
                <a16:creationId xmlns:a16="http://schemas.microsoft.com/office/drawing/2014/main" id="{40C204F9-E5C6-A127-C1A7-1624431EF1BF}"/>
              </a:ext>
            </a:extLst>
          </p:cNvPr>
          <p:cNvSpPr>
            <a:spLocks noGrp="1"/>
          </p:cNvSpPr>
          <p:nvPr>
            <p:ph idx="1"/>
          </p:nvPr>
        </p:nvSpPr>
        <p:spPr>
          <a:xfrm>
            <a:off x="285744" y="1477698"/>
            <a:ext cx="8731577" cy="3263504"/>
          </a:xfrm>
        </p:spPr>
        <p:txBody>
          <a:bodyPr>
            <a:normAutofit/>
          </a:bodyPr>
          <a:lstStyle/>
          <a:p>
            <a:pPr marL="0" indent="0">
              <a:buNone/>
            </a:pPr>
            <a:r>
              <a:rPr lang="en-GB" sz="1500" dirty="0">
                <a:latin typeface="Times New Roman" panose="02020603050405020304" pitchFamily="18" charset="0"/>
                <a:cs typeface="Times New Roman" panose="02020603050405020304" pitchFamily="18" charset="0"/>
              </a:rPr>
              <a:t>	</a:t>
            </a:r>
          </a:p>
          <a:p>
            <a:pPr marL="0" indent="0">
              <a:buNone/>
            </a:pPr>
            <a:r>
              <a:rPr lang="en-GB" sz="1500" dirty="0">
                <a:latin typeface="Times New Roman" panose="02020603050405020304" pitchFamily="18" charset="0"/>
                <a:cs typeface="Times New Roman" panose="02020603050405020304" pitchFamily="18" charset="0"/>
              </a:rPr>
              <a:t>SOURCE        (cause       ) MOVE	     (OBJECT)          TARGET</a:t>
            </a:r>
            <a:endParaRPr lang="en-GB" sz="2400" dirty="0">
              <a:latin typeface="Times New Roman" panose="02020603050405020304" pitchFamily="18" charset="0"/>
              <a:cs typeface="Times New Roman" panose="02020603050405020304" pitchFamily="18" charset="0"/>
            </a:endParaRPr>
          </a:p>
          <a:p>
            <a:pPr marL="0" indent="0">
              <a:buNone/>
            </a:pPr>
            <a:r>
              <a:rPr lang="en-GB" sz="1500" dirty="0">
                <a:latin typeface="Times New Roman" panose="02020603050405020304" pitchFamily="18" charset="0"/>
                <a:cs typeface="Times New Roman" panose="02020603050405020304" pitchFamily="18" charset="0"/>
              </a:rPr>
              <a:t>			 	</a:t>
            </a:r>
          </a:p>
          <a:p>
            <a:pPr marL="0" indent="0">
              <a:buNone/>
            </a:pPr>
            <a:r>
              <a:rPr lang="en-GB" sz="1500" dirty="0">
                <a:latin typeface="Times New Roman" panose="02020603050405020304" pitchFamily="18" charset="0"/>
                <a:cs typeface="Times New Roman" panose="02020603050405020304" pitchFamily="18" charset="0"/>
              </a:rPr>
              <a:t>																			</a:t>
            </a:r>
          </a:p>
        </p:txBody>
      </p:sp>
      <p:sp>
        <p:nvSpPr>
          <p:cNvPr id="9" name="Arrow: Right 8">
            <a:extLst>
              <a:ext uri="{FF2B5EF4-FFF2-40B4-BE49-F238E27FC236}">
                <a16:creationId xmlns:a16="http://schemas.microsoft.com/office/drawing/2014/main" id="{2D691A3E-E415-38CE-95C7-E5001C4117DB}"/>
              </a:ext>
            </a:extLst>
          </p:cNvPr>
          <p:cNvSpPr/>
          <p:nvPr/>
        </p:nvSpPr>
        <p:spPr>
          <a:xfrm>
            <a:off x="360456" y="1991284"/>
            <a:ext cx="4672586" cy="152919"/>
          </a:xfrm>
          <a:prstGeom prst="rightArrow">
            <a:avLst>
              <a:gd name="adj1" fmla="val 3424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cxnSp>
        <p:nvCxnSpPr>
          <p:cNvPr id="10" name="Gerade Verbindung mit Pfeil 28">
            <a:extLst>
              <a:ext uri="{FF2B5EF4-FFF2-40B4-BE49-F238E27FC236}">
                <a16:creationId xmlns:a16="http://schemas.microsoft.com/office/drawing/2014/main" id="{CC452C49-E148-47C4-4731-E5288DAD143F}"/>
              </a:ext>
            </a:extLst>
          </p:cNvPr>
          <p:cNvCxnSpPr/>
          <p:nvPr/>
        </p:nvCxnSpPr>
        <p:spPr>
          <a:xfrm>
            <a:off x="1188278" y="1917183"/>
            <a:ext cx="28637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29">
            <a:extLst>
              <a:ext uri="{FF2B5EF4-FFF2-40B4-BE49-F238E27FC236}">
                <a16:creationId xmlns:a16="http://schemas.microsoft.com/office/drawing/2014/main" id="{BA1CCA21-2C0B-4352-E12A-FE7F88D862C3}"/>
              </a:ext>
            </a:extLst>
          </p:cNvPr>
          <p:cNvCxnSpPr/>
          <p:nvPr/>
        </p:nvCxnSpPr>
        <p:spPr>
          <a:xfrm>
            <a:off x="1994882" y="1915986"/>
            <a:ext cx="28637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30">
            <a:extLst>
              <a:ext uri="{FF2B5EF4-FFF2-40B4-BE49-F238E27FC236}">
                <a16:creationId xmlns:a16="http://schemas.microsoft.com/office/drawing/2014/main" id="{A459B683-7BFC-6F88-AFFC-2B3ABF6B67CE}"/>
              </a:ext>
            </a:extLst>
          </p:cNvPr>
          <p:cNvCxnSpPr/>
          <p:nvPr/>
        </p:nvCxnSpPr>
        <p:spPr>
          <a:xfrm>
            <a:off x="3012272" y="1918443"/>
            <a:ext cx="28637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Gerade Verbindung 39">
            <a:extLst>
              <a:ext uri="{FF2B5EF4-FFF2-40B4-BE49-F238E27FC236}">
                <a16:creationId xmlns:a16="http://schemas.microsoft.com/office/drawing/2014/main" id="{21C36823-2D9A-5330-0EBA-5CA049EA13DF}"/>
              </a:ext>
            </a:extLst>
          </p:cNvPr>
          <p:cNvCxnSpPr/>
          <p:nvPr/>
        </p:nvCxnSpPr>
        <p:spPr>
          <a:xfrm>
            <a:off x="4072597" y="1480079"/>
            <a:ext cx="0" cy="338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Gerade Verbindung 40">
            <a:extLst>
              <a:ext uri="{FF2B5EF4-FFF2-40B4-BE49-F238E27FC236}">
                <a16:creationId xmlns:a16="http://schemas.microsoft.com/office/drawing/2014/main" id="{B9C7582D-A181-E19B-FF0F-DB1C7D8228CB}"/>
              </a:ext>
            </a:extLst>
          </p:cNvPr>
          <p:cNvCxnSpPr/>
          <p:nvPr/>
        </p:nvCxnSpPr>
        <p:spPr>
          <a:xfrm>
            <a:off x="4151272" y="1478598"/>
            <a:ext cx="0" cy="3384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Gerade Verbindung mit Pfeil 45">
            <a:extLst>
              <a:ext uri="{FF2B5EF4-FFF2-40B4-BE49-F238E27FC236}">
                <a16:creationId xmlns:a16="http://schemas.microsoft.com/office/drawing/2014/main" id="{A04EEF83-BE76-91D9-1348-0E04B109815F}"/>
              </a:ext>
            </a:extLst>
          </p:cNvPr>
          <p:cNvCxnSpPr>
            <a:cxnSpLocks/>
          </p:cNvCxnSpPr>
          <p:nvPr/>
        </p:nvCxnSpPr>
        <p:spPr>
          <a:xfrm flipV="1">
            <a:off x="4161867" y="1915723"/>
            <a:ext cx="42656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Straight Connector 35">
            <a:extLst>
              <a:ext uri="{FF2B5EF4-FFF2-40B4-BE49-F238E27FC236}">
                <a16:creationId xmlns:a16="http://schemas.microsoft.com/office/drawing/2014/main" id="{55AB27DF-30AD-FACA-FD59-84E4F7C57BCC}"/>
              </a:ext>
            </a:extLst>
          </p:cNvPr>
          <p:cNvSpPr/>
          <p:nvPr/>
        </p:nvSpPr>
        <p:spPr>
          <a:xfrm>
            <a:off x="4992928" y="2027802"/>
            <a:ext cx="0" cy="536972"/>
          </a:xfrm>
          <a:prstGeom prst="line">
            <a:avLst/>
          </a:prstGeom>
          <a:noFill/>
          <a:ln w="0">
            <a:solidFill>
              <a:srgbClr val="433D30"/>
            </a:solidFill>
            <a:prstDash val="solid"/>
          </a:ln>
        </p:spPr>
        <p:txBody>
          <a:bodyPr wrap="none" lIns="67500" tIns="33750" rIns="67500" bIns="33750" anchor="ctr" compatLnSpc="0"/>
          <a:lstStyle/>
          <a:p>
            <a:pPr>
              <a:defRPr/>
            </a:pPr>
            <a:endParaRPr lang="de-DE">
              <a:latin typeface="Arial" pitchFamily="18"/>
              <a:ea typeface="Microsoft YaHei" pitchFamily="2"/>
              <a:cs typeface="Mangal" pitchFamily="2"/>
            </a:endParaRPr>
          </a:p>
        </p:txBody>
      </p:sp>
    </p:spTree>
    <p:extLst>
      <p:ext uri="{BB962C8B-B14F-4D97-AF65-F5344CB8AC3E}">
        <p14:creationId xmlns:p14="http://schemas.microsoft.com/office/powerpoint/2010/main" val="343554535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A466B3-4C1B-3301-14CB-E13D25550A1F}"/>
              </a:ext>
            </a:extLst>
          </p:cNvPr>
          <p:cNvSpPr>
            <a:spLocks noGrp="1"/>
          </p:cNvSpPr>
          <p:nvPr>
            <p:ph type="sldNum" sz="quarter" idx="12"/>
          </p:nvPr>
        </p:nvSpPr>
        <p:spPr/>
        <p:txBody>
          <a:bodyPr/>
          <a:lstStyle/>
          <a:p>
            <a:pPr>
              <a:defRPr/>
            </a:pPr>
            <a:fld id="{FFCAF955-5E2C-47F9-9953-A0A92CEB2270}" type="slidenum">
              <a:rPr lang="en-GB" altLang="en-US" smtClean="0"/>
              <a:pPr>
                <a:defRPr/>
              </a:pPr>
              <a:t>18</a:t>
            </a:fld>
            <a:endParaRPr lang="en-GB" altLang="en-US" dirty="0"/>
          </a:p>
        </p:txBody>
      </p:sp>
      <p:graphicFrame>
        <p:nvGraphicFramePr>
          <p:cNvPr id="3" name="Table 2">
            <a:extLst>
              <a:ext uri="{FF2B5EF4-FFF2-40B4-BE49-F238E27FC236}">
                <a16:creationId xmlns:a16="http://schemas.microsoft.com/office/drawing/2014/main" id="{5566F1D9-3915-1973-859D-E42CFDA25D6A}"/>
              </a:ext>
            </a:extLst>
          </p:cNvPr>
          <p:cNvGraphicFramePr>
            <a:graphicFrameLocks noGrp="1"/>
          </p:cNvGraphicFramePr>
          <p:nvPr>
            <p:extLst>
              <p:ext uri="{D42A27DB-BD31-4B8C-83A1-F6EECF244321}">
                <p14:modId xmlns:p14="http://schemas.microsoft.com/office/powerpoint/2010/main" val="1431751598"/>
              </p:ext>
            </p:extLst>
          </p:nvPr>
        </p:nvGraphicFramePr>
        <p:xfrm>
          <a:off x="791580" y="1844824"/>
          <a:ext cx="7560840" cy="3652393"/>
        </p:xfrm>
        <a:graphic>
          <a:graphicData uri="http://schemas.openxmlformats.org/drawingml/2006/table">
            <a:tbl>
              <a:tblPr/>
              <a:tblGrid>
                <a:gridCol w="2952328">
                  <a:extLst>
                    <a:ext uri="{9D8B030D-6E8A-4147-A177-3AD203B41FA5}">
                      <a16:colId xmlns:a16="http://schemas.microsoft.com/office/drawing/2014/main" val="932687081"/>
                    </a:ext>
                  </a:extLst>
                </a:gridCol>
                <a:gridCol w="792088">
                  <a:extLst>
                    <a:ext uri="{9D8B030D-6E8A-4147-A177-3AD203B41FA5}">
                      <a16:colId xmlns:a16="http://schemas.microsoft.com/office/drawing/2014/main" val="2786835702"/>
                    </a:ext>
                  </a:extLst>
                </a:gridCol>
                <a:gridCol w="741811">
                  <a:extLst>
                    <a:ext uri="{9D8B030D-6E8A-4147-A177-3AD203B41FA5}">
                      <a16:colId xmlns:a16="http://schemas.microsoft.com/office/drawing/2014/main" val="1106658107"/>
                    </a:ext>
                  </a:extLst>
                </a:gridCol>
                <a:gridCol w="914373">
                  <a:extLst>
                    <a:ext uri="{9D8B030D-6E8A-4147-A177-3AD203B41FA5}">
                      <a16:colId xmlns:a16="http://schemas.microsoft.com/office/drawing/2014/main" val="1113812196"/>
                    </a:ext>
                  </a:extLst>
                </a:gridCol>
                <a:gridCol w="792088">
                  <a:extLst>
                    <a:ext uri="{9D8B030D-6E8A-4147-A177-3AD203B41FA5}">
                      <a16:colId xmlns:a16="http://schemas.microsoft.com/office/drawing/2014/main" val="3590264295"/>
                    </a:ext>
                  </a:extLst>
                </a:gridCol>
                <a:gridCol w="1368152">
                  <a:extLst>
                    <a:ext uri="{9D8B030D-6E8A-4147-A177-3AD203B41FA5}">
                      <a16:colId xmlns:a16="http://schemas.microsoft.com/office/drawing/2014/main" val="850699889"/>
                    </a:ext>
                  </a:extLst>
                </a:gridCol>
              </a:tblGrid>
              <a:tr h="0">
                <a:tc>
                  <a:txBody>
                    <a:bodyPr/>
                    <a:lstStyle/>
                    <a:p>
                      <a:pPr marL="0" marR="0" algn="just">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 Flagging types</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Mukri</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NEK</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NENA</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Azeri</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Armenian</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3863831"/>
                  </a:ext>
                </a:extLst>
              </a:tr>
              <a:tr h="0">
                <a:tc>
                  <a:txBody>
                    <a:bodyPr/>
                    <a:lstStyle/>
                    <a:p>
                      <a:pPr marL="0" marR="0" algn="just">
                        <a:lnSpc>
                          <a:spcPct val="107000"/>
                        </a:lnSpc>
                        <a:spcBef>
                          <a:spcPts val="0"/>
                        </a:spcBef>
                        <a:spcAft>
                          <a:spcPts val="0"/>
                        </a:spcAft>
                      </a:pPr>
                      <a:r>
                        <a:rPr lang="en-US" sz="2000" kern="10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Preposition</a:t>
                      </a:r>
                      <a:endParaRPr lang="de-DE" sz="2000" kern="10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06500286"/>
                  </a:ext>
                </a:extLst>
              </a:tr>
              <a:tr h="0">
                <a:tc>
                  <a:txBody>
                    <a:bodyPr/>
                    <a:lstStyle/>
                    <a:p>
                      <a:pPr marL="0" marR="0" algn="just">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Postposition</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chemeClr val="accent6">
                        <a:lumMod val="40000"/>
                        <a:lumOff val="60000"/>
                      </a:schemeClr>
                    </a:solidFill>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chemeClr val="accent6">
                        <a:lumMod val="40000"/>
                        <a:lumOff val="60000"/>
                      </a:schemeClr>
                    </a:solidFill>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accent6">
                        <a:lumMod val="40000"/>
                        <a:lumOff val="60000"/>
                      </a:schemeClr>
                    </a:solidFill>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accent6">
                        <a:lumMod val="40000"/>
                        <a:lumOff val="60000"/>
                      </a:schemeClr>
                    </a:solidFill>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accent6">
                        <a:lumMod val="40000"/>
                        <a:lumOff val="60000"/>
                      </a:schemeClr>
                    </a:solidFill>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accent6">
                        <a:lumMod val="40000"/>
                        <a:lumOff val="60000"/>
                      </a:schemeClr>
                    </a:solidFill>
                  </a:tcPr>
                </a:tc>
                <a:extLst>
                  <a:ext uri="{0D108BD9-81ED-4DB2-BD59-A6C34878D82A}">
                    <a16:rowId xmlns:a16="http://schemas.microsoft.com/office/drawing/2014/main" val="1232638394"/>
                  </a:ext>
                </a:extLst>
              </a:tr>
              <a:tr h="0">
                <a:tc>
                  <a:txBody>
                    <a:bodyPr/>
                    <a:lstStyle/>
                    <a:p>
                      <a:pPr marL="0" marR="0" algn="just">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Circumposition</a:t>
                      </a:r>
                    </a:p>
                    <a:p>
                      <a:pPr marL="0" marR="0" algn="just">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(pre-… postposition)</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2000" kern="10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509797953"/>
                  </a:ext>
                </a:extLst>
              </a:tr>
              <a:tr h="0">
                <a:tc>
                  <a:txBody>
                    <a:bodyPr/>
                    <a:lstStyle/>
                    <a:p>
                      <a:pPr marL="0" marR="0" algn="just">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Complex adposition</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chemeClr val="accent6">
                        <a:lumMod val="40000"/>
                        <a:lumOff val="60000"/>
                      </a:schemeClr>
                    </a:solidFill>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chemeClr val="accent6">
                        <a:lumMod val="40000"/>
                        <a:lumOff val="60000"/>
                      </a:schemeClr>
                    </a:solidFill>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accent6">
                        <a:lumMod val="40000"/>
                        <a:lumOff val="60000"/>
                      </a:schemeClr>
                    </a:solidFill>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accent6">
                        <a:lumMod val="40000"/>
                        <a:lumOff val="60000"/>
                      </a:schemeClr>
                    </a:solidFill>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accent6">
                        <a:lumMod val="40000"/>
                        <a:lumOff val="60000"/>
                      </a:schemeClr>
                    </a:solidFill>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accent6">
                        <a:lumMod val="40000"/>
                        <a:lumOff val="60000"/>
                      </a:schemeClr>
                    </a:solidFill>
                  </a:tcPr>
                </a:tc>
                <a:extLst>
                  <a:ext uri="{0D108BD9-81ED-4DB2-BD59-A6C34878D82A}">
                    <a16:rowId xmlns:a16="http://schemas.microsoft.com/office/drawing/2014/main" val="3596401968"/>
                  </a:ext>
                </a:extLst>
              </a:tr>
              <a:tr h="0">
                <a:tc>
                  <a:txBody>
                    <a:bodyPr/>
                    <a:lstStyle/>
                    <a:p>
                      <a:pPr marL="0" marR="0" algn="just">
                        <a:lnSpc>
                          <a:spcPct val="107000"/>
                        </a:lnSpc>
                        <a:spcBef>
                          <a:spcPts val="0"/>
                        </a:spcBef>
                        <a:spcAft>
                          <a:spcPts val="0"/>
                        </a:spcAft>
                      </a:pPr>
                      <a:r>
                        <a:rPr lang="en-US" sz="2000" kern="10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Absolute adposition</a:t>
                      </a:r>
                      <a:endParaRPr lang="de-DE" sz="2000" kern="10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2000" kern="10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2123743472"/>
                  </a:ext>
                </a:extLst>
              </a:tr>
              <a:tr h="0">
                <a:tc>
                  <a:txBody>
                    <a:bodyPr/>
                    <a:lstStyle/>
                    <a:p>
                      <a:pPr marL="0" marR="0" algn="just">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Clitic adposition</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chemeClr val="accent6">
                        <a:lumMod val="40000"/>
                        <a:lumOff val="60000"/>
                      </a:schemeClr>
                    </a:solidFill>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chemeClr val="accent6">
                        <a:lumMod val="40000"/>
                        <a:lumOff val="60000"/>
                      </a:schemeClr>
                    </a:solidFill>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accent6">
                        <a:lumMod val="40000"/>
                        <a:lumOff val="60000"/>
                      </a:schemeClr>
                    </a:solidFill>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accent6">
                        <a:lumMod val="40000"/>
                        <a:lumOff val="60000"/>
                      </a:schemeClr>
                    </a:solidFill>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accent6">
                        <a:lumMod val="40000"/>
                        <a:lumOff val="60000"/>
                      </a:schemeClr>
                    </a:solidFill>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accent6">
                        <a:lumMod val="40000"/>
                        <a:lumOff val="60000"/>
                      </a:schemeClr>
                    </a:solidFill>
                  </a:tcPr>
                </a:tc>
                <a:extLst>
                  <a:ext uri="{0D108BD9-81ED-4DB2-BD59-A6C34878D82A}">
                    <a16:rowId xmlns:a16="http://schemas.microsoft.com/office/drawing/2014/main" val="1442323183"/>
                  </a:ext>
                </a:extLst>
              </a:tr>
              <a:tr h="0">
                <a:tc>
                  <a:txBody>
                    <a:bodyPr/>
                    <a:lstStyle/>
                    <a:p>
                      <a:pPr marL="0" marR="0" algn="just">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Clitic absolute adposition</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2000" kern="10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2000" kern="10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931139136"/>
                  </a:ext>
                </a:extLst>
              </a:tr>
              <a:tr h="0">
                <a:tc>
                  <a:txBody>
                    <a:bodyPr/>
                    <a:lstStyle/>
                    <a:p>
                      <a:pPr marL="0" marR="0" algn="just">
                        <a:lnSpc>
                          <a:spcPct val="107000"/>
                        </a:lnSpc>
                        <a:spcBef>
                          <a:spcPts val="0"/>
                        </a:spcBef>
                        <a:spcAft>
                          <a:spcPts val="0"/>
                        </a:spcAft>
                      </a:pPr>
                      <a:r>
                        <a:rPr lang="en-US" sz="2000" kern="100" dirty="0">
                          <a:effectLst/>
                          <a:latin typeface="Cambria" panose="02040503050406030204" pitchFamily="18" charset="0"/>
                          <a:ea typeface="Calibri" panose="020F0502020204030204" pitchFamily="34" charset="0"/>
                          <a:cs typeface="Arial" panose="020B0604020202020204" pitchFamily="34" charset="0"/>
                        </a:rPr>
                        <a:t>Direct Case</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chemeClr val="accent6">
                        <a:lumMod val="40000"/>
                        <a:lumOff val="60000"/>
                      </a:schemeClr>
                    </a:solidFill>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chemeClr val="accent6">
                        <a:lumMod val="40000"/>
                        <a:lumOff val="60000"/>
                      </a:schemeClr>
                    </a:solidFill>
                  </a:tcPr>
                </a:tc>
                <a:tc>
                  <a:txBody>
                    <a:bodyPr/>
                    <a:lstStyle/>
                    <a:p>
                      <a:pPr marL="0" marR="0" algn="ctr">
                        <a:lnSpc>
                          <a:spcPct val="107000"/>
                        </a:lnSpc>
                        <a:spcBef>
                          <a:spcPts val="0"/>
                        </a:spcBef>
                        <a:spcAft>
                          <a:spcPts val="0"/>
                        </a:spcAft>
                      </a:pPr>
                      <a:r>
                        <a:rPr lang="en-US" sz="2000" kern="100" dirty="0">
                          <a:effectLst/>
                          <a:latin typeface="Cambria" panose="02040503050406030204" pitchFamily="18" charset="0"/>
                          <a:ea typeface="Calibri" panose="020F0502020204030204" pitchFamily="34" charset="0"/>
                          <a:cs typeface="Arial" panose="020B0604020202020204" pitchFamily="34"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accent6">
                        <a:lumMod val="40000"/>
                        <a:lumOff val="60000"/>
                      </a:schemeClr>
                    </a:solidFill>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accent6">
                        <a:lumMod val="40000"/>
                        <a:lumOff val="60000"/>
                      </a:schemeClr>
                    </a:solidFill>
                  </a:tcPr>
                </a:tc>
                <a:tc>
                  <a:txBody>
                    <a:bodyPr/>
                    <a:lstStyle/>
                    <a:p>
                      <a:pPr marL="0" marR="0" algn="ctr">
                        <a:lnSpc>
                          <a:spcPct val="107000"/>
                        </a:lnSpc>
                        <a:spcBef>
                          <a:spcPts val="0"/>
                        </a:spcBef>
                        <a:spcAft>
                          <a:spcPts val="0"/>
                        </a:spcAft>
                      </a:pPr>
                      <a:r>
                        <a:rPr lang="en-US" sz="2000" kern="100" dirty="0">
                          <a:effectLst/>
                          <a:latin typeface="Cambria" panose="02040503050406030204" pitchFamily="18" charset="0"/>
                          <a:ea typeface="Calibri" panose="020F0502020204030204" pitchFamily="34" charset="0"/>
                          <a:cs typeface="Arial" panose="020B0604020202020204" pitchFamily="34"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accent6">
                        <a:lumMod val="40000"/>
                        <a:lumOff val="60000"/>
                      </a:schemeClr>
                    </a:solidFill>
                  </a:tcPr>
                </a:tc>
                <a:tc>
                  <a:txBody>
                    <a:bodyPr/>
                    <a:lstStyle/>
                    <a:p>
                      <a:pPr marL="0" marR="0" algn="ctr">
                        <a:lnSpc>
                          <a:spcPct val="107000"/>
                        </a:lnSpc>
                        <a:spcBef>
                          <a:spcPts val="0"/>
                        </a:spcBef>
                        <a:spcAft>
                          <a:spcPts val="0"/>
                        </a:spcAft>
                      </a:pPr>
                      <a:r>
                        <a:rPr lang="en-US" sz="2000" kern="100" dirty="0">
                          <a:effectLst/>
                          <a:latin typeface="Cambria" panose="02040503050406030204" pitchFamily="18" charset="0"/>
                          <a:ea typeface="Calibri" panose="020F0502020204030204" pitchFamily="34" charset="0"/>
                          <a:cs typeface="Arial" panose="020B0604020202020204" pitchFamily="34"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accent6">
                        <a:lumMod val="40000"/>
                        <a:lumOff val="60000"/>
                      </a:schemeClr>
                    </a:solidFill>
                  </a:tcPr>
                </a:tc>
                <a:extLst>
                  <a:ext uri="{0D108BD9-81ED-4DB2-BD59-A6C34878D82A}">
                    <a16:rowId xmlns:a16="http://schemas.microsoft.com/office/drawing/2014/main" val="2942086663"/>
                  </a:ext>
                </a:extLst>
              </a:tr>
              <a:tr h="0">
                <a:tc>
                  <a:txBody>
                    <a:bodyPr/>
                    <a:lstStyle/>
                    <a:p>
                      <a:pPr marL="0" marR="0" algn="just">
                        <a:lnSpc>
                          <a:spcPct val="107000"/>
                        </a:lnSpc>
                        <a:spcBef>
                          <a:spcPts val="0"/>
                        </a:spcBef>
                        <a:spcAft>
                          <a:spcPts val="0"/>
                        </a:spcAft>
                      </a:pPr>
                      <a:r>
                        <a:rPr lang="en-US" sz="2000" kern="100" dirty="0">
                          <a:effectLst/>
                          <a:latin typeface="Cambria" panose="02040503050406030204" pitchFamily="18" charset="0"/>
                          <a:ea typeface="Calibri" panose="020F0502020204030204" pitchFamily="34" charset="0"/>
                          <a:cs typeface="Arial" panose="020B0604020202020204" pitchFamily="34" charset="0"/>
                        </a:rPr>
                        <a:t>Oblique case</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2000" kern="100" dirty="0">
                          <a:effectLst/>
                          <a:latin typeface="Cambria" panose="02040503050406030204" pitchFamily="18" charset="0"/>
                          <a:ea typeface="Calibri" panose="020F0502020204030204" pitchFamily="34" charset="0"/>
                          <a:cs typeface="Arial" panose="020B0604020202020204" pitchFamily="34"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2000" kern="100" dirty="0">
                          <a:effectLst/>
                          <a:latin typeface="Cambria" panose="02040503050406030204" pitchFamily="18" charset="0"/>
                          <a:ea typeface="Calibri" panose="020F0502020204030204" pitchFamily="34" charset="0"/>
                          <a:cs typeface="Arial" panose="020B0604020202020204" pitchFamily="34"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2185622666"/>
                  </a:ext>
                </a:extLst>
              </a:tr>
              <a:tr h="0">
                <a:tc>
                  <a:txBody>
                    <a:bodyPr/>
                    <a:lstStyle/>
                    <a:p>
                      <a:pPr marL="0" marR="0" algn="just">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Bare</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chemeClr val="accent6">
                        <a:lumMod val="40000"/>
                        <a:lumOff val="60000"/>
                      </a:schemeClr>
                    </a:solidFill>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chemeClr val="accent6">
                        <a:lumMod val="40000"/>
                        <a:lumOff val="60000"/>
                      </a:schemeClr>
                    </a:solidFill>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accent6">
                        <a:lumMod val="40000"/>
                        <a:lumOff val="60000"/>
                      </a:schemeClr>
                    </a:solidFill>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accent6">
                        <a:lumMod val="40000"/>
                        <a:lumOff val="60000"/>
                      </a:schemeClr>
                    </a:solidFill>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accent6">
                        <a:lumMod val="40000"/>
                        <a:lumOff val="60000"/>
                      </a:schemeClr>
                    </a:solidFill>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accent6">
                        <a:lumMod val="40000"/>
                        <a:lumOff val="60000"/>
                      </a:schemeClr>
                    </a:solidFill>
                  </a:tcPr>
                </a:tc>
                <a:extLst>
                  <a:ext uri="{0D108BD9-81ED-4DB2-BD59-A6C34878D82A}">
                    <a16:rowId xmlns:a16="http://schemas.microsoft.com/office/drawing/2014/main" val="1445215017"/>
                  </a:ext>
                </a:extLst>
              </a:tr>
            </a:tbl>
          </a:graphicData>
        </a:graphic>
      </p:graphicFrame>
      <p:sp>
        <p:nvSpPr>
          <p:cNvPr id="4" name="Rectangle 1">
            <a:extLst>
              <a:ext uri="{FF2B5EF4-FFF2-40B4-BE49-F238E27FC236}">
                <a16:creationId xmlns:a16="http://schemas.microsoft.com/office/drawing/2014/main" id="{2B71E31C-38F1-2A36-C5B5-F6E6F7F58845}"/>
              </a:ext>
            </a:extLst>
          </p:cNvPr>
          <p:cNvSpPr>
            <a:spLocks noChangeArrowheads="1"/>
          </p:cNvSpPr>
          <p:nvPr/>
        </p:nvSpPr>
        <p:spPr bwMode="auto">
          <a:xfrm>
            <a:off x="611560" y="695980"/>
            <a:ext cx="756084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2400" b="0" i="0" u="none" strike="noStrike" cap="none" normalizeH="0" baseline="0" dirty="0">
                <a:ln>
                  <a:noFill/>
                </a:ln>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Flagging types of Targets in the sample languages</a:t>
            </a:r>
            <a:endParaRPr kumimoji="0" lang="de-DE" altLang="de-DE"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7002174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A466B3-4C1B-3301-14CB-E13D25550A1F}"/>
              </a:ext>
            </a:extLst>
          </p:cNvPr>
          <p:cNvSpPr>
            <a:spLocks noGrp="1"/>
          </p:cNvSpPr>
          <p:nvPr>
            <p:ph type="sldNum" sz="quarter" idx="12"/>
          </p:nvPr>
        </p:nvSpPr>
        <p:spPr/>
        <p:txBody>
          <a:bodyPr/>
          <a:lstStyle/>
          <a:p>
            <a:pPr>
              <a:defRPr/>
            </a:pPr>
            <a:fld id="{FFCAF955-5E2C-47F9-9953-A0A92CEB2270}" type="slidenum">
              <a:rPr lang="en-GB" altLang="en-US" smtClean="0"/>
              <a:pPr>
                <a:defRPr/>
              </a:pPr>
              <a:t>19</a:t>
            </a:fld>
            <a:endParaRPr lang="en-GB" altLang="en-US" dirty="0"/>
          </a:p>
        </p:txBody>
      </p:sp>
      <p:graphicFrame>
        <p:nvGraphicFramePr>
          <p:cNvPr id="3" name="Table 2">
            <a:extLst>
              <a:ext uri="{FF2B5EF4-FFF2-40B4-BE49-F238E27FC236}">
                <a16:creationId xmlns:a16="http://schemas.microsoft.com/office/drawing/2014/main" id="{5566F1D9-3915-1973-859D-E42CFDA25D6A}"/>
              </a:ext>
            </a:extLst>
          </p:cNvPr>
          <p:cNvGraphicFramePr>
            <a:graphicFrameLocks noGrp="1"/>
          </p:cNvGraphicFramePr>
          <p:nvPr>
            <p:extLst>
              <p:ext uri="{D42A27DB-BD31-4B8C-83A1-F6EECF244321}">
                <p14:modId xmlns:p14="http://schemas.microsoft.com/office/powerpoint/2010/main" val="55342409"/>
              </p:ext>
            </p:extLst>
          </p:nvPr>
        </p:nvGraphicFramePr>
        <p:xfrm>
          <a:off x="791580" y="1844824"/>
          <a:ext cx="7560840" cy="3652393"/>
        </p:xfrm>
        <a:graphic>
          <a:graphicData uri="http://schemas.openxmlformats.org/drawingml/2006/table">
            <a:tbl>
              <a:tblPr/>
              <a:tblGrid>
                <a:gridCol w="2952328">
                  <a:extLst>
                    <a:ext uri="{9D8B030D-6E8A-4147-A177-3AD203B41FA5}">
                      <a16:colId xmlns:a16="http://schemas.microsoft.com/office/drawing/2014/main" val="932687081"/>
                    </a:ext>
                  </a:extLst>
                </a:gridCol>
                <a:gridCol w="792088">
                  <a:extLst>
                    <a:ext uri="{9D8B030D-6E8A-4147-A177-3AD203B41FA5}">
                      <a16:colId xmlns:a16="http://schemas.microsoft.com/office/drawing/2014/main" val="2786835702"/>
                    </a:ext>
                  </a:extLst>
                </a:gridCol>
                <a:gridCol w="741811">
                  <a:extLst>
                    <a:ext uri="{9D8B030D-6E8A-4147-A177-3AD203B41FA5}">
                      <a16:colId xmlns:a16="http://schemas.microsoft.com/office/drawing/2014/main" val="1106658107"/>
                    </a:ext>
                  </a:extLst>
                </a:gridCol>
                <a:gridCol w="914373">
                  <a:extLst>
                    <a:ext uri="{9D8B030D-6E8A-4147-A177-3AD203B41FA5}">
                      <a16:colId xmlns:a16="http://schemas.microsoft.com/office/drawing/2014/main" val="1113812196"/>
                    </a:ext>
                  </a:extLst>
                </a:gridCol>
                <a:gridCol w="792088">
                  <a:extLst>
                    <a:ext uri="{9D8B030D-6E8A-4147-A177-3AD203B41FA5}">
                      <a16:colId xmlns:a16="http://schemas.microsoft.com/office/drawing/2014/main" val="3590264295"/>
                    </a:ext>
                  </a:extLst>
                </a:gridCol>
                <a:gridCol w="1368152">
                  <a:extLst>
                    <a:ext uri="{9D8B030D-6E8A-4147-A177-3AD203B41FA5}">
                      <a16:colId xmlns:a16="http://schemas.microsoft.com/office/drawing/2014/main" val="850699889"/>
                    </a:ext>
                  </a:extLst>
                </a:gridCol>
              </a:tblGrid>
              <a:tr h="0">
                <a:tc>
                  <a:txBody>
                    <a:bodyPr/>
                    <a:lstStyle/>
                    <a:p>
                      <a:pPr marL="0" marR="0" algn="just">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 Flagging types</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Mukri</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NEK</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NENA</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Azeri</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Armenian</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3863831"/>
                  </a:ext>
                </a:extLst>
              </a:tr>
              <a:tr h="0">
                <a:tc>
                  <a:txBody>
                    <a:bodyPr/>
                    <a:lstStyle/>
                    <a:p>
                      <a:pPr marL="0" marR="0" algn="just">
                        <a:lnSpc>
                          <a:spcPct val="107000"/>
                        </a:lnSpc>
                        <a:spcBef>
                          <a:spcPts val="0"/>
                        </a:spcBef>
                        <a:spcAft>
                          <a:spcPts val="0"/>
                        </a:spcAft>
                      </a:pPr>
                      <a:r>
                        <a:rPr lang="en-US" sz="2000" kern="10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Preposition</a:t>
                      </a:r>
                      <a:endParaRPr lang="de-DE" sz="2000" kern="10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00B0F0"/>
                    </a:solidFill>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206500286"/>
                  </a:ext>
                </a:extLst>
              </a:tr>
              <a:tr h="0">
                <a:tc>
                  <a:txBody>
                    <a:bodyPr/>
                    <a:lstStyle/>
                    <a:p>
                      <a:pPr marL="0" marR="0" algn="just">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Postposition</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chemeClr val="accent6">
                        <a:lumMod val="40000"/>
                        <a:lumOff val="60000"/>
                      </a:schemeClr>
                    </a:solidFill>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chemeClr val="accent6">
                        <a:lumMod val="40000"/>
                        <a:lumOff val="60000"/>
                      </a:schemeClr>
                    </a:solidFill>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accent6">
                        <a:lumMod val="40000"/>
                        <a:lumOff val="60000"/>
                      </a:schemeClr>
                    </a:solidFill>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accent6">
                        <a:lumMod val="40000"/>
                        <a:lumOff val="60000"/>
                      </a:schemeClr>
                    </a:solidFill>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accent6">
                        <a:lumMod val="40000"/>
                        <a:lumOff val="60000"/>
                      </a:schemeClr>
                    </a:solidFill>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accent6">
                        <a:lumMod val="40000"/>
                        <a:lumOff val="60000"/>
                      </a:schemeClr>
                    </a:solidFill>
                  </a:tcPr>
                </a:tc>
                <a:extLst>
                  <a:ext uri="{0D108BD9-81ED-4DB2-BD59-A6C34878D82A}">
                    <a16:rowId xmlns:a16="http://schemas.microsoft.com/office/drawing/2014/main" val="1232638394"/>
                  </a:ext>
                </a:extLst>
              </a:tr>
              <a:tr h="0">
                <a:tc>
                  <a:txBody>
                    <a:bodyPr/>
                    <a:lstStyle/>
                    <a:p>
                      <a:pPr marL="0" marR="0" algn="just">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Circumposition</a:t>
                      </a:r>
                    </a:p>
                    <a:p>
                      <a:pPr marL="0" marR="0" algn="just">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(pre-</a:t>
                      </a:r>
                      <a:r>
                        <a:rPr lang="en-US" sz="2000" kern="10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 postposition</a:t>
                      </a: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2000" kern="10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509797953"/>
                  </a:ext>
                </a:extLst>
              </a:tr>
              <a:tr h="0">
                <a:tc>
                  <a:txBody>
                    <a:bodyPr/>
                    <a:lstStyle/>
                    <a:p>
                      <a:pPr marL="0" marR="0" algn="just">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Complex adposition</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chemeClr val="accent6">
                        <a:lumMod val="40000"/>
                        <a:lumOff val="60000"/>
                      </a:schemeClr>
                    </a:solidFill>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chemeClr val="accent6">
                        <a:lumMod val="40000"/>
                        <a:lumOff val="60000"/>
                      </a:schemeClr>
                    </a:solidFill>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accent6">
                        <a:lumMod val="40000"/>
                        <a:lumOff val="60000"/>
                      </a:schemeClr>
                    </a:solidFill>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accent6">
                        <a:lumMod val="40000"/>
                        <a:lumOff val="60000"/>
                      </a:schemeClr>
                    </a:solidFill>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accent6">
                        <a:lumMod val="40000"/>
                        <a:lumOff val="60000"/>
                      </a:schemeClr>
                    </a:solidFill>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accent6">
                        <a:lumMod val="40000"/>
                        <a:lumOff val="60000"/>
                      </a:schemeClr>
                    </a:solidFill>
                  </a:tcPr>
                </a:tc>
                <a:extLst>
                  <a:ext uri="{0D108BD9-81ED-4DB2-BD59-A6C34878D82A}">
                    <a16:rowId xmlns:a16="http://schemas.microsoft.com/office/drawing/2014/main" val="3596401968"/>
                  </a:ext>
                </a:extLst>
              </a:tr>
              <a:tr h="0">
                <a:tc>
                  <a:txBody>
                    <a:bodyPr/>
                    <a:lstStyle/>
                    <a:p>
                      <a:pPr marL="0" marR="0" algn="just">
                        <a:lnSpc>
                          <a:spcPct val="107000"/>
                        </a:lnSpc>
                        <a:spcBef>
                          <a:spcPts val="0"/>
                        </a:spcBef>
                        <a:spcAft>
                          <a:spcPts val="0"/>
                        </a:spcAft>
                      </a:pPr>
                      <a:r>
                        <a:rPr lang="en-US" sz="2000" kern="10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Absolute adposition</a:t>
                      </a:r>
                      <a:endParaRPr lang="de-DE" sz="2000" kern="10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2000" kern="10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2123743472"/>
                  </a:ext>
                </a:extLst>
              </a:tr>
              <a:tr h="0">
                <a:tc>
                  <a:txBody>
                    <a:bodyPr/>
                    <a:lstStyle/>
                    <a:p>
                      <a:pPr marL="0" marR="0" algn="just">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Clitic adposition</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chemeClr val="accent6">
                        <a:lumMod val="40000"/>
                        <a:lumOff val="60000"/>
                      </a:schemeClr>
                    </a:solidFill>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chemeClr val="accent6">
                        <a:lumMod val="40000"/>
                        <a:lumOff val="60000"/>
                      </a:schemeClr>
                    </a:solidFill>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accent6">
                        <a:lumMod val="40000"/>
                        <a:lumOff val="60000"/>
                      </a:schemeClr>
                    </a:solidFill>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accent6">
                        <a:lumMod val="40000"/>
                        <a:lumOff val="60000"/>
                      </a:schemeClr>
                    </a:solidFill>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accent6">
                        <a:lumMod val="40000"/>
                        <a:lumOff val="60000"/>
                      </a:schemeClr>
                    </a:solidFill>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accent6">
                        <a:lumMod val="40000"/>
                        <a:lumOff val="60000"/>
                      </a:schemeClr>
                    </a:solidFill>
                  </a:tcPr>
                </a:tc>
                <a:extLst>
                  <a:ext uri="{0D108BD9-81ED-4DB2-BD59-A6C34878D82A}">
                    <a16:rowId xmlns:a16="http://schemas.microsoft.com/office/drawing/2014/main" val="1442323183"/>
                  </a:ext>
                </a:extLst>
              </a:tr>
              <a:tr h="0">
                <a:tc>
                  <a:txBody>
                    <a:bodyPr/>
                    <a:lstStyle/>
                    <a:p>
                      <a:pPr marL="0" marR="0" algn="just">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Clitic absolute adposition</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2000" kern="10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2000" kern="10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931139136"/>
                  </a:ext>
                </a:extLst>
              </a:tr>
              <a:tr h="0">
                <a:tc>
                  <a:txBody>
                    <a:bodyPr/>
                    <a:lstStyle/>
                    <a:p>
                      <a:pPr marL="0" marR="0" algn="just">
                        <a:lnSpc>
                          <a:spcPct val="107000"/>
                        </a:lnSpc>
                        <a:spcBef>
                          <a:spcPts val="0"/>
                        </a:spcBef>
                        <a:spcAft>
                          <a:spcPts val="0"/>
                        </a:spcAft>
                      </a:pPr>
                      <a:r>
                        <a:rPr lang="en-US" sz="2000" kern="100" dirty="0">
                          <a:effectLst/>
                          <a:latin typeface="Cambria" panose="02040503050406030204" pitchFamily="18" charset="0"/>
                          <a:ea typeface="Calibri" panose="020F0502020204030204" pitchFamily="34" charset="0"/>
                          <a:cs typeface="Arial" panose="020B0604020202020204" pitchFamily="34" charset="0"/>
                        </a:rPr>
                        <a:t>Direct Case</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chemeClr val="accent6">
                        <a:lumMod val="40000"/>
                        <a:lumOff val="60000"/>
                      </a:schemeClr>
                    </a:solidFill>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chemeClr val="accent6">
                        <a:lumMod val="40000"/>
                        <a:lumOff val="60000"/>
                      </a:schemeClr>
                    </a:solidFill>
                  </a:tcPr>
                </a:tc>
                <a:tc>
                  <a:txBody>
                    <a:bodyPr/>
                    <a:lstStyle/>
                    <a:p>
                      <a:pPr marL="0" marR="0" algn="ctr">
                        <a:lnSpc>
                          <a:spcPct val="107000"/>
                        </a:lnSpc>
                        <a:spcBef>
                          <a:spcPts val="0"/>
                        </a:spcBef>
                        <a:spcAft>
                          <a:spcPts val="0"/>
                        </a:spcAft>
                      </a:pPr>
                      <a:r>
                        <a:rPr lang="en-US" sz="2000" kern="100" dirty="0">
                          <a:effectLst/>
                          <a:latin typeface="Cambria" panose="02040503050406030204" pitchFamily="18" charset="0"/>
                          <a:ea typeface="Calibri" panose="020F0502020204030204" pitchFamily="34" charset="0"/>
                          <a:cs typeface="Arial" panose="020B0604020202020204" pitchFamily="34"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accent6">
                        <a:lumMod val="40000"/>
                        <a:lumOff val="60000"/>
                      </a:schemeClr>
                    </a:solidFill>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accent6">
                        <a:lumMod val="40000"/>
                        <a:lumOff val="60000"/>
                      </a:schemeClr>
                    </a:solidFill>
                  </a:tcPr>
                </a:tc>
                <a:tc>
                  <a:txBody>
                    <a:bodyPr/>
                    <a:lstStyle/>
                    <a:p>
                      <a:pPr marL="0" marR="0" algn="ctr">
                        <a:lnSpc>
                          <a:spcPct val="107000"/>
                        </a:lnSpc>
                        <a:spcBef>
                          <a:spcPts val="0"/>
                        </a:spcBef>
                        <a:spcAft>
                          <a:spcPts val="0"/>
                        </a:spcAft>
                      </a:pPr>
                      <a:r>
                        <a:rPr lang="en-US" sz="2000" kern="100" dirty="0">
                          <a:effectLst/>
                          <a:latin typeface="Cambria" panose="02040503050406030204" pitchFamily="18" charset="0"/>
                          <a:ea typeface="Calibri" panose="020F0502020204030204" pitchFamily="34" charset="0"/>
                          <a:cs typeface="Arial" panose="020B0604020202020204" pitchFamily="34"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accent6">
                        <a:lumMod val="40000"/>
                        <a:lumOff val="60000"/>
                      </a:schemeClr>
                    </a:solidFill>
                  </a:tcPr>
                </a:tc>
                <a:tc>
                  <a:txBody>
                    <a:bodyPr/>
                    <a:lstStyle/>
                    <a:p>
                      <a:pPr marL="0" marR="0" algn="ctr">
                        <a:lnSpc>
                          <a:spcPct val="107000"/>
                        </a:lnSpc>
                        <a:spcBef>
                          <a:spcPts val="0"/>
                        </a:spcBef>
                        <a:spcAft>
                          <a:spcPts val="0"/>
                        </a:spcAft>
                      </a:pPr>
                      <a:r>
                        <a:rPr lang="en-US" sz="2000" kern="100" dirty="0">
                          <a:effectLst/>
                          <a:latin typeface="Cambria" panose="02040503050406030204" pitchFamily="18" charset="0"/>
                          <a:ea typeface="Calibri" panose="020F0502020204030204" pitchFamily="34" charset="0"/>
                          <a:cs typeface="Arial" panose="020B0604020202020204" pitchFamily="34"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chemeClr val="accent6">
                        <a:lumMod val="40000"/>
                        <a:lumOff val="60000"/>
                      </a:schemeClr>
                    </a:solidFill>
                  </a:tcPr>
                </a:tc>
                <a:extLst>
                  <a:ext uri="{0D108BD9-81ED-4DB2-BD59-A6C34878D82A}">
                    <a16:rowId xmlns:a16="http://schemas.microsoft.com/office/drawing/2014/main" val="2942086663"/>
                  </a:ext>
                </a:extLst>
              </a:tr>
              <a:tr h="0">
                <a:tc>
                  <a:txBody>
                    <a:bodyPr/>
                    <a:lstStyle/>
                    <a:p>
                      <a:pPr marL="0" marR="0" algn="just">
                        <a:lnSpc>
                          <a:spcPct val="107000"/>
                        </a:lnSpc>
                        <a:spcBef>
                          <a:spcPts val="0"/>
                        </a:spcBef>
                        <a:spcAft>
                          <a:spcPts val="0"/>
                        </a:spcAft>
                      </a:pPr>
                      <a:r>
                        <a:rPr lang="en-US" sz="2000" kern="100" dirty="0">
                          <a:effectLst/>
                          <a:latin typeface="Cambria" panose="02040503050406030204" pitchFamily="18" charset="0"/>
                          <a:ea typeface="Calibri" panose="020F0502020204030204" pitchFamily="34" charset="0"/>
                          <a:cs typeface="Arial" panose="020B0604020202020204" pitchFamily="34" charset="0"/>
                        </a:rPr>
                        <a:t>Oblique case</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2000" kern="100" dirty="0">
                          <a:effectLst/>
                          <a:latin typeface="Cambria" panose="02040503050406030204" pitchFamily="18" charset="0"/>
                          <a:ea typeface="Calibri" panose="020F0502020204030204" pitchFamily="34" charset="0"/>
                          <a:cs typeface="Arial" panose="020B0604020202020204" pitchFamily="34"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ctr">
                        <a:lnSpc>
                          <a:spcPct val="107000"/>
                        </a:lnSpc>
                        <a:spcBef>
                          <a:spcPts val="0"/>
                        </a:spcBef>
                        <a:spcAft>
                          <a:spcPts val="0"/>
                        </a:spcAft>
                      </a:pPr>
                      <a:r>
                        <a:rPr lang="en-US" sz="2000" kern="100" dirty="0">
                          <a:effectLst/>
                          <a:latin typeface="Cambria" panose="02040503050406030204" pitchFamily="18" charset="0"/>
                          <a:ea typeface="Calibri" panose="020F0502020204030204" pitchFamily="34" charset="0"/>
                          <a:cs typeface="Arial" panose="020B0604020202020204" pitchFamily="34"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tcPr>
                </a:tc>
                <a:extLst>
                  <a:ext uri="{0D108BD9-81ED-4DB2-BD59-A6C34878D82A}">
                    <a16:rowId xmlns:a16="http://schemas.microsoft.com/office/drawing/2014/main" val="2185622666"/>
                  </a:ext>
                </a:extLst>
              </a:tr>
              <a:tr h="0">
                <a:tc>
                  <a:txBody>
                    <a:bodyPr/>
                    <a:lstStyle/>
                    <a:p>
                      <a:pPr marL="0" marR="0" algn="just">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Bare</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chemeClr val="accent6">
                        <a:lumMod val="40000"/>
                        <a:lumOff val="60000"/>
                      </a:schemeClr>
                    </a:solidFill>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solidFill>
                      <a:srgbClr val="00B0F0"/>
                    </a:solidFill>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rgbClr val="00B0F0"/>
                    </a:solidFill>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rgbClr val="00B0F0"/>
                    </a:solidFill>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rgbClr val="00B0F0"/>
                    </a:solidFill>
                  </a:tcPr>
                </a:tc>
                <a:tc>
                  <a:txBody>
                    <a:bodyPr/>
                    <a:lstStyle/>
                    <a:p>
                      <a:pPr marL="0" marR="0" algn="ctr">
                        <a:lnSpc>
                          <a:spcPct val="107000"/>
                        </a:lnSpc>
                        <a:spcBef>
                          <a:spcPts val="0"/>
                        </a:spcBef>
                        <a:spcAft>
                          <a:spcPts val="0"/>
                        </a:spcAft>
                      </a:pPr>
                      <a:r>
                        <a:rPr lang="en-US" sz="2000" kern="100" dirty="0">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a:t>
                      </a:r>
                      <a:endParaRPr lang="de-DE" sz="2000" kern="100" dirty="0">
                        <a:effectLst/>
                        <a:latin typeface="Cambria" panose="02040503050406030204" pitchFamily="18" charset="0"/>
                        <a:ea typeface="Calibri" panose="020F0502020204030204" pitchFamily="34" charset="0"/>
                        <a:cs typeface="Arial" panose="020B0604020202020204" pitchFamily="34" charset="0"/>
                      </a:endParaRPr>
                    </a:p>
                  </a:txBody>
                  <a:tcPr marL="68580" marR="68580" marT="0" marB="0">
                    <a:lnL>
                      <a:noFill/>
                    </a:lnL>
                    <a:lnR>
                      <a:noFill/>
                    </a:lnR>
                    <a:lnT>
                      <a:noFill/>
                    </a:lnT>
                    <a:lnB>
                      <a:noFill/>
                    </a:lnB>
                    <a:solidFill>
                      <a:srgbClr val="00B0F0"/>
                    </a:solidFill>
                  </a:tcPr>
                </a:tc>
                <a:extLst>
                  <a:ext uri="{0D108BD9-81ED-4DB2-BD59-A6C34878D82A}">
                    <a16:rowId xmlns:a16="http://schemas.microsoft.com/office/drawing/2014/main" val="1445215017"/>
                  </a:ext>
                </a:extLst>
              </a:tr>
            </a:tbl>
          </a:graphicData>
        </a:graphic>
      </p:graphicFrame>
      <p:sp>
        <p:nvSpPr>
          <p:cNvPr id="4" name="Rectangle 1">
            <a:extLst>
              <a:ext uri="{FF2B5EF4-FFF2-40B4-BE49-F238E27FC236}">
                <a16:creationId xmlns:a16="http://schemas.microsoft.com/office/drawing/2014/main" id="{2B71E31C-38F1-2A36-C5B5-F6E6F7F58845}"/>
              </a:ext>
            </a:extLst>
          </p:cNvPr>
          <p:cNvSpPr>
            <a:spLocks noChangeArrowheads="1"/>
          </p:cNvSpPr>
          <p:nvPr/>
        </p:nvSpPr>
        <p:spPr bwMode="auto">
          <a:xfrm>
            <a:off x="611560" y="695980"/>
            <a:ext cx="756084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2400" b="0" i="0" u="none" strike="noStrike" cap="none" normalizeH="0" baseline="0" dirty="0">
                <a:ln>
                  <a:noFill/>
                </a:ln>
                <a:solidFill>
                  <a:srgbClr val="000000"/>
                </a:solidFill>
                <a:effectLst/>
                <a:latin typeface="Cambria" panose="02040503050406030204" pitchFamily="18" charset="0"/>
                <a:ea typeface="Calibri" panose="020F0502020204030204" pitchFamily="34" charset="0"/>
                <a:cs typeface="Times New Roman" panose="02020603050405020304" pitchFamily="18" charset="0"/>
              </a:rPr>
              <a:t>Flagging types of Targets in the sample languages</a:t>
            </a:r>
            <a:endParaRPr kumimoji="0" lang="de-DE" altLang="de-DE"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8176022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81C2740-25EB-4AD0-A01D-B8191DE683FE}"/>
              </a:ext>
            </a:extLst>
          </p:cNvPr>
          <p:cNvSpPr>
            <a:spLocks noGrp="1"/>
          </p:cNvSpPr>
          <p:nvPr>
            <p:ph type="sldNum" sz="quarter" idx="12"/>
          </p:nvPr>
        </p:nvSpPr>
        <p:spPr/>
        <p:txBody>
          <a:bodyPr/>
          <a:lstStyle/>
          <a:p>
            <a:pPr>
              <a:defRPr/>
            </a:pPr>
            <a:fld id="{FFCAF955-5E2C-47F9-9953-A0A92CEB2270}" type="slidenum">
              <a:rPr lang="en-GB" altLang="en-US" smtClean="0"/>
              <a:pPr>
                <a:defRPr/>
              </a:pPr>
              <a:t>2</a:t>
            </a:fld>
            <a:endParaRPr lang="en-GB" altLang="en-US" dirty="0"/>
          </a:p>
        </p:txBody>
      </p:sp>
      <p:pic>
        <p:nvPicPr>
          <p:cNvPr id="7" name="Picture 6" descr="Graphical user interface, application&#10;&#10;Description automatically generated">
            <a:extLst>
              <a:ext uri="{FF2B5EF4-FFF2-40B4-BE49-F238E27FC236}">
                <a16:creationId xmlns:a16="http://schemas.microsoft.com/office/drawing/2014/main" id="{941298D1-4D7B-4262-836D-78D8EA93D201}"/>
              </a:ext>
            </a:extLst>
          </p:cNvPr>
          <p:cNvPicPr>
            <a:picLocks noChangeAspect="1"/>
          </p:cNvPicPr>
          <p:nvPr/>
        </p:nvPicPr>
        <p:blipFill rotWithShape="1">
          <a:blip r:embed="rId3"/>
          <a:srcRect l="60594" t="21640" r="10215" b="20579"/>
          <a:stretch/>
        </p:blipFill>
        <p:spPr>
          <a:xfrm>
            <a:off x="239763" y="260648"/>
            <a:ext cx="8664473" cy="4824536"/>
          </a:xfrm>
          <a:prstGeom prst="rect">
            <a:avLst/>
          </a:prstGeom>
        </p:spPr>
      </p:pic>
      <p:sp>
        <p:nvSpPr>
          <p:cNvPr id="2" name="TextBox 1">
            <a:extLst>
              <a:ext uri="{FF2B5EF4-FFF2-40B4-BE49-F238E27FC236}">
                <a16:creationId xmlns:a16="http://schemas.microsoft.com/office/drawing/2014/main" id="{813C7DD6-291A-4F48-839D-CC28F97DC54B}"/>
              </a:ext>
            </a:extLst>
          </p:cNvPr>
          <p:cNvSpPr txBox="1"/>
          <p:nvPr/>
        </p:nvSpPr>
        <p:spPr>
          <a:xfrm>
            <a:off x="6660232" y="285591"/>
            <a:ext cx="2313518" cy="369332"/>
          </a:xfrm>
          <a:prstGeom prst="rect">
            <a:avLst/>
          </a:prstGeom>
          <a:noFill/>
        </p:spPr>
        <p:txBody>
          <a:bodyPr wrap="none" rtlCol="0">
            <a:spAutoFit/>
          </a:bodyPr>
          <a:lstStyle/>
          <a:p>
            <a:r>
              <a:rPr lang="en-US" b="1" dirty="0"/>
              <a:t>Dryer (2013), WALS</a:t>
            </a:r>
          </a:p>
        </p:txBody>
      </p:sp>
      <p:sp>
        <p:nvSpPr>
          <p:cNvPr id="5" name="Rectangle 4">
            <a:extLst>
              <a:ext uri="{FF2B5EF4-FFF2-40B4-BE49-F238E27FC236}">
                <a16:creationId xmlns:a16="http://schemas.microsoft.com/office/drawing/2014/main" id="{1CD09DAB-B51F-47CA-A83C-40FE019D27BD}"/>
              </a:ext>
            </a:extLst>
          </p:cNvPr>
          <p:cNvSpPr/>
          <p:nvPr/>
        </p:nvSpPr>
        <p:spPr>
          <a:xfrm>
            <a:off x="250040" y="5113336"/>
            <a:ext cx="2520280" cy="583912"/>
          </a:xfrm>
          <a:prstGeom prst="rect">
            <a:avLst/>
          </a:prstGeom>
          <a:solidFill>
            <a:schemeClr val="tx2">
              <a:lumMod val="60000"/>
              <a:lumOff val="40000"/>
            </a:schemeClr>
          </a:solidFill>
          <a:ln w="0">
            <a:solidFill>
              <a:schemeClr val="tx2">
                <a:lumMod val="60000"/>
                <a:lumOff val="40000"/>
              </a:schemeClr>
            </a:solidFill>
            <a:prstDash val="solid"/>
          </a:ln>
        </p:spPr>
        <p:txBody>
          <a:bodyPr wrap="none" lIns="90000" tIns="45000" rIns="90000" bIns="45000" anchor="ctr" compatLnSpc="0"/>
          <a:lstStyle/>
          <a:p>
            <a:pPr algn="ctr" hangingPunct="0">
              <a:spcBef>
                <a:spcPts val="0"/>
              </a:spcBef>
              <a:spcAft>
                <a:spcPts val="0"/>
              </a:spcAft>
              <a:defRPr/>
            </a:pPr>
            <a:r>
              <a:rPr lang="de-DE" sz="2200" dirty="0">
                <a:latin typeface="Times New Roman" pitchFamily="18" charset="0"/>
                <a:ea typeface="Microsoft YaHei" pitchFamily="2"/>
                <a:cs typeface="Times New Roman" pitchFamily="18" charset="0"/>
              </a:rPr>
              <a:t>Left-branching (OV)</a:t>
            </a:r>
          </a:p>
          <a:p>
            <a:pPr algn="ctr" hangingPunct="0">
              <a:spcBef>
                <a:spcPts val="0"/>
              </a:spcBef>
              <a:spcAft>
                <a:spcPts val="0"/>
              </a:spcAft>
              <a:defRPr/>
            </a:pPr>
            <a:r>
              <a:rPr lang="en-US" sz="2000" dirty="0">
                <a:latin typeface="Times" panose="02020603050405020304" pitchFamily="18" charset="0"/>
                <a:cs typeface="Times" panose="02020603050405020304" pitchFamily="18" charset="0"/>
              </a:rPr>
              <a:t>(e.g., Turkic)</a:t>
            </a:r>
            <a:endParaRPr lang="en-GB" sz="2000" dirty="0">
              <a:latin typeface="Times" panose="02020603050405020304" pitchFamily="18" charset="0"/>
              <a:cs typeface="Times" panose="02020603050405020304" pitchFamily="18" charset="0"/>
            </a:endParaRPr>
          </a:p>
        </p:txBody>
      </p:sp>
      <p:sp>
        <p:nvSpPr>
          <p:cNvPr id="8" name="Rectangle 7">
            <a:extLst>
              <a:ext uri="{FF2B5EF4-FFF2-40B4-BE49-F238E27FC236}">
                <a16:creationId xmlns:a16="http://schemas.microsoft.com/office/drawing/2014/main" id="{8494D8B4-5FB8-671F-D6F8-8F8D260F5431}"/>
              </a:ext>
            </a:extLst>
          </p:cNvPr>
          <p:cNvSpPr/>
          <p:nvPr/>
        </p:nvSpPr>
        <p:spPr>
          <a:xfrm>
            <a:off x="6384050" y="5113553"/>
            <a:ext cx="2520280" cy="583911"/>
          </a:xfrm>
          <a:prstGeom prst="rect">
            <a:avLst/>
          </a:prstGeom>
          <a:solidFill>
            <a:srgbClr val="FF0000"/>
          </a:solidFill>
          <a:ln w="0">
            <a:solidFill>
              <a:srgbClr val="FF0000"/>
            </a:solidFill>
            <a:prstDash val="solid"/>
          </a:ln>
        </p:spPr>
        <p:txBody>
          <a:bodyPr wrap="none" lIns="90000" tIns="45000" rIns="90000" bIns="45000" anchor="ctr" compatLnSpc="0"/>
          <a:lstStyle/>
          <a:p>
            <a:pPr algn="ctr" hangingPunct="0">
              <a:spcBef>
                <a:spcPts val="0"/>
              </a:spcBef>
              <a:spcAft>
                <a:spcPts val="0"/>
              </a:spcAft>
              <a:defRPr/>
            </a:pPr>
            <a:r>
              <a:rPr lang="de-DE" sz="2200" dirty="0">
                <a:latin typeface="Times New Roman" pitchFamily="18" charset="0"/>
                <a:ea typeface="Microsoft YaHei" pitchFamily="2"/>
                <a:cs typeface="Times New Roman" pitchFamily="18" charset="0"/>
              </a:rPr>
              <a:t>Right-branching (VO)</a:t>
            </a:r>
          </a:p>
          <a:p>
            <a:pPr algn="ctr" hangingPunct="0">
              <a:spcBef>
                <a:spcPts val="0"/>
              </a:spcBef>
              <a:spcAft>
                <a:spcPts val="0"/>
              </a:spcAft>
              <a:defRPr/>
            </a:pPr>
            <a:r>
              <a:rPr lang="en-US" sz="2000" dirty="0">
                <a:latin typeface="Times" panose="02020603050405020304" pitchFamily="18" charset="0"/>
                <a:cs typeface="Times" panose="02020603050405020304" pitchFamily="18" charset="0"/>
              </a:rPr>
              <a:t>(e.g., Semitic)</a:t>
            </a:r>
            <a:endParaRPr lang="en-GB" sz="20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54827006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473CB-04F7-42B4-B174-B7E170100621}"/>
              </a:ext>
            </a:extLst>
          </p:cNvPr>
          <p:cNvSpPr>
            <a:spLocks noGrp="1"/>
          </p:cNvSpPr>
          <p:nvPr>
            <p:ph type="title"/>
          </p:nvPr>
        </p:nvSpPr>
        <p:spPr>
          <a:xfrm>
            <a:off x="722312" y="4437112"/>
            <a:ext cx="8170167" cy="1331863"/>
          </a:xfrm>
        </p:spPr>
        <p:txBody>
          <a:bodyPr>
            <a:normAutofit/>
          </a:bodyPr>
          <a:lstStyle/>
          <a:p>
            <a:r>
              <a:rPr lang="en-GB" b="1" dirty="0"/>
              <a:t>sample languages and</a:t>
            </a:r>
            <a:br>
              <a:rPr lang="en-GB" b="1" dirty="0"/>
            </a:br>
            <a:r>
              <a:rPr lang="en-GB" b="1" dirty="0"/>
              <a:t>data</a:t>
            </a:r>
          </a:p>
        </p:txBody>
      </p:sp>
      <p:sp>
        <p:nvSpPr>
          <p:cNvPr id="4" name="Slide Number Placeholder 3">
            <a:extLst>
              <a:ext uri="{FF2B5EF4-FFF2-40B4-BE49-F238E27FC236}">
                <a16:creationId xmlns:a16="http://schemas.microsoft.com/office/drawing/2014/main" id="{5534E4FC-4EBC-4FEC-BCE4-34D2D1654B8D}"/>
              </a:ext>
            </a:extLst>
          </p:cNvPr>
          <p:cNvSpPr>
            <a:spLocks noGrp="1"/>
          </p:cNvSpPr>
          <p:nvPr>
            <p:ph type="sldNum" sz="quarter" idx="12"/>
          </p:nvPr>
        </p:nvSpPr>
        <p:spPr/>
        <p:txBody>
          <a:bodyPr/>
          <a:lstStyle/>
          <a:p>
            <a:pPr>
              <a:defRPr/>
            </a:pPr>
            <a:fld id="{FFCAF955-5E2C-47F9-9953-A0A92CEB2270}" type="slidenum">
              <a:rPr lang="en-GB" altLang="en-US" smtClean="0"/>
              <a:pPr>
                <a:defRPr/>
              </a:pPr>
              <a:t>20</a:t>
            </a:fld>
            <a:endParaRPr lang="en-GB" altLang="en-US" dirty="0"/>
          </a:p>
        </p:txBody>
      </p:sp>
    </p:spTree>
    <p:extLst>
      <p:ext uri="{BB962C8B-B14F-4D97-AF65-F5344CB8AC3E}">
        <p14:creationId xmlns:p14="http://schemas.microsoft.com/office/powerpoint/2010/main" val="427803639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9B576A2-E47B-4FDC-A85F-B9C05338C08B}"/>
              </a:ext>
            </a:extLst>
          </p:cNvPr>
          <p:cNvSpPr/>
          <p:nvPr/>
        </p:nvSpPr>
        <p:spPr>
          <a:xfrm>
            <a:off x="5865813" y="1412776"/>
            <a:ext cx="3214687" cy="1262063"/>
          </a:xfrm>
          <a:prstGeom prst="rect">
            <a:avLst/>
          </a:prstGeom>
          <a:solidFill>
            <a:schemeClr val="bg1"/>
          </a:solidFill>
          <a:ln>
            <a:noFill/>
            <a:prstDash val="solid"/>
          </a:ln>
        </p:spPr>
        <p:txBody>
          <a:bodyPr wrap="none" lIns="90000" tIns="45000" rIns="90000" bIns="45000" anchor="ctr" compatLnSpc="0"/>
          <a:lstStyle/>
          <a:p>
            <a:pPr marL="457200" indent="-457200" eaLnBrk="1">
              <a:spcBef>
                <a:spcPts val="0"/>
              </a:spcBef>
              <a:spcAft>
                <a:spcPts val="0"/>
              </a:spcAft>
              <a:buFont typeface="Arial" panose="020B0604020202020204" pitchFamily="34" charset="0"/>
              <a:buChar char="•"/>
              <a:tabLst>
                <a:tab pos="360000" algn="l"/>
                <a:tab pos="720000" algn="l"/>
                <a:tab pos="1080000" algn="l"/>
                <a:tab pos="1440360" algn="l"/>
                <a:tab pos="1800360" algn="l"/>
                <a:tab pos="2160360" algn="l"/>
                <a:tab pos="2520360" algn="l"/>
                <a:tab pos="2880360" algn="l"/>
                <a:tab pos="3240360" algn="l"/>
                <a:tab pos="3600360" algn="l"/>
              </a:tabLst>
              <a:defRPr/>
            </a:pPr>
            <a:r>
              <a:rPr lang="de-DE" sz="2600" dirty="0" err="1">
                <a:solidFill>
                  <a:schemeClr val="tx1">
                    <a:lumMod val="95000"/>
                    <a:lumOff val="5000"/>
                  </a:schemeClr>
                </a:solidFill>
                <a:latin typeface="Times New Roman" pitchFamily="18" charset="0"/>
                <a:ea typeface="Calibri" pitchFamily="34"/>
                <a:cs typeface="Times New Roman" pitchFamily="18" charset="0"/>
              </a:rPr>
              <a:t>Kurdish</a:t>
            </a:r>
            <a:endParaRPr lang="de-DE" sz="2600" dirty="0">
              <a:solidFill>
                <a:schemeClr val="tx1">
                  <a:lumMod val="95000"/>
                  <a:lumOff val="5000"/>
                </a:schemeClr>
              </a:solidFill>
              <a:latin typeface="Times New Roman" pitchFamily="18" charset="0"/>
              <a:ea typeface="Calibri" pitchFamily="34"/>
              <a:cs typeface="Times New Roman" pitchFamily="18" charset="0"/>
            </a:endParaRPr>
          </a:p>
          <a:p>
            <a:pPr marL="914400" lvl="1" indent="-457200" eaLnBrk="1">
              <a:spcBef>
                <a:spcPts val="0"/>
              </a:spcBef>
              <a:spcAft>
                <a:spcPts val="0"/>
              </a:spcAft>
              <a:buFont typeface="Arial" panose="020B0604020202020204" pitchFamily="34" charset="0"/>
              <a:buChar char="•"/>
              <a:tabLst>
                <a:tab pos="360000" algn="l"/>
                <a:tab pos="720000" algn="l"/>
                <a:tab pos="1080000" algn="l"/>
                <a:tab pos="1440360" algn="l"/>
                <a:tab pos="1800360" algn="l"/>
                <a:tab pos="2160360" algn="l"/>
                <a:tab pos="2520360" algn="l"/>
                <a:tab pos="2880360" algn="l"/>
                <a:tab pos="3240360" algn="l"/>
                <a:tab pos="3600360" algn="l"/>
              </a:tabLst>
              <a:defRPr/>
            </a:pPr>
            <a:r>
              <a:rPr lang="de-DE" sz="2600" dirty="0">
                <a:solidFill>
                  <a:schemeClr val="tx1">
                    <a:lumMod val="95000"/>
                    <a:lumOff val="5000"/>
                  </a:schemeClr>
                </a:solidFill>
                <a:latin typeface="Times New Roman" pitchFamily="18" charset="0"/>
                <a:ea typeface="Calibri" pitchFamily="34"/>
                <a:cs typeface="Times New Roman" pitchFamily="18" charset="0"/>
              </a:rPr>
              <a:t>Northeastern</a:t>
            </a:r>
          </a:p>
          <a:p>
            <a:pPr marL="914400" lvl="1" indent="-457200" eaLnBrk="1">
              <a:spcBef>
                <a:spcPts val="0"/>
              </a:spcBef>
              <a:spcAft>
                <a:spcPts val="0"/>
              </a:spcAft>
              <a:buFont typeface="Arial" panose="020B0604020202020204" pitchFamily="34" charset="0"/>
              <a:buChar char="•"/>
              <a:tabLst>
                <a:tab pos="360000" algn="l"/>
                <a:tab pos="720000" algn="l"/>
                <a:tab pos="1080000" algn="l"/>
                <a:tab pos="1440360" algn="l"/>
                <a:tab pos="1800360" algn="l"/>
                <a:tab pos="2160360" algn="l"/>
                <a:tab pos="2520360" algn="l"/>
                <a:tab pos="2880360" algn="l"/>
                <a:tab pos="3240360" algn="l"/>
                <a:tab pos="3600360" algn="l"/>
              </a:tabLst>
              <a:defRPr/>
            </a:pPr>
            <a:r>
              <a:rPr lang="de-DE" sz="2600" dirty="0">
                <a:solidFill>
                  <a:schemeClr val="tx1">
                    <a:lumMod val="95000"/>
                    <a:lumOff val="5000"/>
                  </a:schemeClr>
                </a:solidFill>
                <a:latin typeface="Times New Roman" pitchFamily="18" charset="0"/>
                <a:ea typeface="Calibri" pitchFamily="34"/>
                <a:cs typeface="Times New Roman" pitchFamily="18" charset="0"/>
              </a:rPr>
              <a:t>Mukri</a:t>
            </a:r>
          </a:p>
        </p:txBody>
      </p:sp>
      <p:sp>
        <p:nvSpPr>
          <p:cNvPr id="8" name="Rectangle 7">
            <a:extLst>
              <a:ext uri="{FF2B5EF4-FFF2-40B4-BE49-F238E27FC236}">
                <a16:creationId xmlns:a16="http://schemas.microsoft.com/office/drawing/2014/main" id="{370CF499-76AF-4E49-B595-B6D29B91A5BE}"/>
              </a:ext>
            </a:extLst>
          </p:cNvPr>
          <p:cNvSpPr/>
          <p:nvPr/>
        </p:nvSpPr>
        <p:spPr>
          <a:xfrm>
            <a:off x="5854700" y="2637210"/>
            <a:ext cx="3224213" cy="1439862"/>
          </a:xfrm>
          <a:prstGeom prst="rect">
            <a:avLst/>
          </a:prstGeom>
          <a:solidFill>
            <a:schemeClr val="bg1"/>
          </a:solidFill>
          <a:ln>
            <a:noFill/>
            <a:prstDash val="solid"/>
          </a:ln>
        </p:spPr>
        <p:txBody>
          <a:bodyPr wrap="none" lIns="90000" tIns="45000" rIns="90000" bIns="45000" anchor="ctr" compatLnSpc="0"/>
          <a:lstStyle/>
          <a:p>
            <a:pPr marL="457200" indent="-457200" eaLnBrk="1">
              <a:spcBef>
                <a:spcPts val="0"/>
              </a:spcBef>
              <a:spcAft>
                <a:spcPts val="0"/>
              </a:spcAft>
              <a:buFont typeface="Arial" panose="020B0604020202020204" pitchFamily="34" charset="0"/>
              <a:buChar char="•"/>
              <a:tabLst>
                <a:tab pos="360000" algn="l"/>
                <a:tab pos="720000" algn="l"/>
                <a:tab pos="1080000" algn="l"/>
                <a:tab pos="1440360" algn="l"/>
                <a:tab pos="1800360" algn="l"/>
                <a:tab pos="2160360" algn="l"/>
                <a:tab pos="2520360" algn="l"/>
                <a:tab pos="2880360" algn="l"/>
                <a:tab pos="3240360" algn="l"/>
                <a:tab pos="3600360" algn="l"/>
              </a:tabLst>
              <a:defRPr/>
            </a:pPr>
            <a:r>
              <a:rPr lang="de-DE" sz="2600" dirty="0">
                <a:latin typeface="Times New Roman" pitchFamily="18" charset="0"/>
                <a:ea typeface="Calibri" pitchFamily="34"/>
                <a:cs typeface="Times New Roman" pitchFamily="18" charset="0"/>
              </a:rPr>
              <a:t>Neo-</a:t>
            </a:r>
            <a:r>
              <a:rPr lang="de-DE" sz="2600" dirty="0" err="1">
                <a:latin typeface="Times New Roman" pitchFamily="18" charset="0"/>
                <a:ea typeface="Calibri" pitchFamily="34"/>
                <a:cs typeface="Times New Roman" pitchFamily="18" charset="0"/>
              </a:rPr>
              <a:t>Aramaic</a:t>
            </a:r>
            <a:endParaRPr lang="de-DE" sz="2600" dirty="0">
              <a:latin typeface="Times New Roman" pitchFamily="18" charset="0"/>
              <a:ea typeface="Calibri" pitchFamily="34"/>
              <a:cs typeface="Times New Roman" pitchFamily="18" charset="0"/>
            </a:endParaRPr>
          </a:p>
          <a:p>
            <a:pPr marL="914400" lvl="1" indent="-457200" eaLnBrk="1">
              <a:spcBef>
                <a:spcPts val="0"/>
              </a:spcBef>
              <a:spcAft>
                <a:spcPts val="0"/>
              </a:spcAft>
              <a:buFont typeface="Arial" panose="020B0604020202020204" pitchFamily="34" charset="0"/>
              <a:buChar char="•"/>
              <a:tabLst>
                <a:tab pos="360000" algn="l"/>
                <a:tab pos="720000" algn="l"/>
                <a:tab pos="1080000" algn="l"/>
                <a:tab pos="1440360" algn="l"/>
                <a:tab pos="1800360" algn="l"/>
                <a:tab pos="2160360" algn="l"/>
                <a:tab pos="2520360" algn="l"/>
                <a:tab pos="2880360" algn="l"/>
                <a:tab pos="3240360" algn="l"/>
                <a:tab pos="3600360" algn="l"/>
              </a:tabLst>
              <a:defRPr/>
            </a:pPr>
            <a:r>
              <a:rPr lang="de-DE" sz="2600" dirty="0" err="1">
                <a:latin typeface="Times New Roman" pitchFamily="18" charset="0"/>
                <a:ea typeface="Calibri" pitchFamily="34"/>
                <a:cs typeface="Times New Roman" pitchFamily="18" charset="0"/>
              </a:rPr>
              <a:t>Jewish</a:t>
            </a:r>
            <a:endParaRPr lang="de-DE" sz="2600" dirty="0">
              <a:latin typeface="Times New Roman" pitchFamily="18" charset="0"/>
              <a:ea typeface="Calibri" pitchFamily="34"/>
              <a:cs typeface="Times New Roman" pitchFamily="18" charset="0"/>
            </a:endParaRPr>
          </a:p>
          <a:p>
            <a:pPr marL="914400" lvl="1" indent="-457200" eaLnBrk="1">
              <a:spcBef>
                <a:spcPts val="0"/>
              </a:spcBef>
              <a:spcAft>
                <a:spcPts val="0"/>
              </a:spcAft>
              <a:buFont typeface="Arial" panose="020B0604020202020204" pitchFamily="34" charset="0"/>
              <a:buChar char="•"/>
              <a:tabLst>
                <a:tab pos="360000" algn="l"/>
                <a:tab pos="720000" algn="l"/>
                <a:tab pos="1080000" algn="l"/>
                <a:tab pos="1440360" algn="l"/>
                <a:tab pos="1800360" algn="l"/>
                <a:tab pos="2160360" algn="l"/>
                <a:tab pos="2520360" algn="l"/>
                <a:tab pos="2880360" algn="l"/>
                <a:tab pos="3240360" algn="l"/>
                <a:tab pos="3600360" algn="l"/>
              </a:tabLst>
              <a:defRPr/>
            </a:pPr>
            <a:r>
              <a:rPr lang="de-DE" sz="2600" dirty="0">
                <a:latin typeface="Times New Roman" pitchFamily="18" charset="0"/>
                <a:ea typeface="Calibri" pitchFamily="34"/>
                <a:cs typeface="Times New Roman" pitchFamily="18" charset="0"/>
              </a:rPr>
              <a:t>Christian</a:t>
            </a:r>
          </a:p>
        </p:txBody>
      </p:sp>
      <p:sp>
        <p:nvSpPr>
          <p:cNvPr id="9" name="Rectangle 8">
            <a:extLst>
              <a:ext uri="{FF2B5EF4-FFF2-40B4-BE49-F238E27FC236}">
                <a16:creationId xmlns:a16="http://schemas.microsoft.com/office/drawing/2014/main" id="{CCBC1194-1C0D-4A2B-BF3F-EF7B07153177}"/>
              </a:ext>
            </a:extLst>
          </p:cNvPr>
          <p:cNvSpPr/>
          <p:nvPr/>
        </p:nvSpPr>
        <p:spPr>
          <a:xfrm>
            <a:off x="5880100" y="4653136"/>
            <a:ext cx="3198813" cy="720725"/>
          </a:xfrm>
          <a:prstGeom prst="rect">
            <a:avLst/>
          </a:prstGeom>
          <a:solidFill>
            <a:schemeClr val="bg1"/>
          </a:solidFill>
          <a:ln>
            <a:noFill/>
            <a:prstDash val="solid"/>
          </a:ln>
        </p:spPr>
        <p:txBody>
          <a:bodyPr wrap="none" lIns="90000" tIns="45000" rIns="90000" bIns="45000" anchor="ctr" compatLnSpc="0"/>
          <a:lstStyle/>
          <a:p>
            <a:pPr marL="457200" indent="-457200" eaLnBrk="1">
              <a:spcBef>
                <a:spcPts val="0"/>
              </a:spcBef>
              <a:spcAft>
                <a:spcPts val="0"/>
              </a:spcAft>
              <a:buFont typeface="Arial" panose="020B0604020202020204" pitchFamily="34" charset="0"/>
              <a:buChar char="•"/>
              <a:tabLst>
                <a:tab pos="360000" algn="l"/>
                <a:tab pos="720000" algn="l"/>
                <a:tab pos="1080000" algn="l"/>
                <a:tab pos="1440360" algn="l"/>
                <a:tab pos="1800360" algn="l"/>
                <a:tab pos="2160360" algn="l"/>
                <a:tab pos="2520360" algn="l"/>
                <a:tab pos="2880360" algn="l"/>
                <a:tab pos="3240360" algn="l"/>
                <a:tab pos="3600360" algn="l"/>
              </a:tabLst>
              <a:defRPr/>
            </a:pPr>
            <a:r>
              <a:rPr lang="de-DE" sz="2600" dirty="0" err="1">
                <a:latin typeface="Times New Roman" pitchFamily="18" charset="0"/>
                <a:ea typeface="Calibri" pitchFamily="34"/>
                <a:cs typeface="Times New Roman" pitchFamily="18" charset="0"/>
              </a:rPr>
              <a:t>Armenian</a:t>
            </a:r>
            <a:endParaRPr lang="de-DE" sz="2600" dirty="0">
              <a:latin typeface="Times New Roman" pitchFamily="18" charset="0"/>
              <a:ea typeface="Calibri" pitchFamily="34"/>
              <a:cs typeface="Times New Roman" pitchFamily="18" charset="0"/>
            </a:endParaRPr>
          </a:p>
        </p:txBody>
      </p:sp>
      <p:sp>
        <p:nvSpPr>
          <p:cNvPr id="10" name="Rectangle 8">
            <a:extLst>
              <a:ext uri="{FF2B5EF4-FFF2-40B4-BE49-F238E27FC236}">
                <a16:creationId xmlns:a16="http://schemas.microsoft.com/office/drawing/2014/main" id="{01E31C5C-9878-40A1-B63F-D4D366EDCC15}"/>
              </a:ext>
            </a:extLst>
          </p:cNvPr>
          <p:cNvSpPr/>
          <p:nvPr/>
        </p:nvSpPr>
        <p:spPr>
          <a:xfrm>
            <a:off x="5881688" y="4004419"/>
            <a:ext cx="3198812" cy="720725"/>
          </a:xfrm>
          <a:prstGeom prst="rect">
            <a:avLst/>
          </a:prstGeom>
          <a:solidFill>
            <a:schemeClr val="bg1"/>
          </a:solidFill>
          <a:ln>
            <a:noFill/>
            <a:prstDash val="solid"/>
          </a:ln>
        </p:spPr>
        <p:txBody>
          <a:bodyPr wrap="none" lIns="90000" tIns="45000" rIns="90000" bIns="45000" anchor="ctr" compatLnSpc="0"/>
          <a:lstStyle/>
          <a:p>
            <a:pPr marL="457200" indent="-457200" eaLnBrk="1">
              <a:spcBef>
                <a:spcPts val="0"/>
              </a:spcBef>
              <a:spcAft>
                <a:spcPts val="0"/>
              </a:spcAft>
              <a:buFont typeface="Arial" panose="020B0604020202020204" pitchFamily="34" charset="0"/>
              <a:buChar char="•"/>
              <a:tabLst>
                <a:tab pos="360000" algn="l"/>
                <a:tab pos="720000" algn="l"/>
                <a:tab pos="1080000" algn="l"/>
                <a:tab pos="1440360" algn="l"/>
                <a:tab pos="1800360" algn="l"/>
                <a:tab pos="2160360" algn="l"/>
                <a:tab pos="2520360" algn="l"/>
                <a:tab pos="2880360" algn="l"/>
                <a:tab pos="3240360" algn="l"/>
                <a:tab pos="3600360" algn="l"/>
              </a:tabLst>
              <a:defRPr/>
            </a:pPr>
            <a:r>
              <a:rPr lang="de-DE" sz="2600" dirty="0">
                <a:latin typeface="Times New Roman" pitchFamily="18" charset="0"/>
                <a:ea typeface="Calibri" pitchFamily="34"/>
                <a:cs typeface="Times New Roman" pitchFamily="18" charset="0"/>
              </a:rPr>
              <a:t>Turkic Azeri</a:t>
            </a:r>
          </a:p>
        </p:txBody>
      </p:sp>
      <p:sp>
        <p:nvSpPr>
          <p:cNvPr id="11" name="Slide Number Placeholder 3">
            <a:extLst>
              <a:ext uri="{FF2B5EF4-FFF2-40B4-BE49-F238E27FC236}">
                <a16:creationId xmlns:a16="http://schemas.microsoft.com/office/drawing/2014/main" id="{89EDE33C-9081-4544-8B70-582725222C4B}"/>
              </a:ext>
            </a:extLst>
          </p:cNvPr>
          <p:cNvSpPr>
            <a:spLocks noGrp="1"/>
          </p:cNvSpPr>
          <p:nvPr>
            <p:ph type="sldNum" sz="quarter" idx="12"/>
          </p:nvPr>
        </p:nvSpPr>
        <p:spPr>
          <a:xfrm>
            <a:off x="6553200" y="6356350"/>
            <a:ext cx="2133600" cy="365125"/>
          </a:xfrm>
        </p:spPr>
        <p:txBody>
          <a:bodyPr/>
          <a:lstStyle/>
          <a:p>
            <a:pPr>
              <a:defRPr/>
            </a:pPr>
            <a:fld id="{FFCAF955-5E2C-47F9-9953-A0A92CEB2270}" type="slidenum">
              <a:rPr lang="en-GB" altLang="en-US" smtClean="0"/>
              <a:pPr>
                <a:defRPr/>
              </a:pPr>
              <a:t>21</a:t>
            </a:fld>
            <a:endParaRPr lang="en-GB" altLang="en-US" dirty="0"/>
          </a:p>
        </p:txBody>
      </p:sp>
      <p:pic>
        <p:nvPicPr>
          <p:cNvPr id="2" name="Picture 1" descr="A black and white drawing of a tree and a plane&#10;&#10;Description automatically generated with low confidence">
            <a:extLst>
              <a:ext uri="{FF2B5EF4-FFF2-40B4-BE49-F238E27FC236}">
                <a16:creationId xmlns:a16="http://schemas.microsoft.com/office/drawing/2014/main" id="{07B49D8F-E3AE-879E-150C-88503273B10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173" t="6036" r="13366" b="9450"/>
          <a:stretch/>
        </p:blipFill>
        <p:spPr bwMode="auto">
          <a:xfrm>
            <a:off x="324932" y="1169613"/>
            <a:ext cx="5555962" cy="451877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7104763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9B576A2-E47B-4FDC-A85F-B9C05338C08B}"/>
              </a:ext>
            </a:extLst>
          </p:cNvPr>
          <p:cNvSpPr/>
          <p:nvPr/>
        </p:nvSpPr>
        <p:spPr>
          <a:xfrm>
            <a:off x="5865813" y="1412776"/>
            <a:ext cx="3214687" cy="1262063"/>
          </a:xfrm>
          <a:prstGeom prst="rect">
            <a:avLst/>
          </a:prstGeom>
          <a:solidFill>
            <a:schemeClr val="bg1"/>
          </a:solidFill>
          <a:ln>
            <a:noFill/>
            <a:prstDash val="solid"/>
          </a:ln>
        </p:spPr>
        <p:txBody>
          <a:bodyPr wrap="none" lIns="90000" tIns="45000" rIns="90000" bIns="45000" anchor="ctr" compatLnSpc="0"/>
          <a:lstStyle/>
          <a:p>
            <a:pPr marL="457200" indent="-457200" eaLnBrk="1">
              <a:spcBef>
                <a:spcPts val="0"/>
              </a:spcBef>
              <a:spcAft>
                <a:spcPts val="0"/>
              </a:spcAft>
              <a:buFont typeface="Arial" panose="020B0604020202020204" pitchFamily="34" charset="0"/>
              <a:buChar char="•"/>
              <a:tabLst>
                <a:tab pos="360000" algn="l"/>
                <a:tab pos="720000" algn="l"/>
                <a:tab pos="1080000" algn="l"/>
                <a:tab pos="1440360" algn="l"/>
                <a:tab pos="1800360" algn="l"/>
                <a:tab pos="2160360" algn="l"/>
                <a:tab pos="2520360" algn="l"/>
                <a:tab pos="2880360" algn="l"/>
                <a:tab pos="3240360" algn="l"/>
                <a:tab pos="3600360" algn="l"/>
              </a:tabLst>
              <a:defRPr/>
            </a:pPr>
            <a:r>
              <a:rPr lang="de-DE" sz="2600" dirty="0" err="1">
                <a:solidFill>
                  <a:schemeClr val="tx1">
                    <a:lumMod val="95000"/>
                    <a:lumOff val="5000"/>
                  </a:schemeClr>
                </a:solidFill>
                <a:latin typeface="Times New Roman" pitchFamily="18" charset="0"/>
                <a:ea typeface="Calibri" pitchFamily="34"/>
                <a:cs typeface="Times New Roman" pitchFamily="18" charset="0"/>
              </a:rPr>
              <a:t>Kurdish</a:t>
            </a:r>
            <a:endParaRPr lang="de-DE" sz="2600" dirty="0">
              <a:solidFill>
                <a:schemeClr val="tx1">
                  <a:lumMod val="95000"/>
                  <a:lumOff val="5000"/>
                </a:schemeClr>
              </a:solidFill>
              <a:latin typeface="Times New Roman" pitchFamily="18" charset="0"/>
              <a:ea typeface="Calibri" pitchFamily="34"/>
              <a:cs typeface="Times New Roman" pitchFamily="18" charset="0"/>
            </a:endParaRPr>
          </a:p>
          <a:p>
            <a:pPr marL="914400" lvl="1" indent="-457200" eaLnBrk="1">
              <a:spcBef>
                <a:spcPts val="0"/>
              </a:spcBef>
              <a:spcAft>
                <a:spcPts val="0"/>
              </a:spcAft>
              <a:buFont typeface="Arial" panose="020B0604020202020204" pitchFamily="34" charset="0"/>
              <a:buChar char="•"/>
              <a:tabLst>
                <a:tab pos="360000" algn="l"/>
                <a:tab pos="720000" algn="l"/>
                <a:tab pos="1080000" algn="l"/>
                <a:tab pos="1440360" algn="l"/>
                <a:tab pos="1800360" algn="l"/>
                <a:tab pos="2160360" algn="l"/>
                <a:tab pos="2520360" algn="l"/>
                <a:tab pos="2880360" algn="l"/>
                <a:tab pos="3240360" algn="l"/>
                <a:tab pos="3600360" algn="l"/>
              </a:tabLst>
              <a:defRPr/>
            </a:pPr>
            <a:r>
              <a:rPr lang="de-DE" sz="2600" dirty="0">
                <a:solidFill>
                  <a:schemeClr val="tx1">
                    <a:lumMod val="95000"/>
                    <a:lumOff val="5000"/>
                  </a:schemeClr>
                </a:solidFill>
                <a:latin typeface="Times New Roman" pitchFamily="18" charset="0"/>
                <a:ea typeface="Calibri" pitchFamily="34"/>
                <a:cs typeface="Times New Roman" pitchFamily="18" charset="0"/>
              </a:rPr>
              <a:t>Northeastern</a:t>
            </a:r>
          </a:p>
          <a:p>
            <a:pPr marL="914400" lvl="1" indent="-457200" eaLnBrk="1">
              <a:spcBef>
                <a:spcPts val="0"/>
              </a:spcBef>
              <a:spcAft>
                <a:spcPts val="0"/>
              </a:spcAft>
              <a:buFont typeface="Arial" panose="020B0604020202020204" pitchFamily="34" charset="0"/>
              <a:buChar char="•"/>
              <a:tabLst>
                <a:tab pos="360000" algn="l"/>
                <a:tab pos="720000" algn="l"/>
                <a:tab pos="1080000" algn="l"/>
                <a:tab pos="1440360" algn="l"/>
                <a:tab pos="1800360" algn="l"/>
                <a:tab pos="2160360" algn="l"/>
                <a:tab pos="2520360" algn="l"/>
                <a:tab pos="2880360" algn="l"/>
                <a:tab pos="3240360" algn="l"/>
                <a:tab pos="3600360" algn="l"/>
              </a:tabLst>
              <a:defRPr/>
            </a:pPr>
            <a:r>
              <a:rPr lang="de-DE" sz="2600" dirty="0">
                <a:solidFill>
                  <a:schemeClr val="tx1">
                    <a:lumMod val="95000"/>
                    <a:lumOff val="5000"/>
                  </a:schemeClr>
                </a:solidFill>
                <a:latin typeface="Times New Roman" pitchFamily="18" charset="0"/>
                <a:ea typeface="Calibri" pitchFamily="34"/>
                <a:cs typeface="Times New Roman" pitchFamily="18" charset="0"/>
              </a:rPr>
              <a:t>Mukri</a:t>
            </a:r>
          </a:p>
        </p:txBody>
      </p:sp>
      <p:sp>
        <p:nvSpPr>
          <p:cNvPr id="8" name="Rectangle 7">
            <a:extLst>
              <a:ext uri="{FF2B5EF4-FFF2-40B4-BE49-F238E27FC236}">
                <a16:creationId xmlns:a16="http://schemas.microsoft.com/office/drawing/2014/main" id="{370CF499-76AF-4E49-B595-B6D29B91A5BE}"/>
              </a:ext>
            </a:extLst>
          </p:cNvPr>
          <p:cNvSpPr/>
          <p:nvPr/>
        </p:nvSpPr>
        <p:spPr>
          <a:xfrm>
            <a:off x="5854700" y="2637210"/>
            <a:ext cx="3224213" cy="1439862"/>
          </a:xfrm>
          <a:prstGeom prst="rect">
            <a:avLst/>
          </a:prstGeom>
          <a:solidFill>
            <a:schemeClr val="bg1"/>
          </a:solidFill>
          <a:ln>
            <a:noFill/>
            <a:prstDash val="solid"/>
          </a:ln>
        </p:spPr>
        <p:txBody>
          <a:bodyPr wrap="none" lIns="90000" tIns="45000" rIns="90000" bIns="45000" anchor="ctr" compatLnSpc="0"/>
          <a:lstStyle/>
          <a:p>
            <a:pPr marL="457200" indent="-457200" eaLnBrk="1">
              <a:spcBef>
                <a:spcPts val="0"/>
              </a:spcBef>
              <a:spcAft>
                <a:spcPts val="0"/>
              </a:spcAft>
              <a:buFont typeface="Arial" panose="020B0604020202020204" pitchFamily="34" charset="0"/>
              <a:buChar char="•"/>
              <a:tabLst>
                <a:tab pos="360000" algn="l"/>
                <a:tab pos="720000" algn="l"/>
                <a:tab pos="1080000" algn="l"/>
                <a:tab pos="1440360" algn="l"/>
                <a:tab pos="1800360" algn="l"/>
                <a:tab pos="2160360" algn="l"/>
                <a:tab pos="2520360" algn="l"/>
                <a:tab pos="2880360" algn="l"/>
                <a:tab pos="3240360" algn="l"/>
                <a:tab pos="3600360" algn="l"/>
              </a:tabLst>
              <a:defRPr/>
            </a:pPr>
            <a:r>
              <a:rPr lang="de-DE" sz="2600" dirty="0">
                <a:latin typeface="Times New Roman" pitchFamily="18" charset="0"/>
                <a:ea typeface="Calibri" pitchFamily="34"/>
                <a:cs typeface="Times New Roman" pitchFamily="18" charset="0"/>
              </a:rPr>
              <a:t>Neo-</a:t>
            </a:r>
            <a:r>
              <a:rPr lang="de-DE" sz="2600" dirty="0" err="1">
                <a:latin typeface="Times New Roman" pitchFamily="18" charset="0"/>
                <a:ea typeface="Calibri" pitchFamily="34"/>
                <a:cs typeface="Times New Roman" pitchFamily="18" charset="0"/>
              </a:rPr>
              <a:t>Aramaic</a:t>
            </a:r>
            <a:endParaRPr lang="de-DE" sz="2600" dirty="0">
              <a:latin typeface="Times New Roman" pitchFamily="18" charset="0"/>
              <a:ea typeface="Calibri" pitchFamily="34"/>
              <a:cs typeface="Times New Roman" pitchFamily="18" charset="0"/>
            </a:endParaRPr>
          </a:p>
          <a:p>
            <a:pPr marL="914400" lvl="1" indent="-457200" eaLnBrk="1">
              <a:spcBef>
                <a:spcPts val="0"/>
              </a:spcBef>
              <a:spcAft>
                <a:spcPts val="0"/>
              </a:spcAft>
              <a:buFont typeface="Arial" panose="020B0604020202020204" pitchFamily="34" charset="0"/>
              <a:buChar char="•"/>
              <a:tabLst>
                <a:tab pos="360000" algn="l"/>
                <a:tab pos="720000" algn="l"/>
                <a:tab pos="1080000" algn="l"/>
                <a:tab pos="1440360" algn="l"/>
                <a:tab pos="1800360" algn="l"/>
                <a:tab pos="2160360" algn="l"/>
                <a:tab pos="2520360" algn="l"/>
                <a:tab pos="2880360" algn="l"/>
                <a:tab pos="3240360" algn="l"/>
                <a:tab pos="3600360" algn="l"/>
              </a:tabLst>
              <a:defRPr/>
            </a:pPr>
            <a:r>
              <a:rPr lang="de-DE" sz="2600" dirty="0" err="1">
                <a:latin typeface="Times New Roman" pitchFamily="18" charset="0"/>
                <a:ea typeface="Calibri" pitchFamily="34"/>
                <a:cs typeface="Times New Roman" pitchFamily="18" charset="0"/>
              </a:rPr>
              <a:t>Jewish</a:t>
            </a:r>
            <a:endParaRPr lang="de-DE" sz="2600" dirty="0">
              <a:latin typeface="Times New Roman" pitchFamily="18" charset="0"/>
              <a:ea typeface="Calibri" pitchFamily="34"/>
              <a:cs typeface="Times New Roman" pitchFamily="18" charset="0"/>
            </a:endParaRPr>
          </a:p>
          <a:p>
            <a:pPr marL="914400" lvl="1" indent="-457200" eaLnBrk="1">
              <a:spcBef>
                <a:spcPts val="0"/>
              </a:spcBef>
              <a:spcAft>
                <a:spcPts val="0"/>
              </a:spcAft>
              <a:buFont typeface="Arial" panose="020B0604020202020204" pitchFamily="34" charset="0"/>
              <a:buChar char="•"/>
              <a:tabLst>
                <a:tab pos="360000" algn="l"/>
                <a:tab pos="720000" algn="l"/>
                <a:tab pos="1080000" algn="l"/>
                <a:tab pos="1440360" algn="l"/>
                <a:tab pos="1800360" algn="l"/>
                <a:tab pos="2160360" algn="l"/>
                <a:tab pos="2520360" algn="l"/>
                <a:tab pos="2880360" algn="l"/>
                <a:tab pos="3240360" algn="l"/>
                <a:tab pos="3600360" algn="l"/>
              </a:tabLst>
              <a:defRPr/>
            </a:pPr>
            <a:r>
              <a:rPr lang="de-DE" sz="2600" dirty="0">
                <a:latin typeface="Times New Roman" pitchFamily="18" charset="0"/>
                <a:ea typeface="Calibri" pitchFamily="34"/>
                <a:cs typeface="Times New Roman" pitchFamily="18" charset="0"/>
              </a:rPr>
              <a:t>Christian</a:t>
            </a:r>
          </a:p>
        </p:txBody>
      </p:sp>
      <p:sp>
        <p:nvSpPr>
          <p:cNvPr id="9" name="Rectangle 8">
            <a:extLst>
              <a:ext uri="{FF2B5EF4-FFF2-40B4-BE49-F238E27FC236}">
                <a16:creationId xmlns:a16="http://schemas.microsoft.com/office/drawing/2014/main" id="{CCBC1194-1C0D-4A2B-BF3F-EF7B07153177}"/>
              </a:ext>
            </a:extLst>
          </p:cNvPr>
          <p:cNvSpPr/>
          <p:nvPr/>
        </p:nvSpPr>
        <p:spPr>
          <a:xfrm>
            <a:off x="5880100" y="4653136"/>
            <a:ext cx="3198813" cy="720725"/>
          </a:xfrm>
          <a:prstGeom prst="rect">
            <a:avLst/>
          </a:prstGeom>
          <a:solidFill>
            <a:schemeClr val="bg1"/>
          </a:solidFill>
          <a:ln>
            <a:noFill/>
            <a:prstDash val="solid"/>
          </a:ln>
        </p:spPr>
        <p:txBody>
          <a:bodyPr wrap="none" lIns="90000" tIns="45000" rIns="90000" bIns="45000" anchor="ctr" compatLnSpc="0"/>
          <a:lstStyle/>
          <a:p>
            <a:pPr marL="457200" indent="-457200" eaLnBrk="1">
              <a:spcBef>
                <a:spcPts val="0"/>
              </a:spcBef>
              <a:spcAft>
                <a:spcPts val="0"/>
              </a:spcAft>
              <a:buFont typeface="Arial" panose="020B0604020202020204" pitchFamily="34" charset="0"/>
              <a:buChar char="•"/>
              <a:tabLst>
                <a:tab pos="360000" algn="l"/>
                <a:tab pos="720000" algn="l"/>
                <a:tab pos="1080000" algn="l"/>
                <a:tab pos="1440360" algn="l"/>
                <a:tab pos="1800360" algn="l"/>
                <a:tab pos="2160360" algn="l"/>
                <a:tab pos="2520360" algn="l"/>
                <a:tab pos="2880360" algn="l"/>
                <a:tab pos="3240360" algn="l"/>
                <a:tab pos="3600360" algn="l"/>
              </a:tabLst>
              <a:defRPr/>
            </a:pPr>
            <a:r>
              <a:rPr lang="de-DE" sz="2600" dirty="0" err="1">
                <a:latin typeface="Times New Roman" pitchFamily="18" charset="0"/>
                <a:ea typeface="Calibri" pitchFamily="34"/>
                <a:cs typeface="Times New Roman" pitchFamily="18" charset="0"/>
              </a:rPr>
              <a:t>Armenian</a:t>
            </a:r>
            <a:endParaRPr lang="de-DE" sz="2600" dirty="0">
              <a:latin typeface="Times New Roman" pitchFamily="18" charset="0"/>
              <a:ea typeface="Calibri" pitchFamily="34"/>
              <a:cs typeface="Times New Roman" pitchFamily="18" charset="0"/>
            </a:endParaRPr>
          </a:p>
        </p:txBody>
      </p:sp>
      <p:sp>
        <p:nvSpPr>
          <p:cNvPr id="10" name="Rectangle 8">
            <a:extLst>
              <a:ext uri="{FF2B5EF4-FFF2-40B4-BE49-F238E27FC236}">
                <a16:creationId xmlns:a16="http://schemas.microsoft.com/office/drawing/2014/main" id="{01E31C5C-9878-40A1-B63F-D4D366EDCC15}"/>
              </a:ext>
            </a:extLst>
          </p:cNvPr>
          <p:cNvSpPr/>
          <p:nvPr/>
        </p:nvSpPr>
        <p:spPr>
          <a:xfrm>
            <a:off x="5881688" y="4004419"/>
            <a:ext cx="3198812" cy="720725"/>
          </a:xfrm>
          <a:prstGeom prst="rect">
            <a:avLst/>
          </a:prstGeom>
          <a:solidFill>
            <a:schemeClr val="bg1"/>
          </a:solidFill>
          <a:ln>
            <a:noFill/>
            <a:prstDash val="solid"/>
          </a:ln>
        </p:spPr>
        <p:txBody>
          <a:bodyPr wrap="none" lIns="90000" tIns="45000" rIns="90000" bIns="45000" anchor="ctr" compatLnSpc="0"/>
          <a:lstStyle/>
          <a:p>
            <a:pPr marL="457200" indent="-457200" eaLnBrk="1">
              <a:spcBef>
                <a:spcPts val="0"/>
              </a:spcBef>
              <a:spcAft>
                <a:spcPts val="0"/>
              </a:spcAft>
              <a:buFont typeface="Arial" panose="020B0604020202020204" pitchFamily="34" charset="0"/>
              <a:buChar char="•"/>
              <a:tabLst>
                <a:tab pos="360000" algn="l"/>
                <a:tab pos="720000" algn="l"/>
                <a:tab pos="1080000" algn="l"/>
                <a:tab pos="1440360" algn="l"/>
                <a:tab pos="1800360" algn="l"/>
                <a:tab pos="2160360" algn="l"/>
                <a:tab pos="2520360" algn="l"/>
                <a:tab pos="2880360" algn="l"/>
                <a:tab pos="3240360" algn="l"/>
                <a:tab pos="3600360" algn="l"/>
              </a:tabLst>
              <a:defRPr/>
            </a:pPr>
            <a:r>
              <a:rPr lang="de-DE" sz="2600" dirty="0">
                <a:latin typeface="Times New Roman" pitchFamily="18" charset="0"/>
                <a:ea typeface="Calibri" pitchFamily="34"/>
                <a:cs typeface="Times New Roman" pitchFamily="18" charset="0"/>
              </a:rPr>
              <a:t>Turkic Azeri</a:t>
            </a:r>
          </a:p>
        </p:txBody>
      </p:sp>
      <p:sp>
        <p:nvSpPr>
          <p:cNvPr id="11" name="Slide Number Placeholder 3">
            <a:extLst>
              <a:ext uri="{FF2B5EF4-FFF2-40B4-BE49-F238E27FC236}">
                <a16:creationId xmlns:a16="http://schemas.microsoft.com/office/drawing/2014/main" id="{89EDE33C-9081-4544-8B70-582725222C4B}"/>
              </a:ext>
            </a:extLst>
          </p:cNvPr>
          <p:cNvSpPr>
            <a:spLocks noGrp="1"/>
          </p:cNvSpPr>
          <p:nvPr>
            <p:ph type="sldNum" sz="quarter" idx="12"/>
          </p:nvPr>
        </p:nvSpPr>
        <p:spPr>
          <a:xfrm>
            <a:off x="6553200" y="6356350"/>
            <a:ext cx="2133600" cy="365125"/>
          </a:xfrm>
        </p:spPr>
        <p:txBody>
          <a:bodyPr/>
          <a:lstStyle/>
          <a:p>
            <a:pPr>
              <a:defRPr/>
            </a:pPr>
            <a:fld id="{FFCAF955-5E2C-47F9-9953-A0A92CEB2270}" type="slidenum">
              <a:rPr lang="en-GB" altLang="en-US" smtClean="0"/>
              <a:pPr>
                <a:defRPr/>
              </a:pPr>
              <a:t>22</a:t>
            </a:fld>
            <a:endParaRPr lang="en-GB" altLang="en-US" dirty="0"/>
          </a:p>
        </p:txBody>
      </p:sp>
      <p:sp>
        <p:nvSpPr>
          <p:cNvPr id="16" name="TextBox 15">
            <a:extLst>
              <a:ext uri="{FF2B5EF4-FFF2-40B4-BE49-F238E27FC236}">
                <a16:creationId xmlns:a16="http://schemas.microsoft.com/office/drawing/2014/main" id="{E58C5477-8F7F-4A83-925C-DA00C4F9B455}"/>
              </a:ext>
            </a:extLst>
          </p:cNvPr>
          <p:cNvSpPr txBox="1"/>
          <p:nvPr/>
        </p:nvSpPr>
        <p:spPr>
          <a:xfrm>
            <a:off x="457200" y="5766725"/>
            <a:ext cx="6203032" cy="646331"/>
          </a:xfrm>
          <a:prstGeom prst="rect">
            <a:avLst/>
          </a:prstGeom>
          <a:noFill/>
        </p:spPr>
        <p:txBody>
          <a:bodyPr wrap="square">
            <a:spAutoFit/>
          </a:bodyPr>
          <a:lstStyle/>
          <a:p>
            <a:r>
              <a:rPr lang="en-US" sz="1800" b="1" dirty="0">
                <a:effectLst/>
                <a:latin typeface="Times" panose="02020603050405020304" pitchFamily="18" charset="0"/>
                <a:ea typeface="Tahoma" panose="020B0604030504040204" pitchFamily="34" charset="0"/>
                <a:cs typeface="Times" panose="02020603050405020304" pitchFamily="18" charset="0"/>
              </a:rPr>
              <a:t>Data:</a:t>
            </a:r>
            <a:r>
              <a:rPr lang="en-US" sz="1800" dirty="0">
                <a:effectLst/>
                <a:latin typeface="Times" panose="02020603050405020304" pitchFamily="18" charset="0"/>
                <a:ea typeface="Tahoma" panose="020B0604030504040204" pitchFamily="34" charset="0"/>
                <a:cs typeface="Times" panose="02020603050405020304" pitchFamily="18" charset="0"/>
              </a:rPr>
              <a:t> </a:t>
            </a:r>
          </a:p>
          <a:p>
            <a:pPr marL="342900" indent="-342900">
              <a:buAutoNum type="alphaLcParenR"/>
            </a:pPr>
            <a:r>
              <a:rPr lang="en-US" sz="1800" dirty="0">
                <a:effectLst/>
                <a:latin typeface="Times" panose="02020603050405020304" pitchFamily="18" charset="0"/>
                <a:ea typeface="Tahoma" panose="020B0604030504040204" pitchFamily="34" charset="0"/>
                <a:cs typeface="Times" panose="02020603050405020304" pitchFamily="18" charset="0"/>
              </a:rPr>
              <a:t>Monologue narrative free speech and conversational data</a:t>
            </a:r>
            <a:endParaRPr lang="en-GB" sz="1800" dirty="0">
              <a:effectLst/>
              <a:latin typeface="Times" panose="02020603050405020304" pitchFamily="18" charset="0"/>
              <a:ea typeface="Tahoma" panose="020B0604030504040204" pitchFamily="34" charset="0"/>
              <a:cs typeface="Times" panose="02020603050405020304" pitchFamily="18" charset="0"/>
            </a:endParaRPr>
          </a:p>
        </p:txBody>
      </p:sp>
      <p:pic>
        <p:nvPicPr>
          <p:cNvPr id="2" name="Picture 1" descr="A black and white drawing of a tree and a plane&#10;&#10;Description automatically generated with low confidence">
            <a:extLst>
              <a:ext uri="{FF2B5EF4-FFF2-40B4-BE49-F238E27FC236}">
                <a16:creationId xmlns:a16="http://schemas.microsoft.com/office/drawing/2014/main" id="{58D6EBEC-CBCB-7BEF-490E-2D486AE8318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173" t="6036" r="13366" b="9450"/>
          <a:stretch/>
        </p:blipFill>
        <p:spPr bwMode="auto">
          <a:xfrm>
            <a:off x="324932" y="1169613"/>
            <a:ext cx="5555962" cy="451877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0516360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9B576A2-E47B-4FDC-A85F-B9C05338C08B}"/>
              </a:ext>
            </a:extLst>
          </p:cNvPr>
          <p:cNvSpPr/>
          <p:nvPr/>
        </p:nvSpPr>
        <p:spPr>
          <a:xfrm>
            <a:off x="5865813" y="1412776"/>
            <a:ext cx="3214687" cy="1262063"/>
          </a:xfrm>
          <a:prstGeom prst="rect">
            <a:avLst/>
          </a:prstGeom>
          <a:solidFill>
            <a:schemeClr val="bg1"/>
          </a:solidFill>
          <a:ln>
            <a:noFill/>
            <a:prstDash val="solid"/>
          </a:ln>
        </p:spPr>
        <p:txBody>
          <a:bodyPr wrap="none" lIns="90000" tIns="45000" rIns="90000" bIns="45000" anchor="ctr" compatLnSpc="0"/>
          <a:lstStyle/>
          <a:p>
            <a:pPr marL="457200" indent="-457200" eaLnBrk="1">
              <a:spcBef>
                <a:spcPts val="0"/>
              </a:spcBef>
              <a:spcAft>
                <a:spcPts val="0"/>
              </a:spcAft>
              <a:buFont typeface="Arial" panose="020B0604020202020204" pitchFamily="34" charset="0"/>
              <a:buChar char="•"/>
              <a:tabLst>
                <a:tab pos="360000" algn="l"/>
                <a:tab pos="720000" algn="l"/>
                <a:tab pos="1080000" algn="l"/>
                <a:tab pos="1440360" algn="l"/>
                <a:tab pos="1800360" algn="l"/>
                <a:tab pos="2160360" algn="l"/>
                <a:tab pos="2520360" algn="l"/>
                <a:tab pos="2880360" algn="l"/>
                <a:tab pos="3240360" algn="l"/>
                <a:tab pos="3600360" algn="l"/>
              </a:tabLst>
              <a:defRPr/>
            </a:pPr>
            <a:r>
              <a:rPr lang="de-DE" sz="2600" dirty="0" err="1">
                <a:solidFill>
                  <a:schemeClr val="tx1">
                    <a:lumMod val="95000"/>
                    <a:lumOff val="5000"/>
                  </a:schemeClr>
                </a:solidFill>
                <a:latin typeface="Times New Roman" pitchFamily="18" charset="0"/>
                <a:ea typeface="Calibri" pitchFamily="34"/>
                <a:cs typeface="Times New Roman" pitchFamily="18" charset="0"/>
              </a:rPr>
              <a:t>Kurdish</a:t>
            </a:r>
            <a:endParaRPr lang="de-DE" sz="2600" dirty="0">
              <a:solidFill>
                <a:schemeClr val="tx1">
                  <a:lumMod val="95000"/>
                  <a:lumOff val="5000"/>
                </a:schemeClr>
              </a:solidFill>
              <a:latin typeface="Times New Roman" pitchFamily="18" charset="0"/>
              <a:ea typeface="Calibri" pitchFamily="34"/>
              <a:cs typeface="Times New Roman" pitchFamily="18" charset="0"/>
            </a:endParaRPr>
          </a:p>
          <a:p>
            <a:pPr marL="914400" lvl="1" indent="-457200" eaLnBrk="1">
              <a:spcBef>
                <a:spcPts val="0"/>
              </a:spcBef>
              <a:spcAft>
                <a:spcPts val="0"/>
              </a:spcAft>
              <a:buFont typeface="Arial" panose="020B0604020202020204" pitchFamily="34" charset="0"/>
              <a:buChar char="•"/>
              <a:tabLst>
                <a:tab pos="360000" algn="l"/>
                <a:tab pos="720000" algn="l"/>
                <a:tab pos="1080000" algn="l"/>
                <a:tab pos="1440360" algn="l"/>
                <a:tab pos="1800360" algn="l"/>
                <a:tab pos="2160360" algn="l"/>
                <a:tab pos="2520360" algn="l"/>
                <a:tab pos="2880360" algn="l"/>
                <a:tab pos="3240360" algn="l"/>
                <a:tab pos="3600360" algn="l"/>
              </a:tabLst>
              <a:defRPr/>
            </a:pPr>
            <a:r>
              <a:rPr lang="de-DE" sz="2600" dirty="0">
                <a:solidFill>
                  <a:schemeClr val="tx1">
                    <a:lumMod val="95000"/>
                    <a:lumOff val="5000"/>
                  </a:schemeClr>
                </a:solidFill>
                <a:latin typeface="Times New Roman" pitchFamily="18" charset="0"/>
                <a:ea typeface="Calibri" pitchFamily="34"/>
                <a:cs typeface="Times New Roman" pitchFamily="18" charset="0"/>
              </a:rPr>
              <a:t>Northeastern</a:t>
            </a:r>
          </a:p>
          <a:p>
            <a:pPr marL="914400" lvl="1" indent="-457200" eaLnBrk="1">
              <a:spcBef>
                <a:spcPts val="0"/>
              </a:spcBef>
              <a:spcAft>
                <a:spcPts val="0"/>
              </a:spcAft>
              <a:buFont typeface="Arial" panose="020B0604020202020204" pitchFamily="34" charset="0"/>
              <a:buChar char="•"/>
              <a:tabLst>
                <a:tab pos="360000" algn="l"/>
                <a:tab pos="720000" algn="l"/>
                <a:tab pos="1080000" algn="l"/>
                <a:tab pos="1440360" algn="l"/>
                <a:tab pos="1800360" algn="l"/>
                <a:tab pos="2160360" algn="l"/>
                <a:tab pos="2520360" algn="l"/>
                <a:tab pos="2880360" algn="l"/>
                <a:tab pos="3240360" algn="l"/>
                <a:tab pos="3600360" algn="l"/>
              </a:tabLst>
              <a:defRPr/>
            </a:pPr>
            <a:r>
              <a:rPr lang="de-DE" sz="2600" dirty="0">
                <a:solidFill>
                  <a:schemeClr val="tx1">
                    <a:lumMod val="95000"/>
                    <a:lumOff val="5000"/>
                  </a:schemeClr>
                </a:solidFill>
                <a:latin typeface="Times New Roman" pitchFamily="18" charset="0"/>
                <a:ea typeface="Calibri" pitchFamily="34"/>
                <a:cs typeface="Times New Roman" pitchFamily="18" charset="0"/>
              </a:rPr>
              <a:t>Mukri</a:t>
            </a:r>
          </a:p>
        </p:txBody>
      </p:sp>
      <p:sp>
        <p:nvSpPr>
          <p:cNvPr id="8" name="Rectangle 7">
            <a:extLst>
              <a:ext uri="{FF2B5EF4-FFF2-40B4-BE49-F238E27FC236}">
                <a16:creationId xmlns:a16="http://schemas.microsoft.com/office/drawing/2014/main" id="{370CF499-76AF-4E49-B595-B6D29B91A5BE}"/>
              </a:ext>
            </a:extLst>
          </p:cNvPr>
          <p:cNvSpPr/>
          <p:nvPr/>
        </p:nvSpPr>
        <p:spPr>
          <a:xfrm>
            <a:off x="5854700" y="2637210"/>
            <a:ext cx="3224213" cy="1439862"/>
          </a:xfrm>
          <a:prstGeom prst="rect">
            <a:avLst/>
          </a:prstGeom>
          <a:solidFill>
            <a:schemeClr val="bg1"/>
          </a:solidFill>
          <a:ln>
            <a:noFill/>
            <a:prstDash val="solid"/>
          </a:ln>
        </p:spPr>
        <p:txBody>
          <a:bodyPr wrap="none" lIns="90000" tIns="45000" rIns="90000" bIns="45000" anchor="ctr" compatLnSpc="0"/>
          <a:lstStyle/>
          <a:p>
            <a:pPr marL="457200" indent="-457200" eaLnBrk="1">
              <a:spcBef>
                <a:spcPts val="0"/>
              </a:spcBef>
              <a:spcAft>
                <a:spcPts val="0"/>
              </a:spcAft>
              <a:buFont typeface="Arial" panose="020B0604020202020204" pitchFamily="34" charset="0"/>
              <a:buChar char="•"/>
              <a:tabLst>
                <a:tab pos="360000" algn="l"/>
                <a:tab pos="720000" algn="l"/>
                <a:tab pos="1080000" algn="l"/>
                <a:tab pos="1440360" algn="l"/>
                <a:tab pos="1800360" algn="l"/>
                <a:tab pos="2160360" algn="l"/>
                <a:tab pos="2520360" algn="l"/>
                <a:tab pos="2880360" algn="l"/>
                <a:tab pos="3240360" algn="l"/>
                <a:tab pos="3600360" algn="l"/>
              </a:tabLst>
              <a:defRPr/>
            </a:pPr>
            <a:r>
              <a:rPr lang="de-DE" sz="2600" dirty="0">
                <a:latin typeface="Times New Roman" pitchFamily="18" charset="0"/>
                <a:ea typeface="Calibri" pitchFamily="34"/>
                <a:cs typeface="Times New Roman" pitchFamily="18" charset="0"/>
              </a:rPr>
              <a:t>Neo-</a:t>
            </a:r>
            <a:r>
              <a:rPr lang="de-DE" sz="2600" dirty="0" err="1">
                <a:latin typeface="Times New Roman" pitchFamily="18" charset="0"/>
                <a:ea typeface="Calibri" pitchFamily="34"/>
                <a:cs typeface="Times New Roman" pitchFamily="18" charset="0"/>
              </a:rPr>
              <a:t>Aramaic</a:t>
            </a:r>
            <a:endParaRPr lang="de-DE" sz="2600" dirty="0">
              <a:latin typeface="Times New Roman" pitchFamily="18" charset="0"/>
              <a:ea typeface="Calibri" pitchFamily="34"/>
              <a:cs typeface="Times New Roman" pitchFamily="18" charset="0"/>
            </a:endParaRPr>
          </a:p>
          <a:p>
            <a:pPr marL="914400" lvl="1" indent="-457200" eaLnBrk="1">
              <a:spcBef>
                <a:spcPts val="0"/>
              </a:spcBef>
              <a:spcAft>
                <a:spcPts val="0"/>
              </a:spcAft>
              <a:buFont typeface="Arial" panose="020B0604020202020204" pitchFamily="34" charset="0"/>
              <a:buChar char="•"/>
              <a:tabLst>
                <a:tab pos="360000" algn="l"/>
                <a:tab pos="720000" algn="l"/>
                <a:tab pos="1080000" algn="l"/>
                <a:tab pos="1440360" algn="l"/>
                <a:tab pos="1800360" algn="l"/>
                <a:tab pos="2160360" algn="l"/>
                <a:tab pos="2520360" algn="l"/>
                <a:tab pos="2880360" algn="l"/>
                <a:tab pos="3240360" algn="l"/>
                <a:tab pos="3600360" algn="l"/>
              </a:tabLst>
              <a:defRPr/>
            </a:pPr>
            <a:r>
              <a:rPr lang="de-DE" sz="2600" dirty="0" err="1">
                <a:latin typeface="Times New Roman" pitchFamily="18" charset="0"/>
                <a:ea typeface="Calibri" pitchFamily="34"/>
                <a:cs typeface="Times New Roman" pitchFamily="18" charset="0"/>
              </a:rPr>
              <a:t>Jewish</a:t>
            </a:r>
            <a:endParaRPr lang="de-DE" sz="2600" dirty="0">
              <a:latin typeface="Times New Roman" pitchFamily="18" charset="0"/>
              <a:ea typeface="Calibri" pitchFamily="34"/>
              <a:cs typeface="Times New Roman" pitchFamily="18" charset="0"/>
            </a:endParaRPr>
          </a:p>
          <a:p>
            <a:pPr marL="914400" lvl="1" indent="-457200" eaLnBrk="1">
              <a:spcBef>
                <a:spcPts val="0"/>
              </a:spcBef>
              <a:spcAft>
                <a:spcPts val="0"/>
              </a:spcAft>
              <a:buFont typeface="Arial" panose="020B0604020202020204" pitchFamily="34" charset="0"/>
              <a:buChar char="•"/>
              <a:tabLst>
                <a:tab pos="360000" algn="l"/>
                <a:tab pos="720000" algn="l"/>
                <a:tab pos="1080000" algn="l"/>
                <a:tab pos="1440360" algn="l"/>
                <a:tab pos="1800360" algn="l"/>
                <a:tab pos="2160360" algn="l"/>
                <a:tab pos="2520360" algn="l"/>
                <a:tab pos="2880360" algn="l"/>
                <a:tab pos="3240360" algn="l"/>
                <a:tab pos="3600360" algn="l"/>
              </a:tabLst>
              <a:defRPr/>
            </a:pPr>
            <a:r>
              <a:rPr lang="de-DE" sz="2600" dirty="0">
                <a:latin typeface="Times New Roman" pitchFamily="18" charset="0"/>
                <a:ea typeface="Calibri" pitchFamily="34"/>
                <a:cs typeface="Times New Roman" pitchFamily="18" charset="0"/>
              </a:rPr>
              <a:t>Christian</a:t>
            </a:r>
          </a:p>
        </p:txBody>
      </p:sp>
      <p:sp>
        <p:nvSpPr>
          <p:cNvPr id="9" name="Rectangle 8">
            <a:extLst>
              <a:ext uri="{FF2B5EF4-FFF2-40B4-BE49-F238E27FC236}">
                <a16:creationId xmlns:a16="http://schemas.microsoft.com/office/drawing/2014/main" id="{CCBC1194-1C0D-4A2B-BF3F-EF7B07153177}"/>
              </a:ext>
            </a:extLst>
          </p:cNvPr>
          <p:cNvSpPr/>
          <p:nvPr/>
        </p:nvSpPr>
        <p:spPr>
          <a:xfrm>
            <a:off x="5880100" y="4653136"/>
            <a:ext cx="3198813" cy="720725"/>
          </a:xfrm>
          <a:prstGeom prst="rect">
            <a:avLst/>
          </a:prstGeom>
          <a:solidFill>
            <a:schemeClr val="bg1"/>
          </a:solidFill>
          <a:ln>
            <a:noFill/>
            <a:prstDash val="solid"/>
          </a:ln>
        </p:spPr>
        <p:txBody>
          <a:bodyPr wrap="none" lIns="90000" tIns="45000" rIns="90000" bIns="45000" anchor="ctr" compatLnSpc="0"/>
          <a:lstStyle/>
          <a:p>
            <a:pPr marL="457200" indent="-457200" eaLnBrk="1">
              <a:spcBef>
                <a:spcPts val="0"/>
              </a:spcBef>
              <a:spcAft>
                <a:spcPts val="0"/>
              </a:spcAft>
              <a:buFont typeface="Arial" panose="020B0604020202020204" pitchFamily="34" charset="0"/>
              <a:buChar char="•"/>
              <a:tabLst>
                <a:tab pos="360000" algn="l"/>
                <a:tab pos="720000" algn="l"/>
                <a:tab pos="1080000" algn="l"/>
                <a:tab pos="1440360" algn="l"/>
                <a:tab pos="1800360" algn="l"/>
                <a:tab pos="2160360" algn="l"/>
                <a:tab pos="2520360" algn="l"/>
                <a:tab pos="2880360" algn="l"/>
                <a:tab pos="3240360" algn="l"/>
                <a:tab pos="3600360" algn="l"/>
              </a:tabLst>
              <a:defRPr/>
            </a:pPr>
            <a:r>
              <a:rPr lang="de-DE" sz="2600" dirty="0" err="1">
                <a:latin typeface="Times New Roman" pitchFamily="18" charset="0"/>
                <a:ea typeface="Calibri" pitchFamily="34"/>
                <a:cs typeface="Times New Roman" pitchFamily="18" charset="0"/>
              </a:rPr>
              <a:t>Armenian</a:t>
            </a:r>
            <a:endParaRPr lang="de-DE" sz="2600" dirty="0">
              <a:latin typeface="Times New Roman" pitchFamily="18" charset="0"/>
              <a:ea typeface="Calibri" pitchFamily="34"/>
              <a:cs typeface="Times New Roman" pitchFamily="18" charset="0"/>
            </a:endParaRPr>
          </a:p>
        </p:txBody>
      </p:sp>
      <p:sp>
        <p:nvSpPr>
          <p:cNvPr id="10" name="Rectangle 8">
            <a:extLst>
              <a:ext uri="{FF2B5EF4-FFF2-40B4-BE49-F238E27FC236}">
                <a16:creationId xmlns:a16="http://schemas.microsoft.com/office/drawing/2014/main" id="{01E31C5C-9878-40A1-B63F-D4D366EDCC15}"/>
              </a:ext>
            </a:extLst>
          </p:cNvPr>
          <p:cNvSpPr/>
          <p:nvPr/>
        </p:nvSpPr>
        <p:spPr>
          <a:xfrm>
            <a:off x="5881688" y="4004419"/>
            <a:ext cx="3198812" cy="720725"/>
          </a:xfrm>
          <a:prstGeom prst="rect">
            <a:avLst/>
          </a:prstGeom>
          <a:solidFill>
            <a:schemeClr val="bg1"/>
          </a:solidFill>
          <a:ln>
            <a:noFill/>
            <a:prstDash val="solid"/>
          </a:ln>
        </p:spPr>
        <p:txBody>
          <a:bodyPr wrap="none" lIns="90000" tIns="45000" rIns="90000" bIns="45000" anchor="ctr" compatLnSpc="0"/>
          <a:lstStyle/>
          <a:p>
            <a:pPr marL="457200" indent="-457200" eaLnBrk="1">
              <a:spcBef>
                <a:spcPts val="0"/>
              </a:spcBef>
              <a:spcAft>
                <a:spcPts val="0"/>
              </a:spcAft>
              <a:buFont typeface="Arial" panose="020B0604020202020204" pitchFamily="34" charset="0"/>
              <a:buChar char="•"/>
              <a:tabLst>
                <a:tab pos="360000" algn="l"/>
                <a:tab pos="720000" algn="l"/>
                <a:tab pos="1080000" algn="l"/>
                <a:tab pos="1440360" algn="l"/>
                <a:tab pos="1800360" algn="l"/>
                <a:tab pos="2160360" algn="l"/>
                <a:tab pos="2520360" algn="l"/>
                <a:tab pos="2880360" algn="l"/>
                <a:tab pos="3240360" algn="l"/>
                <a:tab pos="3600360" algn="l"/>
              </a:tabLst>
              <a:defRPr/>
            </a:pPr>
            <a:r>
              <a:rPr lang="de-DE" sz="2600" dirty="0">
                <a:latin typeface="Times New Roman" pitchFamily="18" charset="0"/>
                <a:ea typeface="Calibri" pitchFamily="34"/>
                <a:cs typeface="Times New Roman" pitchFamily="18" charset="0"/>
              </a:rPr>
              <a:t>Turkic Azeri</a:t>
            </a:r>
          </a:p>
        </p:txBody>
      </p:sp>
      <p:sp>
        <p:nvSpPr>
          <p:cNvPr id="11" name="Slide Number Placeholder 3">
            <a:extLst>
              <a:ext uri="{FF2B5EF4-FFF2-40B4-BE49-F238E27FC236}">
                <a16:creationId xmlns:a16="http://schemas.microsoft.com/office/drawing/2014/main" id="{89EDE33C-9081-4544-8B70-582725222C4B}"/>
              </a:ext>
            </a:extLst>
          </p:cNvPr>
          <p:cNvSpPr>
            <a:spLocks noGrp="1"/>
          </p:cNvSpPr>
          <p:nvPr>
            <p:ph type="sldNum" sz="quarter" idx="12"/>
          </p:nvPr>
        </p:nvSpPr>
        <p:spPr>
          <a:xfrm>
            <a:off x="6553200" y="6356350"/>
            <a:ext cx="2133600" cy="365125"/>
          </a:xfrm>
        </p:spPr>
        <p:txBody>
          <a:bodyPr/>
          <a:lstStyle/>
          <a:p>
            <a:pPr>
              <a:defRPr/>
            </a:pPr>
            <a:fld id="{FFCAF955-5E2C-47F9-9953-A0A92CEB2270}" type="slidenum">
              <a:rPr lang="en-GB" altLang="en-US" smtClean="0"/>
              <a:pPr>
                <a:defRPr/>
              </a:pPr>
              <a:t>23</a:t>
            </a:fld>
            <a:endParaRPr lang="en-GB" altLang="en-US" dirty="0"/>
          </a:p>
        </p:txBody>
      </p:sp>
      <p:sp>
        <p:nvSpPr>
          <p:cNvPr id="15" name="TextBox 14">
            <a:extLst>
              <a:ext uri="{FF2B5EF4-FFF2-40B4-BE49-F238E27FC236}">
                <a16:creationId xmlns:a16="http://schemas.microsoft.com/office/drawing/2014/main" id="{51597C01-66C2-4802-ABAA-5DD18E3E134E}"/>
              </a:ext>
            </a:extLst>
          </p:cNvPr>
          <p:cNvSpPr txBox="1"/>
          <p:nvPr/>
        </p:nvSpPr>
        <p:spPr>
          <a:xfrm>
            <a:off x="457200" y="5766725"/>
            <a:ext cx="6203032" cy="923330"/>
          </a:xfrm>
          <a:prstGeom prst="rect">
            <a:avLst/>
          </a:prstGeom>
          <a:noFill/>
        </p:spPr>
        <p:txBody>
          <a:bodyPr wrap="square">
            <a:spAutoFit/>
          </a:bodyPr>
          <a:lstStyle/>
          <a:p>
            <a:r>
              <a:rPr lang="en-US" sz="1800" b="1" dirty="0">
                <a:effectLst/>
                <a:latin typeface="Times" panose="02020603050405020304" pitchFamily="18" charset="0"/>
                <a:ea typeface="Tahoma" panose="020B0604030504040204" pitchFamily="34" charset="0"/>
                <a:cs typeface="Times" panose="02020603050405020304" pitchFamily="18" charset="0"/>
              </a:rPr>
              <a:t>Data:</a:t>
            </a:r>
            <a:r>
              <a:rPr lang="en-US" sz="1800" dirty="0">
                <a:effectLst/>
                <a:latin typeface="Times" panose="02020603050405020304" pitchFamily="18" charset="0"/>
                <a:ea typeface="Tahoma" panose="020B0604030504040204" pitchFamily="34" charset="0"/>
                <a:cs typeface="Times" panose="02020603050405020304" pitchFamily="18" charset="0"/>
              </a:rPr>
              <a:t> </a:t>
            </a:r>
          </a:p>
          <a:p>
            <a:pPr marL="342900" indent="-342900">
              <a:buAutoNum type="alphaLcParenR"/>
            </a:pPr>
            <a:r>
              <a:rPr lang="en-US" sz="1800" dirty="0">
                <a:effectLst/>
                <a:latin typeface="Times" panose="02020603050405020304" pitchFamily="18" charset="0"/>
                <a:ea typeface="Tahoma" panose="020B0604030504040204" pitchFamily="34" charset="0"/>
                <a:cs typeface="Times" panose="02020603050405020304" pitchFamily="18" charset="0"/>
              </a:rPr>
              <a:t>Monologue narrative free speech and conversational data</a:t>
            </a:r>
            <a:endParaRPr lang="en-GB" sz="1800" dirty="0">
              <a:effectLst/>
              <a:latin typeface="Times" panose="02020603050405020304" pitchFamily="18" charset="0"/>
              <a:ea typeface="Tahoma" panose="020B0604030504040204" pitchFamily="34" charset="0"/>
              <a:cs typeface="Times" panose="02020603050405020304" pitchFamily="18" charset="0"/>
            </a:endParaRPr>
          </a:p>
          <a:p>
            <a:pPr marL="342900" indent="-342900">
              <a:buAutoNum type="alphaLcParenR"/>
            </a:pPr>
            <a:r>
              <a:rPr lang="en-GB" dirty="0">
                <a:latin typeface="Times" panose="02020603050405020304" pitchFamily="18" charset="0"/>
                <a:ea typeface="Tahoma" panose="020B0604030504040204" pitchFamily="34" charset="0"/>
                <a:cs typeface="Times" panose="02020603050405020304" pitchFamily="18" charset="0"/>
              </a:rPr>
              <a:t>Crowdsourced experimental data (acceptability judgment)</a:t>
            </a:r>
            <a:endParaRPr lang="en-US" sz="1800" dirty="0">
              <a:effectLst/>
              <a:latin typeface="Times" panose="02020603050405020304" pitchFamily="18" charset="0"/>
              <a:ea typeface="Tahoma" panose="020B0604030504040204" pitchFamily="34" charset="0"/>
              <a:cs typeface="Times" panose="02020603050405020304" pitchFamily="18" charset="0"/>
            </a:endParaRPr>
          </a:p>
        </p:txBody>
      </p:sp>
      <p:pic>
        <p:nvPicPr>
          <p:cNvPr id="2" name="Picture 1" descr="A black and white drawing of a tree and a plane">
            <a:extLst>
              <a:ext uri="{FF2B5EF4-FFF2-40B4-BE49-F238E27FC236}">
                <a16:creationId xmlns:a16="http://schemas.microsoft.com/office/drawing/2014/main" id="{51AE8DD9-532D-F024-8458-C48C75331B4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173" t="6036" r="13366" b="9450"/>
          <a:stretch/>
        </p:blipFill>
        <p:spPr bwMode="auto">
          <a:xfrm>
            <a:off x="324932" y="1169613"/>
            <a:ext cx="5555962" cy="451877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5718957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0EF09-2574-42CA-B11F-42E561A6869D}"/>
              </a:ext>
            </a:extLst>
          </p:cNvPr>
          <p:cNvSpPr>
            <a:spLocks noGrp="1"/>
          </p:cNvSpPr>
          <p:nvPr>
            <p:ph type="title"/>
          </p:nvPr>
        </p:nvSpPr>
        <p:spPr/>
        <p:txBody>
          <a:bodyPr/>
          <a:lstStyle/>
          <a:p>
            <a:r>
              <a:rPr lang="en-US" dirty="0"/>
              <a:t>A target example</a:t>
            </a:r>
            <a:endParaRPr lang="en-GB" dirty="0"/>
          </a:p>
        </p:txBody>
      </p:sp>
      <p:sp>
        <p:nvSpPr>
          <p:cNvPr id="4" name="Slide Number Placeholder 3">
            <a:extLst>
              <a:ext uri="{FF2B5EF4-FFF2-40B4-BE49-F238E27FC236}">
                <a16:creationId xmlns:a16="http://schemas.microsoft.com/office/drawing/2014/main" id="{0C631AB8-346D-4220-BE71-1B040C1477DC}"/>
              </a:ext>
            </a:extLst>
          </p:cNvPr>
          <p:cNvSpPr>
            <a:spLocks noGrp="1"/>
          </p:cNvSpPr>
          <p:nvPr>
            <p:ph type="sldNum" sz="quarter" idx="12"/>
          </p:nvPr>
        </p:nvSpPr>
        <p:spPr/>
        <p:txBody>
          <a:bodyPr/>
          <a:lstStyle/>
          <a:p>
            <a:pPr>
              <a:defRPr/>
            </a:pPr>
            <a:fld id="{FFCAF955-5E2C-47F9-9953-A0A92CEB2270}" type="slidenum">
              <a:rPr lang="en-GB" altLang="en-US" smtClean="0"/>
              <a:pPr>
                <a:defRPr/>
              </a:pPr>
              <a:t>24</a:t>
            </a:fld>
            <a:endParaRPr lang="en-GB" altLang="en-US" dirty="0"/>
          </a:p>
        </p:txBody>
      </p:sp>
    </p:spTree>
    <p:extLst>
      <p:ext uri="{BB962C8B-B14F-4D97-AF65-F5344CB8AC3E}">
        <p14:creationId xmlns:p14="http://schemas.microsoft.com/office/powerpoint/2010/main" val="124223091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hidden="1">
            <a:extLst>
              <a:ext uri="{FF2B5EF4-FFF2-40B4-BE49-F238E27FC236}">
                <a16:creationId xmlns:a16="http://schemas.microsoft.com/office/drawing/2014/main" id="{FE176286-4008-4731-851C-1FCBBC52FA1D}"/>
              </a:ext>
            </a:extLst>
          </p:cNvPr>
          <p:cNvSpPr/>
          <p:nvPr/>
        </p:nvSpPr>
        <p:spPr>
          <a:xfrm>
            <a:off x="7874024" y="4714842"/>
            <a:ext cx="874440" cy="747706"/>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hidden="1">
            <a:extLst>
              <a:ext uri="{FF2B5EF4-FFF2-40B4-BE49-F238E27FC236}">
                <a16:creationId xmlns:a16="http://schemas.microsoft.com/office/drawing/2014/main" id="{F46896AD-BDC6-47C6-A6B1-36B7EF672B0F}"/>
              </a:ext>
            </a:extLst>
          </p:cNvPr>
          <p:cNvSpPr/>
          <p:nvPr/>
        </p:nvSpPr>
        <p:spPr>
          <a:xfrm>
            <a:off x="2170336" y="4707581"/>
            <a:ext cx="554462" cy="750720"/>
          </a:xfrm>
          <a:prstGeom prst="rect">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6649316C-6462-4AEB-8012-C96500A483D2}"/>
              </a:ext>
            </a:extLst>
          </p:cNvPr>
          <p:cNvSpPr>
            <a:spLocks noGrp="1"/>
          </p:cNvSpPr>
          <p:nvPr>
            <p:ph type="sldNum" sz="quarter" idx="12"/>
          </p:nvPr>
        </p:nvSpPr>
        <p:spPr/>
        <p:txBody>
          <a:bodyPr/>
          <a:lstStyle/>
          <a:p>
            <a:pPr>
              <a:defRPr/>
            </a:pPr>
            <a:fld id="{FFCAF955-5E2C-47F9-9953-A0A92CEB2270}" type="slidenum">
              <a:rPr lang="en-GB" altLang="en-US" smtClean="0"/>
              <a:pPr>
                <a:defRPr/>
              </a:pPr>
              <a:t>25</a:t>
            </a:fld>
            <a:endParaRPr lang="en-GB" altLang="en-US"/>
          </a:p>
        </p:txBody>
      </p:sp>
      <p:cxnSp>
        <p:nvCxnSpPr>
          <p:cNvPr id="7" name="Straight Connector 6">
            <a:extLst>
              <a:ext uri="{FF2B5EF4-FFF2-40B4-BE49-F238E27FC236}">
                <a16:creationId xmlns:a16="http://schemas.microsoft.com/office/drawing/2014/main" id="{D58E915A-1839-4BD2-B498-78EA07D2DC2E}"/>
              </a:ext>
            </a:extLst>
          </p:cNvPr>
          <p:cNvCxnSpPr>
            <a:cxnSpLocks/>
          </p:cNvCxnSpPr>
          <p:nvPr/>
        </p:nvCxnSpPr>
        <p:spPr>
          <a:xfrm flipV="1">
            <a:off x="107504" y="4077072"/>
            <a:ext cx="8784976" cy="3014"/>
          </a:xfrm>
          <a:prstGeom prst="line">
            <a:avLst/>
          </a:prstGeom>
          <a:ln w="82550">
            <a:solidFill>
              <a:srgbClr val="7030A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26B25C2-C703-4F10-9073-7A743BB62866}"/>
              </a:ext>
            </a:extLst>
          </p:cNvPr>
          <p:cNvSpPr txBox="1"/>
          <p:nvPr/>
        </p:nvSpPr>
        <p:spPr>
          <a:xfrm>
            <a:off x="0" y="5779076"/>
            <a:ext cx="4035079" cy="461665"/>
          </a:xfrm>
          <a:prstGeom prst="rect">
            <a:avLst/>
          </a:prstGeom>
          <a:noFill/>
        </p:spPr>
        <p:txBody>
          <a:bodyPr wrap="none" rtlCol="0">
            <a:spAutoFit/>
          </a:bodyPr>
          <a:lstStyle/>
          <a:p>
            <a:r>
              <a:rPr lang="en-GB" sz="2400" dirty="0">
                <a:latin typeface="Times" panose="02020603050405020304" pitchFamily="18" charset="0"/>
                <a:cs typeface="Times" panose="02020603050405020304" pitchFamily="18" charset="0"/>
              </a:rPr>
              <a:t>‘They gave a book to the men.’</a:t>
            </a:r>
          </a:p>
        </p:txBody>
      </p:sp>
      <p:sp>
        <p:nvSpPr>
          <p:cNvPr id="14" name="TextBox 13">
            <a:extLst>
              <a:ext uri="{FF2B5EF4-FFF2-40B4-BE49-F238E27FC236}">
                <a16:creationId xmlns:a16="http://schemas.microsoft.com/office/drawing/2014/main" id="{F7B19FF8-6A70-417B-AD3A-874495F37657}"/>
              </a:ext>
            </a:extLst>
          </p:cNvPr>
          <p:cNvSpPr txBox="1"/>
          <p:nvPr/>
        </p:nvSpPr>
        <p:spPr>
          <a:xfrm>
            <a:off x="89622" y="3584395"/>
            <a:ext cx="8946874" cy="1932837"/>
          </a:xfrm>
          <a:prstGeom prst="rect">
            <a:avLst/>
          </a:prstGeom>
          <a:noFill/>
        </p:spPr>
        <p:txBody>
          <a:bodyPr wrap="square" rtlCol="0">
            <a:spAutoFit/>
          </a:bodyPr>
          <a:lstStyle/>
          <a:p>
            <a:r>
              <a:rPr lang="en-GB" sz="2400" dirty="0">
                <a:latin typeface="Times" panose="02020603050405020304" pitchFamily="18" charset="0"/>
                <a:cs typeface="Times" panose="02020603050405020304" pitchFamily="18" charset="0"/>
              </a:rPr>
              <a:t>Subject	        Object              Verb	       Preposition          Target</a:t>
            </a:r>
          </a:p>
          <a:p>
            <a:endParaRPr lang="en-GB" sz="2400" dirty="0">
              <a:latin typeface="Times" panose="02020603050405020304" pitchFamily="18" charset="0"/>
              <a:cs typeface="Times" panose="02020603050405020304" pitchFamily="18" charset="0"/>
            </a:endParaRPr>
          </a:p>
          <a:p>
            <a:endParaRPr lang="en-GB" sz="2400" dirty="0">
              <a:latin typeface="Times" panose="02020603050405020304" pitchFamily="18" charset="0"/>
              <a:cs typeface="Times" panose="02020603050405020304" pitchFamily="18" charset="0"/>
            </a:endParaRPr>
          </a:p>
          <a:p>
            <a:pPr algn="just">
              <a:lnSpc>
                <a:spcPct val="115000"/>
              </a:lnSpc>
            </a:pPr>
            <a:r>
              <a:rPr lang="en-GB" sz="2400" i="1" dirty="0">
                <a:effectLst/>
                <a:latin typeface="Times" panose="02020603050405020304" pitchFamily="18" charset="0"/>
                <a:ea typeface="Calibri" panose="020F0502020204030204" pitchFamily="34" charset="0"/>
                <a:cs typeface="Times" panose="02020603050405020304" pitchFamily="18" charset="0"/>
              </a:rPr>
              <a:t>ew-ân 	      kitêb-êk      =yân 	    dâ 		be 	       </a:t>
            </a:r>
            <a:r>
              <a:rPr lang="en-GB" sz="2400" i="1" dirty="0">
                <a:latin typeface="Times" panose="02020603050405020304" pitchFamily="18" charset="0"/>
                <a:ea typeface="Calibri" panose="020F0502020204030204" pitchFamily="34" charset="0"/>
                <a:cs typeface="Times" panose="02020603050405020304" pitchFamily="18" charset="0"/>
              </a:rPr>
              <a:t>piy</a:t>
            </a:r>
            <a:r>
              <a:rPr lang="en-GB" sz="2400" i="1" dirty="0">
                <a:effectLst/>
                <a:latin typeface="Times" panose="02020603050405020304" pitchFamily="18" charset="0"/>
                <a:ea typeface="Calibri" panose="020F0502020204030204" pitchFamily="34" charset="0"/>
                <a:cs typeface="Times" panose="02020603050405020304" pitchFamily="18" charset="0"/>
              </a:rPr>
              <a:t>âw-ek-ân</a:t>
            </a:r>
          </a:p>
          <a:p>
            <a:r>
              <a:rPr lang="en-GB" sz="2000" dirty="0">
                <a:latin typeface="Times" panose="02020603050405020304" pitchFamily="18" charset="0"/>
                <a:cs typeface="Times" panose="02020603050405020304" pitchFamily="18" charset="0"/>
              </a:rPr>
              <a:t>they</a:t>
            </a:r>
            <a:r>
              <a:rPr lang="en-GB" sz="2000" cap="small" dirty="0">
                <a:latin typeface="Times" panose="02020603050405020304" pitchFamily="18" charset="0"/>
                <a:cs typeface="Times" panose="02020603050405020304" pitchFamily="18" charset="0"/>
              </a:rPr>
              <a:t>-pl</a:t>
            </a:r>
            <a:r>
              <a:rPr lang="en-GB" sz="2000" dirty="0">
                <a:latin typeface="Times" panose="02020603050405020304" pitchFamily="18" charset="0"/>
                <a:cs typeface="Times" panose="02020603050405020304" pitchFamily="18" charset="0"/>
              </a:rPr>
              <a:t>	       book</a:t>
            </a:r>
            <a:r>
              <a:rPr lang="en-GB" sz="2000" cap="small" dirty="0">
                <a:latin typeface="Times" panose="02020603050405020304" pitchFamily="18" charset="0"/>
                <a:cs typeface="Times" panose="02020603050405020304" pitchFamily="18" charset="0"/>
              </a:rPr>
              <a:t>-indf      =pc.3pl</a:t>
            </a:r>
            <a:r>
              <a:rPr lang="en-GB" sz="2000" dirty="0">
                <a:latin typeface="Times" panose="02020603050405020304" pitchFamily="18" charset="0"/>
                <a:cs typeface="Times" panose="02020603050405020304" pitchFamily="18" charset="0"/>
              </a:rPr>
              <a:t>  give.</a:t>
            </a:r>
            <a:r>
              <a:rPr lang="en-GB" sz="2000" cap="small" dirty="0">
                <a:latin typeface="Times" panose="02020603050405020304" pitchFamily="18" charset="0"/>
                <a:cs typeface="Times" panose="02020603050405020304" pitchFamily="18" charset="0"/>
              </a:rPr>
              <a:t>pst</a:t>
            </a:r>
            <a:r>
              <a:rPr lang="en-GB" sz="2000" dirty="0">
                <a:latin typeface="Times" panose="02020603050405020304" pitchFamily="18" charset="0"/>
                <a:cs typeface="Times" panose="02020603050405020304" pitchFamily="18" charset="0"/>
              </a:rPr>
              <a:t>	to	        man      -</a:t>
            </a:r>
            <a:r>
              <a:rPr lang="en-GB" sz="2000" cap="small" dirty="0">
                <a:latin typeface="Times" panose="02020603050405020304" pitchFamily="18" charset="0"/>
                <a:cs typeface="Times" panose="02020603050405020304" pitchFamily="18" charset="0"/>
              </a:rPr>
              <a:t>def-pl</a:t>
            </a:r>
          </a:p>
        </p:txBody>
      </p:sp>
      <p:sp>
        <p:nvSpPr>
          <p:cNvPr id="10" name="Rectangle 9">
            <a:extLst>
              <a:ext uri="{FF2B5EF4-FFF2-40B4-BE49-F238E27FC236}">
                <a16:creationId xmlns:a16="http://schemas.microsoft.com/office/drawing/2014/main" id="{EF137661-1DBA-459F-BEB2-3C457DE9FC91}"/>
              </a:ext>
            </a:extLst>
          </p:cNvPr>
          <p:cNvSpPr/>
          <p:nvPr/>
        </p:nvSpPr>
        <p:spPr>
          <a:xfrm>
            <a:off x="2984040" y="3327860"/>
            <a:ext cx="1987350" cy="2133600"/>
          </a:xfrm>
          <a:prstGeom prst="rect">
            <a:avLst/>
          </a:prstGeom>
          <a:no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64FE3271-1259-4235-8606-F0D029CB8E41}"/>
              </a:ext>
            </a:extLst>
          </p:cNvPr>
          <p:cNvSpPr/>
          <p:nvPr/>
        </p:nvSpPr>
        <p:spPr>
          <a:xfrm>
            <a:off x="1370990" y="3330874"/>
            <a:ext cx="1440160" cy="2133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736126F-E7E8-4AFC-989E-9181787A2D1E}"/>
              </a:ext>
            </a:extLst>
          </p:cNvPr>
          <p:cNvSpPr/>
          <p:nvPr/>
        </p:nvSpPr>
        <p:spPr>
          <a:xfrm>
            <a:off x="74846" y="3330874"/>
            <a:ext cx="1080120" cy="2133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1B6A69F-C004-48E8-8F8A-E0ED99312C91}"/>
              </a:ext>
            </a:extLst>
          </p:cNvPr>
          <p:cNvSpPr/>
          <p:nvPr/>
        </p:nvSpPr>
        <p:spPr>
          <a:xfrm>
            <a:off x="5254377" y="3328117"/>
            <a:ext cx="1512168" cy="21336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73D03F92-0878-4048-A091-43C21D6F3B5F}"/>
              </a:ext>
            </a:extLst>
          </p:cNvPr>
          <p:cNvSpPr/>
          <p:nvPr/>
        </p:nvSpPr>
        <p:spPr>
          <a:xfrm>
            <a:off x="7028334" y="3330874"/>
            <a:ext cx="1660822" cy="2133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2">
            <a:extLst>
              <a:ext uri="{FF2B5EF4-FFF2-40B4-BE49-F238E27FC236}">
                <a16:creationId xmlns:a16="http://schemas.microsoft.com/office/drawing/2014/main" id="{EF333D5B-AFB9-4150-B2A8-7B10F58B0F88}"/>
              </a:ext>
            </a:extLst>
          </p:cNvPr>
          <p:cNvSpPr txBox="1">
            <a:spLocks noChangeArrowheads="1"/>
          </p:cNvSpPr>
          <p:nvPr/>
        </p:nvSpPr>
        <p:spPr>
          <a:xfrm>
            <a:off x="0" y="44624"/>
            <a:ext cx="9144000" cy="8345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2800" b="1" dirty="0">
                <a:solidFill>
                  <a:schemeClr val="accent1"/>
                </a:solidFill>
                <a:latin typeface="Times" panose="02020603050405020304" pitchFamily="18" charset="0"/>
                <a:cs typeface="Times" panose="02020603050405020304" pitchFamily="18" charset="0"/>
              </a:rPr>
              <a:t>Mukri Kurdish</a:t>
            </a:r>
            <a:endParaRPr lang="de-DE" sz="2800" dirty="0">
              <a:solidFill>
                <a:schemeClr val="accent1"/>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55713565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hidden="1">
            <a:extLst>
              <a:ext uri="{FF2B5EF4-FFF2-40B4-BE49-F238E27FC236}">
                <a16:creationId xmlns:a16="http://schemas.microsoft.com/office/drawing/2014/main" id="{FE176286-4008-4731-851C-1FCBBC52FA1D}"/>
              </a:ext>
            </a:extLst>
          </p:cNvPr>
          <p:cNvSpPr/>
          <p:nvPr/>
        </p:nvSpPr>
        <p:spPr>
          <a:xfrm>
            <a:off x="7874024" y="4714842"/>
            <a:ext cx="874440" cy="747706"/>
          </a:xfrm>
          <a:prstGeom prst="rect">
            <a:avLst/>
          </a:prstGeom>
          <a:solidFill>
            <a:schemeClr val="accent6">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hidden="1">
            <a:extLst>
              <a:ext uri="{FF2B5EF4-FFF2-40B4-BE49-F238E27FC236}">
                <a16:creationId xmlns:a16="http://schemas.microsoft.com/office/drawing/2014/main" id="{F46896AD-BDC6-47C6-A6B1-36B7EF672B0F}"/>
              </a:ext>
            </a:extLst>
          </p:cNvPr>
          <p:cNvSpPr/>
          <p:nvPr/>
        </p:nvSpPr>
        <p:spPr>
          <a:xfrm>
            <a:off x="2170336" y="4707581"/>
            <a:ext cx="554462" cy="750720"/>
          </a:xfrm>
          <a:prstGeom prst="rect">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lide Number Placeholder 3">
            <a:extLst>
              <a:ext uri="{FF2B5EF4-FFF2-40B4-BE49-F238E27FC236}">
                <a16:creationId xmlns:a16="http://schemas.microsoft.com/office/drawing/2014/main" id="{6649316C-6462-4AEB-8012-C96500A483D2}"/>
              </a:ext>
            </a:extLst>
          </p:cNvPr>
          <p:cNvSpPr>
            <a:spLocks noGrp="1"/>
          </p:cNvSpPr>
          <p:nvPr>
            <p:ph type="sldNum" sz="quarter" idx="12"/>
          </p:nvPr>
        </p:nvSpPr>
        <p:spPr/>
        <p:txBody>
          <a:bodyPr/>
          <a:lstStyle/>
          <a:p>
            <a:pPr>
              <a:defRPr/>
            </a:pPr>
            <a:fld id="{FFCAF955-5E2C-47F9-9953-A0A92CEB2270}" type="slidenum">
              <a:rPr lang="en-GB" altLang="en-US" smtClean="0"/>
              <a:pPr>
                <a:defRPr/>
              </a:pPr>
              <a:t>26</a:t>
            </a:fld>
            <a:endParaRPr lang="en-GB" altLang="en-US"/>
          </a:p>
        </p:txBody>
      </p:sp>
      <p:cxnSp>
        <p:nvCxnSpPr>
          <p:cNvPr id="7" name="Straight Connector 6">
            <a:extLst>
              <a:ext uri="{FF2B5EF4-FFF2-40B4-BE49-F238E27FC236}">
                <a16:creationId xmlns:a16="http://schemas.microsoft.com/office/drawing/2014/main" id="{D58E915A-1839-4BD2-B498-78EA07D2DC2E}"/>
              </a:ext>
            </a:extLst>
          </p:cNvPr>
          <p:cNvCxnSpPr>
            <a:cxnSpLocks/>
          </p:cNvCxnSpPr>
          <p:nvPr/>
        </p:nvCxnSpPr>
        <p:spPr>
          <a:xfrm flipV="1">
            <a:off x="107504" y="4077072"/>
            <a:ext cx="8784976" cy="3014"/>
          </a:xfrm>
          <a:prstGeom prst="line">
            <a:avLst/>
          </a:prstGeom>
          <a:ln w="82550">
            <a:solidFill>
              <a:srgbClr val="7030A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26B25C2-C703-4F10-9073-7A743BB62866}"/>
              </a:ext>
            </a:extLst>
          </p:cNvPr>
          <p:cNvSpPr txBox="1"/>
          <p:nvPr/>
        </p:nvSpPr>
        <p:spPr>
          <a:xfrm>
            <a:off x="0" y="5779076"/>
            <a:ext cx="4035079" cy="461665"/>
          </a:xfrm>
          <a:prstGeom prst="rect">
            <a:avLst/>
          </a:prstGeom>
          <a:noFill/>
        </p:spPr>
        <p:txBody>
          <a:bodyPr wrap="none" rtlCol="0">
            <a:spAutoFit/>
          </a:bodyPr>
          <a:lstStyle/>
          <a:p>
            <a:r>
              <a:rPr lang="en-GB" sz="2400" dirty="0">
                <a:latin typeface="Times" panose="02020603050405020304" pitchFamily="18" charset="0"/>
                <a:cs typeface="Times" panose="02020603050405020304" pitchFamily="18" charset="0"/>
              </a:rPr>
              <a:t>‘They gave a book to the men.’</a:t>
            </a:r>
          </a:p>
        </p:txBody>
      </p:sp>
      <p:sp>
        <p:nvSpPr>
          <p:cNvPr id="14" name="TextBox 13">
            <a:extLst>
              <a:ext uri="{FF2B5EF4-FFF2-40B4-BE49-F238E27FC236}">
                <a16:creationId xmlns:a16="http://schemas.microsoft.com/office/drawing/2014/main" id="{F7B19FF8-6A70-417B-AD3A-874495F37657}"/>
              </a:ext>
            </a:extLst>
          </p:cNvPr>
          <p:cNvSpPr txBox="1"/>
          <p:nvPr/>
        </p:nvSpPr>
        <p:spPr>
          <a:xfrm>
            <a:off x="89622" y="3584395"/>
            <a:ext cx="8946874" cy="1932837"/>
          </a:xfrm>
          <a:prstGeom prst="rect">
            <a:avLst/>
          </a:prstGeom>
          <a:noFill/>
        </p:spPr>
        <p:txBody>
          <a:bodyPr wrap="square" rtlCol="0">
            <a:spAutoFit/>
          </a:bodyPr>
          <a:lstStyle/>
          <a:p>
            <a:r>
              <a:rPr lang="en-GB" sz="2400" dirty="0">
                <a:latin typeface="Times" panose="02020603050405020304" pitchFamily="18" charset="0"/>
                <a:cs typeface="Times" panose="02020603050405020304" pitchFamily="18" charset="0"/>
              </a:rPr>
              <a:t>Subject	        Object              Verb	       Preposition          Target</a:t>
            </a:r>
          </a:p>
          <a:p>
            <a:endParaRPr lang="en-GB" sz="2400" dirty="0">
              <a:latin typeface="Times" panose="02020603050405020304" pitchFamily="18" charset="0"/>
              <a:cs typeface="Times" panose="02020603050405020304" pitchFamily="18" charset="0"/>
            </a:endParaRPr>
          </a:p>
          <a:p>
            <a:endParaRPr lang="en-GB" sz="2400" dirty="0">
              <a:latin typeface="Times" panose="02020603050405020304" pitchFamily="18" charset="0"/>
              <a:cs typeface="Times" panose="02020603050405020304" pitchFamily="18" charset="0"/>
            </a:endParaRPr>
          </a:p>
          <a:p>
            <a:pPr algn="just">
              <a:lnSpc>
                <a:spcPct val="115000"/>
              </a:lnSpc>
            </a:pPr>
            <a:r>
              <a:rPr lang="en-GB" sz="2400" i="1" dirty="0">
                <a:effectLst/>
                <a:latin typeface="Times" panose="02020603050405020304" pitchFamily="18" charset="0"/>
                <a:ea typeface="Calibri" panose="020F0502020204030204" pitchFamily="34" charset="0"/>
                <a:cs typeface="Times" panose="02020603050405020304" pitchFamily="18" charset="0"/>
              </a:rPr>
              <a:t>ew-ân 	      kitêb-êk      =yân 	    dâ 		be 	       </a:t>
            </a:r>
            <a:r>
              <a:rPr lang="en-GB" sz="2400" i="1" dirty="0">
                <a:latin typeface="Times" panose="02020603050405020304" pitchFamily="18" charset="0"/>
                <a:ea typeface="Calibri" panose="020F0502020204030204" pitchFamily="34" charset="0"/>
                <a:cs typeface="Times" panose="02020603050405020304" pitchFamily="18" charset="0"/>
              </a:rPr>
              <a:t>piy</a:t>
            </a:r>
            <a:r>
              <a:rPr lang="en-GB" sz="2400" i="1" dirty="0">
                <a:effectLst/>
                <a:latin typeface="Times" panose="02020603050405020304" pitchFamily="18" charset="0"/>
                <a:ea typeface="Calibri" panose="020F0502020204030204" pitchFamily="34" charset="0"/>
                <a:cs typeface="Times" panose="02020603050405020304" pitchFamily="18" charset="0"/>
              </a:rPr>
              <a:t>âw-ek-ân</a:t>
            </a:r>
          </a:p>
          <a:p>
            <a:r>
              <a:rPr lang="en-GB" sz="2000" dirty="0">
                <a:latin typeface="Times" panose="02020603050405020304" pitchFamily="18" charset="0"/>
                <a:cs typeface="Times" panose="02020603050405020304" pitchFamily="18" charset="0"/>
              </a:rPr>
              <a:t>they</a:t>
            </a:r>
            <a:r>
              <a:rPr lang="en-GB" sz="2000" cap="small" dirty="0">
                <a:latin typeface="Times" panose="02020603050405020304" pitchFamily="18" charset="0"/>
                <a:cs typeface="Times" panose="02020603050405020304" pitchFamily="18" charset="0"/>
              </a:rPr>
              <a:t>-pl</a:t>
            </a:r>
            <a:r>
              <a:rPr lang="en-GB" sz="2000" dirty="0">
                <a:latin typeface="Times" panose="02020603050405020304" pitchFamily="18" charset="0"/>
                <a:cs typeface="Times" panose="02020603050405020304" pitchFamily="18" charset="0"/>
              </a:rPr>
              <a:t>	       book</a:t>
            </a:r>
            <a:r>
              <a:rPr lang="en-GB" sz="2000" cap="small" dirty="0">
                <a:latin typeface="Times" panose="02020603050405020304" pitchFamily="18" charset="0"/>
                <a:cs typeface="Times" panose="02020603050405020304" pitchFamily="18" charset="0"/>
              </a:rPr>
              <a:t>-indf      =pc.3pl</a:t>
            </a:r>
            <a:r>
              <a:rPr lang="en-GB" sz="2000" dirty="0">
                <a:latin typeface="Times" panose="02020603050405020304" pitchFamily="18" charset="0"/>
                <a:cs typeface="Times" panose="02020603050405020304" pitchFamily="18" charset="0"/>
              </a:rPr>
              <a:t>  give.</a:t>
            </a:r>
            <a:r>
              <a:rPr lang="en-GB" sz="2000" cap="small" dirty="0">
                <a:latin typeface="Times" panose="02020603050405020304" pitchFamily="18" charset="0"/>
                <a:cs typeface="Times" panose="02020603050405020304" pitchFamily="18" charset="0"/>
              </a:rPr>
              <a:t>pst</a:t>
            </a:r>
            <a:r>
              <a:rPr lang="en-GB" sz="2000" dirty="0">
                <a:latin typeface="Times" panose="02020603050405020304" pitchFamily="18" charset="0"/>
                <a:cs typeface="Times" panose="02020603050405020304" pitchFamily="18" charset="0"/>
              </a:rPr>
              <a:t>	to	        man      -</a:t>
            </a:r>
            <a:r>
              <a:rPr lang="en-GB" sz="2000" cap="small" dirty="0">
                <a:latin typeface="Times" panose="02020603050405020304" pitchFamily="18" charset="0"/>
                <a:cs typeface="Times" panose="02020603050405020304" pitchFamily="18" charset="0"/>
              </a:rPr>
              <a:t>def-pl</a:t>
            </a:r>
          </a:p>
        </p:txBody>
      </p:sp>
      <p:sp>
        <p:nvSpPr>
          <p:cNvPr id="10" name="Rectangle 9">
            <a:extLst>
              <a:ext uri="{FF2B5EF4-FFF2-40B4-BE49-F238E27FC236}">
                <a16:creationId xmlns:a16="http://schemas.microsoft.com/office/drawing/2014/main" id="{EF137661-1DBA-459F-BEB2-3C457DE9FC91}"/>
              </a:ext>
            </a:extLst>
          </p:cNvPr>
          <p:cNvSpPr/>
          <p:nvPr/>
        </p:nvSpPr>
        <p:spPr>
          <a:xfrm>
            <a:off x="2984040" y="3327860"/>
            <a:ext cx="1987350" cy="2133600"/>
          </a:xfrm>
          <a:prstGeom prst="rect">
            <a:avLst/>
          </a:prstGeom>
          <a:no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64FE3271-1259-4235-8606-F0D029CB8E41}"/>
              </a:ext>
            </a:extLst>
          </p:cNvPr>
          <p:cNvSpPr/>
          <p:nvPr/>
        </p:nvSpPr>
        <p:spPr>
          <a:xfrm>
            <a:off x="1370990" y="3330874"/>
            <a:ext cx="1440160" cy="2133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736126F-E7E8-4AFC-989E-9181787A2D1E}"/>
              </a:ext>
            </a:extLst>
          </p:cNvPr>
          <p:cNvSpPr/>
          <p:nvPr/>
        </p:nvSpPr>
        <p:spPr>
          <a:xfrm>
            <a:off x="74846" y="3330874"/>
            <a:ext cx="1080120" cy="2133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41B6A69F-C004-48E8-8F8A-E0ED99312C91}"/>
              </a:ext>
            </a:extLst>
          </p:cNvPr>
          <p:cNvSpPr/>
          <p:nvPr/>
        </p:nvSpPr>
        <p:spPr>
          <a:xfrm>
            <a:off x="5254377" y="3328117"/>
            <a:ext cx="1512168" cy="21336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73D03F92-0878-4048-A091-43C21D6F3B5F}"/>
              </a:ext>
            </a:extLst>
          </p:cNvPr>
          <p:cNvSpPr/>
          <p:nvPr/>
        </p:nvSpPr>
        <p:spPr>
          <a:xfrm>
            <a:off x="7028334" y="3330874"/>
            <a:ext cx="1660822" cy="2133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E1FA9840-8964-4167-AA9F-9280E318652A}"/>
              </a:ext>
            </a:extLst>
          </p:cNvPr>
          <p:cNvSpPr/>
          <p:nvPr/>
        </p:nvSpPr>
        <p:spPr>
          <a:xfrm>
            <a:off x="5158541" y="3073114"/>
            <a:ext cx="3629273" cy="2588134"/>
          </a:xfrm>
          <a:prstGeom prst="rect">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Down 19">
            <a:extLst>
              <a:ext uri="{FF2B5EF4-FFF2-40B4-BE49-F238E27FC236}">
                <a16:creationId xmlns:a16="http://schemas.microsoft.com/office/drawing/2014/main" id="{B6182FB3-33B9-4936-A938-99E2752D971C}"/>
              </a:ext>
            </a:extLst>
          </p:cNvPr>
          <p:cNvSpPr/>
          <p:nvPr/>
        </p:nvSpPr>
        <p:spPr>
          <a:xfrm>
            <a:off x="6789811" y="1897132"/>
            <a:ext cx="216024" cy="86409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a:hlinkClick r:id="rId3" action="ppaction://hlinkpres?slideindex=1&amp;slidetitle="/>
            <a:extLst>
              <a:ext uri="{FF2B5EF4-FFF2-40B4-BE49-F238E27FC236}">
                <a16:creationId xmlns:a16="http://schemas.microsoft.com/office/drawing/2014/main" id="{3DB37968-4435-4D98-9E70-114F73244EC8}"/>
              </a:ext>
            </a:extLst>
          </p:cNvPr>
          <p:cNvSpPr txBox="1"/>
          <p:nvPr/>
        </p:nvSpPr>
        <p:spPr>
          <a:xfrm>
            <a:off x="5004048" y="1196752"/>
            <a:ext cx="3744416" cy="646331"/>
          </a:xfrm>
          <a:prstGeom prst="rect">
            <a:avLst/>
          </a:prstGeom>
          <a:solidFill>
            <a:schemeClr val="accent6">
              <a:lumMod val="40000"/>
              <a:lumOff val="60000"/>
            </a:schemeClr>
          </a:solidFill>
        </p:spPr>
        <p:txBody>
          <a:bodyPr wrap="square" rtlCol="0">
            <a:spAutoFit/>
          </a:bodyPr>
          <a:lstStyle/>
          <a:p>
            <a:pPr algn="ctr"/>
            <a:r>
              <a:rPr lang="en-GB" sz="3600" b="1" dirty="0">
                <a:latin typeface="Times" panose="02020603050405020304" pitchFamily="18" charset="0"/>
                <a:cs typeface="Times" panose="02020603050405020304" pitchFamily="18" charset="0"/>
              </a:rPr>
              <a:t>Verb-Target (VT)</a:t>
            </a:r>
          </a:p>
        </p:txBody>
      </p:sp>
      <p:sp>
        <p:nvSpPr>
          <p:cNvPr id="22" name="Rectangle 2">
            <a:extLst>
              <a:ext uri="{FF2B5EF4-FFF2-40B4-BE49-F238E27FC236}">
                <a16:creationId xmlns:a16="http://schemas.microsoft.com/office/drawing/2014/main" id="{594BB166-29A7-404C-9587-2423ED7088FB}"/>
              </a:ext>
            </a:extLst>
          </p:cNvPr>
          <p:cNvSpPr txBox="1">
            <a:spLocks noChangeArrowheads="1"/>
          </p:cNvSpPr>
          <p:nvPr/>
        </p:nvSpPr>
        <p:spPr>
          <a:xfrm>
            <a:off x="0" y="44624"/>
            <a:ext cx="9144000" cy="8345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2800" b="1" dirty="0">
                <a:solidFill>
                  <a:schemeClr val="accent1"/>
                </a:solidFill>
                <a:latin typeface="Times" panose="02020603050405020304" pitchFamily="18" charset="0"/>
                <a:cs typeface="Times" panose="02020603050405020304" pitchFamily="18" charset="0"/>
              </a:rPr>
              <a:t>Mukri Kurdish</a:t>
            </a:r>
            <a:endParaRPr lang="de-DE" sz="2800" dirty="0">
              <a:solidFill>
                <a:schemeClr val="accent1"/>
              </a:solidFill>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5180075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649316C-6462-4AEB-8012-C96500A483D2}"/>
              </a:ext>
            </a:extLst>
          </p:cNvPr>
          <p:cNvSpPr>
            <a:spLocks noGrp="1"/>
          </p:cNvSpPr>
          <p:nvPr>
            <p:ph type="sldNum" sz="quarter" idx="12"/>
          </p:nvPr>
        </p:nvSpPr>
        <p:spPr/>
        <p:txBody>
          <a:bodyPr/>
          <a:lstStyle/>
          <a:p>
            <a:pPr>
              <a:defRPr/>
            </a:pPr>
            <a:fld id="{FFCAF955-5E2C-47F9-9953-A0A92CEB2270}" type="slidenum">
              <a:rPr lang="en-GB" altLang="en-US" smtClean="0"/>
              <a:pPr>
                <a:defRPr/>
              </a:pPr>
              <a:t>27</a:t>
            </a:fld>
            <a:endParaRPr lang="en-GB" altLang="en-US"/>
          </a:p>
        </p:txBody>
      </p:sp>
      <p:sp>
        <p:nvSpPr>
          <p:cNvPr id="2" name="TextBox 1">
            <a:extLst>
              <a:ext uri="{FF2B5EF4-FFF2-40B4-BE49-F238E27FC236}">
                <a16:creationId xmlns:a16="http://schemas.microsoft.com/office/drawing/2014/main" id="{94314DF2-5C1F-45BF-98E7-D8D6B2BB3ACB}"/>
              </a:ext>
            </a:extLst>
          </p:cNvPr>
          <p:cNvSpPr txBox="1"/>
          <p:nvPr/>
        </p:nvSpPr>
        <p:spPr>
          <a:xfrm>
            <a:off x="89622" y="3528623"/>
            <a:ext cx="8946874" cy="1932837"/>
          </a:xfrm>
          <a:prstGeom prst="rect">
            <a:avLst/>
          </a:prstGeom>
          <a:noFill/>
        </p:spPr>
        <p:txBody>
          <a:bodyPr wrap="square" rtlCol="0">
            <a:spAutoFit/>
          </a:bodyPr>
          <a:lstStyle/>
          <a:p>
            <a:r>
              <a:rPr lang="en-GB" sz="2400" dirty="0">
                <a:latin typeface="Times" panose="02020603050405020304" pitchFamily="18" charset="0"/>
                <a:cs typeface="Times" panose="02020603050405020304" pitchFamily="18" charset="0"/>
              </a:rPr>
              <a:t>Subject	       Preposition        Target                   Object	   Verb</a:t>
            </a:r>
          </a:p>
          <a:p>
            <a:endParaRPr lang="en-GB" sz="2400" dirty="0">
              <a:latin typeface="Times" panose="02020603050405020304" pitchFamily="18" charset="0"/>
              <a:cs typeface="Times" panose="02020603050405020304" pitchFamily="18" charset="0"/>
            </a:endParaRPr>
          </a:p>
          <a:p>
            <a:endParaRPr lang="en-GB" sz="2400" dirty="0">
              <a:latin typeface="Times" panose="02020603050405020304" pitchFamily="18" charset="0"/>
              <a:cs typeface="Times" panose="02020603050405020304" pitchFamily="18" charset="0"/>
            </a:endParaRPr>
          </a:p>
          <a:p>
            <a:pPr algn="just">
              <a:lnSpc>
                <a:spcPct val="115000"/>
              </a:lnSpc>
            </a:pPr>
            <a:r>
              <a:rPr lang="en-GB" sz="2400" i="1" dirty="0">
                <a:effectLst/>
                <a:latin typeface="Times" panose="02020603050405020304" pitchFamily="18" charset="0"/>
                <a:ea typeface="Calibri" panose="020F0502020204030204" pitchFamily="34" charset="0"/>
                <a:cs typeface="Times" panose="02020603050405020304" pitchFamily="18" charset="0"/>
              </a:rPr>
              <a:t>ew-ân 	</a:t>
            </a:r>
            <a:r>
              <a:rPr lang="en-GB" sz="2400" i="1" dirty="0">
                <a:latin typeface="Times" panose="02020603050405020304" pitchFamily="18" charset="0"/>
                <a:ea typeface="Calibri" panose="020F0502020204030204" pitchFamily="34" charset="0"/>
                <a:cs typeface="Times" panose="02020603050405020304" pitchFamily="18" charset="0"/>
              </a:rPr>
              <a:t>           </a:t>
            </a:r>
            <a:r>
              <a:rPr lang="en-GB" sz="2400" i="1" dirty="0">
                <a:effectLst/>
                <a:latin typeface="Times" panose="02020603050405020304" pitchFamily="18" charset="0"/>
                <a:ea typeface="Calibri" panose="020F0502020204030204" pitchFamily="34" charset="0"/>
                <a:cs typeface="Times" panose="02020603050405020304" pitchFamily="18" charset="0"/>
              </a:rPr>
              <a:t> be 	    </a:t>
            </a:r>
            <a:r>
              <a:rPr lang="en-GB" sz="2400" i="1" dirty="0">
                <a:latin typeface="Times" panose="02020603050405020304" pitchFamily="18" charset="0"/>
                <a:ea typeface="Calibri" panose="020F0502020204030204" pitchFamily="34" charset="0"/>
                <a:cs typeface="Times" panose="02020603050405020304" pitchFamily="18" charset="0"/>
              </a:rPr>
              <a:t>piy</a:t>
            </a:r>
            <a:r>
              <a:rPr lang="en-GB" sz="2400" i="1" dirty="0">
                <a:effectLst/>
                <a:latin typeface="Times" panose="02020603050405020304" pitchFamily="18" charset="0"/>
                <a:ea typeface="Calibri" panose="020F0502020204030204" pitchFamily="34" charset="0"/>
                <a:cs typeface="Times" panose="02020603050405020304" pitchFamily="18" charset="0"/>
              </a:rPr>
              <a:t>âw-ek-ân          kitêb-êk=yân 	    dâ 	</a:t>
            </a:r>
          </a:p>
          <a:p>
            <a:r>
              <a:rPr lang="en-GB" sz="2000" dirty="0">
                <a:latin typeface="Times" panose="02020603050405020304" pitchFamily="18" charset="0"/>
                <a:cs typeface="Times" panose="02020603050405020304" pitchFamily="18" charset="0"/>
              </a:rPr>
              <a:t>they-</a:t>
            </a:r>
            <a:r>
              <a:rPr lang="en-GB" sz="2000" cap="small" dirty="0">
                <a:latin typeface="Times" panose="02020603050405020304" pitchFamily="18" charset="0"/>
                <a:cs typeface="Times" panose="02020603050405020304" pitchFamily="18" charset="0"/>
              </a:rPr>
              <a:t>pl</a:t>
            </a:r>
            <a:r>
              <a:rPr lang="en-GB" sz="2000" dirty="0">
                <a:latin typeface="Times" panose="02020603050405020304" pitchFamily="18" charset="0"/>
                <a:cs typeface="Times" panose="02020603050405020304" pitchFamily="18" charset="0"/>
              </a:rPr>
              <a:t>	               to 	     man     -</a:t>
            </a:r>
            <a:r>
              <a:rPr lang="en-GB" sz="2000" cap="small" dirty="0">
                <a:latin typeface="Times" panose="02020603050405020304" pitchFamily="18" charset="0"/>
                <a:cs typeface="Times" panose="02020603050405020304" pitchFamily="18" charset="0"/>
              </a:rPr>
              <a:t>def-pl            </a:t>
            </a:r>
            <a:r>
              <a:rPr lang="en-GB" sz="2000" dirty="0">
                <a:latin typeface="Times" panose="02020603050405020304" pitchFamily="18" charset="0"/>
                <a:cs typeface="Times" panose="02020603050405020304" pitchFamily="18" charset="0"/>
              </a:rPr>
              <a:t>book</a:t>
            </a:r>
            <a:r>
              <a:rPr lang="en-GB" sz="2000" cap="small" dirty="0">
                <a:latin typeface="Times" panose="02020603050405020304" pitchFamily="18" charset="0"/>
                <a:cs typeface="Times" panose="02020603050405020304" pitchFamily="18" charset="0"/>
              </a:rPr>
              <a:t>-indf=pc.3pl   </a:t>
            </a:r>
            <a:r>
              <a:rPr lang="en-GB" sz="2000" dirty="0">
                <a:latin typeface="Times" panose="02020603050405020304" pitchFamily="18" charset="0"/>
                <a:cs typeface="Times" panose="02020603050405020304" pitchFamily="18" charset="0"/>
              </a:rPr>
              <a:t>give.</a:t>
            </a:r>
            <a:r>
              <a:rPr lang="en-GB" sz="2000" cap="small" dirty="0">
                <a:latin typeface="Times" panose="02020603050405020304" pitchFamily="18" charset="0"/>
                <a:cs typeface="Times" panose="02020603050405020304" pitchFamily="18" charset="0"/>
              </a:rPr>
              <a:t>pst</a:t>
            </a:r>
          </a:p>
        </p:txBody>
      </p:sp>
      <p:cxnSp>
        <p:nvCxnSpPr>
          <p:cNvPr id="7" name="Straight Connector 6">
            <a:extLst>
              <a:ext uri="{FF2B5EF4-FFF2-40B4-BE49-F238E27FC236}">
                <a16:creationId xmlns:a16="http://schemas.microsoft.com/office/drawing/2014/main" id="{D58E915A-1839-4BD2-B498-78EA07D2DC2E}"/>
              </a:ext>
            </a:extLst>
          </p:cNvPr>
          <p:cNvCxnSpPr>
            <a:cxnSpLocks/>
          </p:cNvCxnSpPr>
          <p:nvPr/>
        </p:nvCxnSpPr>
        <p:spPr>
          <a:xfrm flipV="1">
            <a:off x="107504" y="4077072"/>
            <a:ext cx="8784976" cy="3014"/>
          </a:xfrm>
          <a:prstGeom prst="line">
            <a:avLst/>
          </a:prstGeom>
          <a:ln w="82550">
            <a:solidFill>
              <a:srgbClr val="7030A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1E0ACFE5-7B1C-4FDB-85F0-D027E54C1947}"/>
              </a:ext>
            </a:extLst>
          </p:cNvPr>
          <p:cNvSpPr/>
          <p:nvPr/>
        </p:nvSpPr>
        <p:spPr>
          <a:xfrm>
            <a:off x="7556056" y="3331205"/>
            <a:ext cx="1010618" cy="2133600"/>
          </a:xfrm>
          <a:prstGeom prst="rect">
            <a:avLst/>
          </a:prstGeom>
          <a:no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08EF058-1AFE-4F2C-BDC2-8B5075674340}"/>
              </a:ext>
            </a:extLst>
          </p:cNvPr>
          <p:cNvSpPr/>
          <p:nvPr/>
        </p:nvSpPr>
        <p:spPr>
          <a:xfrm>
            <a:off x="5367843" y="3330874"/>
            <a:ext cx="2108538" cy="2133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5CFBD6D6-E5BD-4A7B-945F-F1CA64D70BDB}"/>
              </a:ext>
            </a:extLst>
          </p:cNvPr>
          <p:cNvSpPr/>
          <p:nvPr/>
        </p:nvSpPr>
        <p:spPr>
          <a:xfrm>
            <a:off x="74846" y="3330874"/>
            <a:ext cx="1080120" cy="2133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C45FAB3-D8A8-42A3-BAA7-D0BC666B4F06}"/>
              </a:ext>
            </a:extLst>
          </p:cNvPr>
          <p:cNvSpPr/>
          <p:nvPr/>
        </p:nvSpPr>
        <p:spPr>
          <a:xfrm>
            <a:off x="1403648" y="3073798"/>
            <a:ext cx="3629273" cy="2588134"/>
          </a:xfrm>
          <a:prstGeom prst="rect">
            <a:avLst/>
          </a:prstGeom>
          <a:noFill/>
          <a:ln w="603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CA83399-B4FA-4D5F-BFDA-0A1F19C81BCE}"/>
              </a:ext>
            </a:extLst>
          </p:cNvPr>
          <p:cNvSpPr/>
          <p:nvPr/>
        </p:nvSpPr>
        <p:spPr>
          <a:xfrm>
            <a:off x="1546057" y="3328801"/>
            <a:ext cx="1512168" cy="213360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2A8F10EF-3998-4C09-A71A-C259B78AEC18}"/>
              </a:ext>
            </a:extLst>
          </p:cNvPr>
          <p:cNvSpPr/>
          <p:nvPr/>
        </p:nvSpPr>
        <p:spPr>
          <a:xfrm>
            <a:off x="3159994" y="3331558"/>
            <a:ext cx="1660822" cy="2133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2">
            <a:extLst>
              <a:ext uri="{FF2B5EF4-FFF2-40B4-BE49-F238E27FC236}">
                <a16:creationId xmlns:a16="http://schemas.microsoft.com/office/drawing/2014/main" id="{A6764D07-62CD-4910-A4DF-8C61A488592D}"/>
              </a:ext>
            </a:extLst>
          </p:cNvPr>
          <p:cNvSpPr txBox="1">
            <a:spLocks noChangeArrowheads="1"/>
          </p:cNvSpPr>
          <p:nvPr/>
        </p:nvSpPr>
        <p:spPr>
          <a:xfrm>
            <a:off x="0" y="44624"/>
            <a:ext cx="9144000" cy="8345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2800" b="1" dirty="0">
                <a:solidFill>
                  <a:schemeClr val="accent1"/>
                </a:solidFill>
                <a:latin typeface="Times" panose="02020603050405020304" pitchFamily="18" charset="0"/>
                <a:cs typeface="Times" panose="02020603050405020304" pitchFamily="18" charset="0"/>
              </a:rPr>
              <a:t>Mukri Kurdish</a:t>
            </a:r>
            <a:endParaRPr lang="de-DE" sz="2800" dirty="0">
              <a:solidFill>
                <a:schemeClr val="accent1"/>
              </a:solidFill>
              <a:latin typeface="Times" panose="02020603050405020304" pitchFamily="18" charset="0"/>
              <a:cs typeface="Times" panose="02020603050405020304" pitchFamily="18" charset="0"/>
            </a:endParaRPr>
          </a:p>
        </p:txBody>
      </p:sp>
      <p:sp>
        <p:nvSpPr>
          <p:cNvPr id="18" name="TextBox 17">
            <a:hlinkClick r:id="rId3" action="ppaction://hlinkpres?slideindex=1&amp;slidetitle="/>
            <a:extLst>
              <a:ext uri="{FF2B5EF4-FFF2-40B4-BE49-F238E27FC236}">
                <a16:creationId xmlns:a16="http://schemas.microsoft.com/office/drawing/2014/main" id="{E95FC52F-7757-49CA-A7C8-2F5FE5848DF1}"/>
              </a:ext>
            </a:extLst>
          </p:cNvPr>
          <p:cNvSpPr txBox="1"/>
          <p:nvPr/>
        </p:nvSpPr>
        <p:spPr>
          <a:xfrm>
            <a:off x="1187624" y="1192758"/>
            <a:ext cx="3744416" cy="646331"/>
          </a:xfrm>
          <a:prstGeom prst="rect">
            <a:avLst/>
          </a:prstGeom>
          <a:solidFill>
            <a:schemeClr val="accent3">
              <a:lumMod val="40000"/>
              <a:lumOff val="60000"/>
            </a:schemeClr>
          </a:solidFill>
        </p:spPr>
        <p:txBody>
          <a:bodyPr wrap="square" rtlCol="0">
            <a:spAutoFit/>
          </a:bodyPr>
          <a:lstStyle/>
          <a:p>
            <a:pPr algn="ctr"/>
            <a:r>
              <a:rPr lang="en-GB" sz="3600" b="1" dirty="0">
                <a:latin typeface="Times" panose="02020603050405020304" pitchFamily="18" charset="0"/>
                <a:cs typeface="Times" panose="02020603050405020304" pitchFamily="18" charset="0"/>
              </a:rPr>
              <a:t>Target-Verb (TV)</a:t>
            </a:r>
          </a:p>
        </p:txBody>
      </p:sp>
      <p:sp>
        <p:nvSpPr>
          <p:cNvPr id="19" name="Arrow: Down 18">
            <a:extLst>
              <a:ext uri="{FF2B5EF4-FFF2-40B4-BE49-F238E27FC236}">
                <a16:creationId xmlns:a16="http://schemas.microsoft.com/office/drawing/2014/main" id="{B1C190E7-730D-43F7-AACC-0605D62E632A}"/>
              </a:ext>
            </a:extLst>
          </p:cNvPr>
          <p:cNvSpPr/>
          <p:nvPr/>
        </p:nvSpPr>
        <p:spPr>
          <a:xfrm>
            <a:off x="2843808" y="1895060"/>
            <a:ext cx="216024" cy="86409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00D2A479-4855-4747-B0A7-497FCA14FF64}"/>
              </a:ext>
            </a:extLst>
          </p:cNvPr>
          <p:cNvSpPr txBox="1"/>
          <p:nvPr/>
        </p:nvSpPr>
        <p:spPr>
          <a:xfrm>
            <a:off x="0" y="5779076"/>
            <a:ext cx="4035079" cy="461665"/>
          </a:xfrm>
          <a:prstGeom prst="rect">
            <a:avLst/>
          </a:prstGeom>
          <a:noFill/>
        </p:spPr>
        <p:txBody>
          <a:bodyPr wrap="none" rtlCol="0">
            <a:spAutoFit/>
          </a:bodyPr>
          <a:lstStyle/>
          <a:p>
            <a:r>
              <a:rPr lang="en-GB" sz="2400" dirty="0">
                <a:latin typeface="Times" panose="02020603050405020304" pitchFamily="18" charset="0"/>
                <a:cs typeface="Times" panose="02020603050405020304" pitchFamily="18" charset="0"/>
              </a:rPr>
              <a:t>‘They gave a book to the men.’</a:t>
            </a:r>
          </a:p>
        </p:txBody>
      </p:sp>
    </p:spTree>
    <p:extLst>
      <p:ext uri="{BB962C8B-B14F-4D97-AF65-F5344CB8AC3E}">
        <p14:creationId xmlns:p14="http://schemas.microsoft.com/office/powerpoint/2010/main" val="375817773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u="sng" dirty="0"/>
              <a:t>flagging</a:t>
            </a:r>
            <a:r>
              <a:rPr lang="en-US" u="sng" dirty="0">
                <a:hlinkClick r:id="rId3" action="ppaction://hlinkpres?slideindex=1&amp;slidetitle=">
                  <a:extLst>
                    <a:ext uri="{A12FA001-AC4F-418D-AE19-62706E023703}">
                      <ahyp:hlinkClr xmlns:ahyp="http://schemas.microsoft.com/office/drawing/2018/hyperlinkcolor" val="tx"/>
                    </a:ext>
                  </a:extLst>
                </a:hlinkClick>
              </a:rPr>
              <a:t> and targets</a:t>
            </a:r>
            <a:endParaRPr lang="de-DE" u="sng" dirty="0">
              <a:hlinkClick r:id="rId3" action="ppaction://hlinkpres?slideindex=1&amp;slidetitle=">
                <a:extLst>
                  <a:ext uri="{A12FA001-AC4F-418D-AE19-62706E023703}">
                    <ahyp:hlinkClr xmlns:ahyp="http://schemas.microsoft.com/office/drawing/2018/hyperlinkcolor" val="tx"/>
                  </a:ext>
                </a:extLst>
              </a:hlinkClick>
            </a:endParaRPr>
          </a:p>
        </p:txBody>
      </p:sp>
      <p:sp>
        <p:nvSpPr>
          <p:cNvPr id="4" name="Foliennummernplatzhalter 3"/>
          <p:cNvSpPr>
            <a:spLocks noGrp="1"/>
          </p:cNvSpPr>
          <p:nvPr>
            <p:ph type="sldNum" sz="quarter" idx="12"/>
          </p:nvPr>
        </p:nvSpPr>
        <p:spPr/>
        <p:txBody>
          <a:bodyPr/>
          <a:lstStyle/>
          <a:p>
            <a:pPr>
              <a:defRPr/>
            </a:pPr>
            <a:fld id="{FFCAF955-5E2C-47F9-9953-A0A92CEB2270}" type="slidenum">
              <a:rPr lang="en-GB" altLang="en-US" smtClean="0"/>
              <a:pPr>
                <a:defRPr/>
              </a:pPr>
              <a:t>28</a:t>
            </a:fld>
            <a:endParaRPr lang="en-GB" altLang="en-US" dirty="0"/>
          </a:p>
        </p:txBody>
      </p:sp>
      <p:sp>
        <p:nvSpPr>
          <p:cNvPr id="5" name="Title 1">
            <a:extLst>
              <a:ext uri="{FF2B5EF4-FFF2-40B4-BE49-F238E27FC236}">
                <a16:creationId xmlns:a16="http://schemas.microsoft.com/office/drawing/2014/main" id="{6C3F1EC4-F43B-45D7-8597-6AEFE131F277}"/>
              </a:ext>
            </a:extLst>
          </p:cNvPr>
          <p:cNvSpPr txBox="1">
            <a:spLocks/>
          </p:cNvSpPr>
          <p:nvPr/>
        </p:nvSpPr>
        <p:spPr>
          <a:xfrm>
            <a:off x="467544" y="1089025"/>
            <a:ext cx="8854752" cy="1362075"/>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1" kern="1200" cap="all">
                <a:solidFill>
                  <a:schemeClr val="tx1"/>
                </a:solidFill>
                <a:latin typeface="+mj-lt"/>
                <a:ea typeface="+mj-ea"/>
                <a:cs typeface="+mj-cs"/>
              </a:defRPr>
            </a:lvl1pPr>
          </a:lstStyle>
          <a:p>
            <a:pPr fontAlgn="auto">
              <a:spcAft>
                <a:spcPts val="0"/>
              </a:spcAft>
            </a:pPr>
            <a:r>
              <a:rPr lang="en-GB" dirty="0"/>
              <a:t>Analysis of Word order variation</a:t>
            </a:r>
          </a:p>
        </p:txBody>
      </p:sp>
    </p:spTree>
    <p:extLst>
      <p:ext uri="{BB962C8B-B14F-4D97-AF65-F5344CB8AC3E}">
        <p14:creationId xmlns:p14="http://schemas.microsoft.com/office/powerpoint/2010/main" val="200820995"/>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hidden="1"/>
          <p:cNvSpPr>
            <a:spLocks noGrp="1"/>
          </p:cNvSpPr>
          <p:nvPr>
            <p:ph type="sldNum" sz="quarter" idx="12"/>
          </p:nvPr>
        </p:nvSpPr>
        <p:spPr>
          <a:xfrm>
            <a:off x="6553200" y="6356350"/>
            <a:ext cx="2133600" cy="365125"/>
          </a:xfrm>
        </p:spPr>
        <p:txBody>
          <a:bodyPr anchor="ctr">
            <a:normAutofit/>
          </a:bodyPr>
          <a:lstStyle/>
          <a:p>
            <a:pPr>
              <a:spcAft>
                <a:spcPts val="600"/>
              </a:spcAft>
            </a:pPr>
            <a:fld id="{4FDD8536-FC34-49BA-9302-29445AC09EC9}" type="slidenum">
              <a:rPr lang="de-DE" smtClean="0"/>
              <a:pPr>
                <a:spcAft>
                  <a:spcPts val="600"/>
                </a:spcAft>
              </a:pPr>
              <a:t>29</a:t>
            </a:fld>
            <a:endParaRPr lang="de-DE"/>
          </a:p>
        </p:txBody>
      </p:sp>
      <p:graphicFrame>
        <p:nvGraphicFramePr>
          <p:cNvPr id="4" name="Table 3">
            <a:extLst>
              <a:ext uri="{FF2B5EF4-FFF2-40B4-BE49-F238E27FC236}">
                <a16:creationId xmlns:a16="http://schemas.microsoft.com/office/drawing/2014/main" id="{42282FE1-8560-4371-AA4C-6642A0C48D0B}"/>
              </a:ext>
            </a:extLst>
          </p:cNvPr>
          <p:cNvGraphicFramePr>
            <a:graphicFrameLocks noGrp="1"/>
          </p:cNvGraphicFramePr>
          <p:nvPr>
            <p:extLst>
              <p:ext uri="{D42A27DB-BD31-4B8C-83A1-F6EECF244321}">
                <p14:modId xmlns:p14="http://schemas.microsoft.com/office/powerpoint/2010/main" val="595427978"/>
              </p:ext>
            </p:extLst>
          </p:nvPr>
        </p:nvGraphicFramePr>
        <p:xfrm>
          <a:off x="179512" y="476628"/>
          <a:ext cx="8496944" cy="5904744"/>
        </p:xfrm>
        <a:graphic>
          <a:graphicData uri="http://schemas.openxmlformats.org/drawingml/2006/table">
            <a:tbl>
              <a:tblPr firstRow="1" firstCol="1" bandRow="1"/>
              <a:tblGrid>
                <a:gridCol w="1152128">
                  <a:extLst>
                    <a:ext uri="{9D8B030D-6E8A-4147-A177-3AD203B41FA5}">
                      <a16:colId xmlns:a16="http://schemas.microsoft.com/office/drawing/2014/main" val="2820446602"/>
                    </a:ext>
                  </a:extLst>
                </a:gridCol>
                <a:gridCol w="1440160">
                  <a:extLst>
                    <a:ext uri="{9D8B030D-6E8A-4147-A177-3AD203B41FA5}">
                      <a16:colId xmlns:a16="http://schemas.microsoft.com/office/drawing/2014/main" val="2272838823"/>
                    </a:ext>
                  </a:extLst>
                </a:gridCol>
                <a:gridCol w="1656184">
                  <a:extLst>
                    <a:ext uri="{9D8B030D-6E8A-4147-A177-3AD203B41FA5}">
                      <a16:colId xmlns:a16="http://schemas.microsoft.com/office/drawing/2014/main" val="4213622708"/>
                    </a:ext>
                  </a:extLst>
                </a:gridCol>
                <a:gridCol w="1553051">
                  <a:extLst>
                    <a:ext uri="{9D8B030D-6E8A-4147-A177-3AD203B41FA5}">
                      <a16:colId xmlns:a16="http://schemas.microsoft.com/office/drawing/2014/main" val="3220414367"/>
                    </a:ext>
                  </a:extLst>
                </a:gridCol>
                <a:gridCol w="1516773">
                  <a:extLst>
                    <a:ext uri="{9D8B030D-6E8A-4147-A177-3AD203B41FA5}">
                      <a16:colId xmlns:a16="http://schemas.microsoft.com/office/drawing/2014/main" val="828838723"/>
                    </a:ext>
                  </a:extLst>
                </a:gridCol>
                <a:gridCol w="1178648">
                  <a:extLst>
                    <a:ext uri="{9D8B030D-6E8A-4147-A177-3AD203B41FA5}">
                      <a16:colId xmlns:a16="http://schemas.microsoft.com/office/drawing/2014/main" val="4009591160"/>
                    </a:ext>
                  </a:extLst>
                </a:gridCol>
              </a:tblGrid>
              <a:tr h="366000">
                <a:tc rowSpan="2">
                  <a:txBody>
                    <a:bodyPr/>
                    <a:lstStyle/>
                    <a:p>
                      <a:pPr>
                        <a:lnSpc>
                          <a:spcPct val="115000"/>
                        </a:lnSpc>
                      </a:pPr>
                      <a:endParaRPr lang="en-GB" sz="2400">
                        <a:effectLst/>
                        <a:latin typeface="Times" panose="02020603050405020304" pitchFamily="18" charset="0"/>
                        <a:cs typeface="Times" panose="02020603050405020304" pitchFamily="18" charset="0"/>
                      </a:endParaRPr>
                    </a:p>
                  </a:txBody>
                  <a:tcPr marL="68580" marR="68580" marT="0" marB="0" anchor="b">
                    <a:lnL>
                      <a:noFill/>
                    </a:lnL>
                    <a:lnR>
                      <a:noFill/>
                    </a:lnR>
                    <a:lnT>
                      <a:noFill/>
                    </a:lnT>
                    <a:lnB>
                      <a:noFill/>
                    </a:lnB>
                  </a:tcPr>
                </a:tc>
                <a:tc>
                  <a:txBody>
                    <a:bodyPr/>
                    <a:lstStyle/>
                    <a:p>
                      <a:pPr>
                        <a:lnSpc>
                          <a:spcPct val="115000"/>
                        </a:lnSpc>
                      </a:pPr>
                      <a:endParaRPr lang="en-GB" sz="2400" dirty="0">
                        <a:effectLst/>
                        <a:latin typeface="Times" panose="02020603050405020304" pitchFamily="18" charset="0"/>
                        <a:cs typeface="Times" panose="02020603050405020304" pitchFamily="18" charset="0"/>
                      </a:endParaRPr>
                    </a:p>
                  </a:txBody>
                  <a:tcPr marL="68580" marR="68580" marT="0" marB="0" anchor="b">
                    <a:lnL>
                      <a:noFill/>
                    </a:lnL>
                    <a:lnR>
                      <a:noFill/>
                    </a:lnR>
                    <a:lnT>
                      <a:noFill/>
                    </a:lnT>
                    <a:lnB>
                      <a:noFill/>
                    </a:lnB>
                  </a:tcPr>
                </a:tc>
                <a:tc gridSpan="4">
                  <a:txBody>
                    <a:bodyPr/>
                    <a:lstStyle/>
                    <a:p>
                      <a:pPr algn="ctr">
                        <a:lnSpc>
                          <a:spcPct val="115000"/>
                        </a:lnSpc>
                      </a:pPr>
                      <a:r>
                        <a:rPr lang="en-GB" sz="2400" b="1" dirty="0">
                          <a:solidFill>
                            <a:schemeClr val="tx1"/>
                          </a:solidFill>
                          <a:effectLst/>
                          <a:latin typeface="Times" panose="02020603050405020304" pitchFamily="18" charset="0"/>
                          <a:ea typeface="Calibri" panose="020F0502020204030204" pitchFamily="34" charset="0"/>
                          <a:cs typeface="Times" panose="02020603050405020304" pitchFamily="18" charset="0"/>
                          <a:hlinkClick r:id="rId3" action="ppaction://hlinkpres?slideindex=1&amp;slidetitle=">
                            <a:extLst>
                              <a:ext uri="{A12FA001-AC4F-418D-AE19-62706E023703}">
                                <ahyp:hlinkClr xmlns:ahyp="http://schemas.microsoft.com/office/drawing/2018/hyperlinkcolor" val="tx"/>
                              </a:ext>
                            </a:extLst>
                          </a:hlinkClick>
                        </a:rPr>
                        <a:t>Flagging</a:t>
                      </a:r>
                      <a:endParaRPr lang="en-GB" sz="2400" b="1" dirty="0">
                        <a:effectLst/>
                        <a:latin typeface="Times" panose="02020603050405020304" pitchFamily="18" charset="0"/>
                        <a:ea typeface="Calibri" panose="020F0502020204030204" pitchFamily="34" charset="0"/>
                        <a:cs typeface="Times" panose="02020603050405020304" pitchFamily="18" charset="0"/>
                      </a:endParaRPr>
                    </a:p>
                    <a:p>
                      <a:pPr algn="ctr">
                        <a:lnSpc>
                          <a:spcPct val="115000"/>
                        </a:lnSpc>
                      </a:pPr>
                      <a:endParaRPr lang="en-GB" sz="2400" dirty="0">
                        <a:effectLst/>
                        <a:latin typeface="Times" panose="02020603050405020304" pitchFamily="18" charset="0"/>
                        <a:ea typeface="Calibri" panose="020F0502020204030204" pitchFamily="34" charset="0"/>
                        <a:cs typeface="Times" panose="02020603050405020304" pitchFamily="18" charset="0"/>
                      </a:endParaRPr>
                    </a:p>
                  </a:txBody>
                  <a:tcPr marL="68580" marR="68580" marT="0" marB="0" anchor="b">
                    <a:lnL>
                      <a:noFill/>
                    </a:lnL>
                    <a:lnR>
                      <a:noFill/>
                    </a:lnR>
                    <a:lnT>
                      <a:noFill/>
                    </a:lnT>
                    <a:lnB>
                      <a:noFill/>
                    </a:lnB>
                  </a:tcPr>
                </a:tc>
                <a:tc hMerge="1">
                  <a:txBody>
                    <a:bodyPr/>
                    <a:lstStyle/>
                    <a:p>
                      <a:endParaRPr lang="en-GB"/>
                    </a:p>
                  </a:txBody>
                  <a:tcPr>
                    <a:lnL w="12700" cmpd="sng">
                      <a:noFill/>
                      <a:prstDash val="soli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0144184"/>
                  </a:ext>
                </a:extLst>
              </a:tr>
              <a:tr h="759108">
                <a:tc vMerge="1">
                  <a:txBody>
                    <a:bodyPr/>
                    <a:lstStyle/>
                    <a:p>
                      <a:endParaRPr lang="en-GB"/>
                    </a:p>
                  </a:txBody>
                  <a:tcPr/>
                </a:tc>
                <a:tc>
                  <a:txBody>
                    <a:bodyPr/>
                    <a:lstStyle/>
                    <a:p>
                      <a:pPr algn="r">
                        <a:lnSpc>
                          <a:spcPct val="115000"/>
                        </a:lnSpc>
                      </a:pPr>
                      <a:r>
                        <a:rPr lang="en-US" sz="2400" dirty="0">
                          <a:effectLst/>
                          <a:latin typeface="Times" panose="02020603050405020304" pitchFamily="18" charset="0"/>
                          <a:cs typeface="Times" panose="02020603050405020304" pitchFamily="18" charset="0"/>
                        </a:rPr>
                        <a:t>%</a:t>
                      </a:r>
                      <a:endParaRPr lang="en-GB" sz="2400" dirty="0">
                        <a:effectLst/>
                        <a:latin typeface="Times" panose="02020603050405020304" pitchFamily="18" charset="0"/>
                        <a:cs typeface="Times"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2400" dirty="0">
                          <a:effectLst/>
                          <a:latin typeface="Times" panose="02020603050405020304" pitchFamily="18" charset="0"/>
                          <a:ea typeface="Calibri" panose="020F0502020204030204" pitchFamily="34" charset="0"/>
                          <a:cs typeface="Times" panose="02020603050405020304" pitchFamily="18" charset="0"/>
                        </a:rPr>
                        <a:t>adposition</a:t>
                      </a:r>
                    </a:p>
                  </a:txBody>
                  <a:tcPr marL="68580" marR="68580" marT="0" marB="0" anchor="b">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2400" dirty="0">
                          <a:effectLst/>
                          <a:latin typeface="Times" panose="02020603050405020304" pitchFamily="18" charset="0"/>
                          <a:ea typeface="Calibri" panose="020F0502020204030204" pitchFamily="34" charset="0"/>
                          <a:cs typeface="Times" panose="02020603050405020304" pitchFamily="18" charset="0"/>
                        </a:rPr>
                        <a:t>adposition+</a:t>
                      </a:r>
                    </a:p>
                    <a:p>
                      <a:pPr algn="ctr">
                        <a:lnSpc>
                          <a:spcPct val="115000"/>
                        </a:lnSpc>
                      </a:pPr>
                      <a:r>
                        <a:rPr lang="en-GB" sz="2400" dirty="0">
                          <a:effectLst/>
                          <a:latin typeface="Times" panose="02020603050405020304" pitchFamily="18" charset="0"/>
                          <a:ea typeface="Calibri" panose="020F0502020204030204" pitchFamily="34" charset="0"/>
                          <a:cs typeface="Times" panose="02020603050405020304" pitchFamily="18" charset="0"/>
                        </a:rPr>
                        <a:t>case</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prstDash val="soli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2400" dirty="0">
                          <a:effectLst/>
                          <a:latin typeface="Times" panose="02020603050405020304" pitchFamily="18" charset="0"/>
                          <a:ea typeface="Calibri" panose="020F0502020204030204" pitchFamily="34" charset="0"/>
                          <a:cs typeface="Times" panose="02020603050405020304" pitchFamily="18" charset="0"/>
                        </a:rPr>
                        <a:t>case</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2400" dirty="0">
                          <a:effectLst/>
                          <a:latin typeface="Times" panose="02020603050405020304" pitchFamily="18" charset="0"/>
                          <a:ea typeface="Calibri" panose="020F0502020204030204" pitchFamily="34" charset="0"/>
                          <a:cs typeface="Times" panose="02020603050405020304" pitchFamily="18" charset="0"/>
                        </a:rPr>
                        <a:t>bare</a:t>
                      </a:r>
                    </a:p>
                  </a:txBody>
                  <a:tcPr marL="68580" marR="68580" marT="0" marB="0" anchor="b">
                    <a:lnL w="635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3342991"/>
                  </a:ext>
                </a:extLst>
              </a:tr>
              <a:tr h="366000">
                <a:tc rowSpan="5">
                  <a:txBody>
                    <a:bodyPr/>
                    <a:lstStyle/>
                    <a:p>
                      <a:pPr algn="ctr">
                        <a:lnSpc>
                          <a:spcPct val="115000"/>
                        </a:lnSpc>
                      </a:pPr>
                      <a:r>
                        <a:rPr lang="en-GB" sz="2400" dirty="0">
                          <a:effectLst/>
                          <a:latin typeface="Times" panose="02020603050405020304" pitchFamily="18" charset="0"/>
                          <a:ea typeface="Calibri" panose="020F0502020204030204" pitchFamily="34" charset="0"/>
                          <a:cs typeface="Times" panose="02020603050405020304" pitchFamily="18" charset="0"/>
                        </a:rPr>
                        <a:t>TV</a:t>
                      </a:r>
                    </a:p>
                  </a:txBody>
                  <a:tcPr marL="68580" marR="68580" marT="0" marB="0" anchor="ctr">
                    <a:lnL>
                      <a:noFill/>
                    </a:lnL>
                    <a:lnR w="28575" cap="flat" cmpd="sng" algn="ctr">
                      <a:solidFill>
                        <a:srgbClr val="000000"/>
                      </a:solidFill>
                      <a:prstDash val="solid"/>
                      <a:round/>
                      <a:headEnd type="none" w="med" len="med"/>
                      <a:tailEnd type="none" w="med" len="med"/>
                    </a:lnR>
                    <a:lnT>
                      <a:noFill/>
                    </a:lnT>
                    <a:lnB w="57150" cap="flat" cmpd="sng" algn="ctr">
                      <a:solidFill>
                        <a:srgbClr val="C00000"/>
                      </a:solidFill>
                      <a:prstDash val="solid"/>
                      <a:round/>
                      <a:headEnd type="none" w="med" len="med"/>
                      <a:tailEnd type="none" w="med" len="med"/>
                    </a:lnB>
                  </a:tcPr>
                </a:tc>
                <a:tc>
                  <a:txBody>
                    <a:bodyPr/>
                    <a:lstStyle/>
                    <a:p>
                      <a:pPr algn="just">
                        <a:lnSpc>
                          <a:spcPct val="115000"/>
                        </a:lnSpc>
                      </a:pPr>
                      <a:r>
                        <a:rPr lang="en-GB" sz="2400" dirty="0">
                          <a:effectLst/>
                          <a:latin typeface="Times" panose="02020603050405020304" pitchFamily="18" charset="0"/>
                          <a:ea typeface="Calibri" panose="020F0502020204030204" pitchFamily="34" charset="0"/>
                          <a:cs typeface="Times" panose="02020603050405020304" pitchFamily="18" charset="0"/>
                        </a:rPr>
                        <a:t>Mukri</a:t>
                      </a:r>
                    </a:p>
                  </a:txBody>
                  <a:tcPr marL="68580" marR="68580"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23</a:t>
                      </a:r>
                    </a:p>
                  </a:txBody>
                  <a:tcPr marL="68580" marR="68580" marT="0" marB="0" anchor="b">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27</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2</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0</a:t>
                      </a:r>
                    </a:p>
                  </a:txBody>
                  <a:tcPr marL="68580" marR="68580" marT="0" marB="0" anchor="b">
                    <a:lnL w="635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2083394102"/>
                  </a:ext>
                </a:extLst>
              </a:tr>
              <a:tr h="366000">
                <a:tc vMerge="1">
                  <a:txBody>
                    <a:bodyPr/>
                    <a:lstStyle/>
                    <a:p>
                      <a:endParaRPr lang="en-GB"/>
                    </a:p>
                  </a:txBody>
                  <a:tcPr/>
                </a:tc>
                <a:tc>
                  <a:txBody>
                    <a:bodyPr/>
                    <a:lstStyle/>
                    <a:p>
                      <a:pPr algn="just">
                        <a:lnSpc>
                          <a:spcPct val="115000"/>
                        </a:lnSpc>
                      </a:pPr>
                      <a:r>
                        <a:rPr lang="en-GB" sz="2400">
                          <a:effectLst/>
                          <a:latin typeface="Times" panose="02020603050405020304" pitchFamily="18" charset="0"/>
                          <a:ea typeface="Calibri" panose="020F0502020204030204" pitchFamily="34" charset="0"/>
                          <a:cs typeface="Times" panose="02020603050405020304" pitchFamily="18" charset="0"/>
                        </a:rPr>
                        <a:t>NENA</a:t>
                      </a:r>
                    </a:p>
                  </a:txBody>
                  <a:tcPr marL="68580" marR="68580"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55</a:t>
                      </a:r>
                    </a:p>
                  </a:txBody>
                  <a:tcPr marL="68580" marR="68580" marT="0" marB="0" anchor="b">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57150" cap="flat" cmpd="dbl" algn="ctr">
                      <a:noFill/>
                      <a:prstDash val="solid"/>
                      <a:round/>
                      <a:headEnd type="none" w="med" len="med"/>
                      <a:tailEnd type="none" w="med" len="med"/>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0</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57150" cap="flat" cmpd="dbl" algn="ctr">
                      <a:noFill/>
                      <a:prstDash val="solid"/>
                      <a:round/>
                      <a:headEnd type="none" w="med" len="med"/>
                      <a:tailEnd type="none" w="med" len="med"/>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0</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4</a:t>
                      </a:r>
                    </a:p>
                  </a:txBody>
                  <a:tcPr marL="68580" marR="68580" marT="0" marB="0" anchor="b">
                    <a:lnL w="6350" cap="flat" cmpd="sng" algn="ctr">
                      <a:solidFill>
                        <a:schemeClr val="tx1"/>
                      </a:solidFill>
                      <a:prstDash val="solid"/>
                      <a:round/>
                      <a:headEnd type="none" w="med" len="med"/>
                      <a:tailEnd type="none" w="med" len="med"/>
                    </a:lnL>
                    <a:lnR>
                      <a:noFill/>
                    </a:lnR>
                    <a:lnT>
                      <a:noFill/>
                    </a:lnT>
                    <a:lnB>
                      <a:noFill/>
                    </a:lnB>
                    <a:solidFill>
                      <a:schemeClr val="bg1"/>
                    </a:solidFill>
                  </a:tcPr>
                </a:tc>
                <a:extLst>
                  <a:ext uri="{0D108BD9-81ED-4DB2-BD59-A6C34878D82A}">
                    <a16:rowId xmlns:a16="http://schemas.microsoft.com/office/drawing/2014/main" val="1747705935"/>
                  </a:ext>
                </a:extLst>
              </a:tr>
              <a:tr h="366000">
                <a:tc vMerge="1">
                  <a:txBody>
                    <a:bodyPr/>
                    <a:lstStyle/>
                    <a:p>
                      <a:endParaRPr lang="en-GB"/>
                    </a:p>
                  </a:txBody>
                  <a:tcPr/>
                </a:tc>
                <a:tc>
                  <a:txBody>
                    <a:bodyPr/>
                    <a:lstStyle/>
                    <a:p>
                      <a:pPr algn="just">
                        <a:lnSpc>
                          <a:spcPct val="115000"/>
                        </a:lnSpc>
                      </a:pPr>
                      <a:r>
                        <a:rPr lang="en-GB" sz="2400" dirty="0">
                          <a:effectLst/>
                          <a:latin typeface="Times" panose="02020603050405020304" pitchFamily="18" charset="0"/>
                          <a:ea typeface="Calibri" panose="020F0502020204030204" pitchFamily="34" charset="0"/>
                          <a:cs typeface="Times" panose="02020603050405020304" pitchFamily="18" charset="0"/>
                        </a:rPr>
                        <a:t>Armenian</a:t>
                      </a:r>
                    </a:p>
                  </a:txBody>
                  <a:tcPr marL="68580" marR="68580"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4</a:t>
                      </a:r>
                    </a:p>
                  </a:txBody>
                  <a:tcPr marL="68580" marR="68580" marT="0" marB="0" anchor="b">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57150" cap="flat" cmpd="dbl" algn="ctr">
                      <a:noFill/>
                      <a:prstDash val="solid"/>
                      <a:round/>
                      <a:headEnd type="none" w="med" len="med"/>
                      <a:tailEnd type="none" w="med" len="med"/>
                    </a:lnT>
                    <a:lnB>
                      <a:noFill/>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16</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57150" cap="flat" cmpd="dbl" algn="ctr">
                      <a:noFill/>
                      <a:prstDash val="solid"/>
                      <a:round/>
                      <a:headEnd type="none" w="med" len="med"/>
                      <a:tailEnd type="none" w="med" len="med"/>
                    </a:lnT>
                    <a:lnB>
                      <a:noFill/>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16</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57150" cap="flat" cmpd="dbl" algn="ctr">
                      <a:noFill/>
                      <a:prstDash val="solid"/>
                      <a:round/>
                      <a:headEnd type="none" w="med" len="med"/>
                      <a:tailEnd type="none" w="med" len="med"/>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0</a:t>
                      </a:r>
                    </a:p>
                  </a:txBody>
                  <a:tcPr marL="68580" marR="68580" marT="0" marB="0" anchor="b">
                    <a:lnL w="6350" cap="flat" cmpd="sng" algn="ctr">
                      <a:solidFill>
                        <a:schemeClr val="tx1"/>
                      </a:solidFill>
                      <a:prstDash val="solid"/>
                      <a:round/>
                      <a:headEnd type="none" w="med" len="med"/>
                      <a:tailEnd type="none" w="med" len="med"/>
                    </a:lnL>
                    <a:lnR>
                      <a:noFill/>
                    </a:lnR>
                    <a:lnT>
                      <a:noFill/>
                    </a:lnT>
                    <a:lnB>
                      <a:noFill/>
                    </a:lnB>
                    <a:solidFill>
                      <a:schemeClr val="bg1"/>
                    </a:solidFill>
                  </a:tcPr>
                </a:tc>
                <a:extLst>
                  <a:ext uri="{0D108BD9-81ED-4DB2-BD59-A6C34878D82A}">
                    <a16:rowId xmlns:a16="http://schemas.microsoft.com/office/drawing/2014/main" val="2787649501"/>
                  </a:ext>
                </a:extLst>
              </a:tr>
              <a:tr h="357564">
                <a:tc vMerge="1">
                  <a:txBody>
                    <a:bodyPr/>
                    <a:lstStyle/>
                    <a:p>
                      <a:endParaRPr lang="en-GB"/>
                    </a:p>
                  </a:txBody>
                  <a:tcPr/>
                </a:tc>
                <a:tc>
                  <a:txBody>
                    <a:bodyPr/>
                    <a:lstStyle/>
                    <a:p>
                      <a:pPr algn="just">
                        <a:lnSpc>
                          <a:spcPct val="115000"/>
                        </a:lnSpc>
                      </a:pPr>
                      <a:r>
                        <a:rPr lang="en-GB" sz="2400" dirty="0">
                          <a:effectLst/>
                          <a:latin typeface="Times" panose="02020603050405020304" pitchFamily="18" charset="0"/>
                          <a:ea typeface="Calibri" panose="020F0502020204030204" pitchFamily="34" charset="0"/>
                          <a:cs typeface="Times" panose="02020603050405020304" pitchFamily="18" charset="0"/>
                        </a:rPr>
                        <a:t>Azeri</a:t>
                      </a:r>
                    </a:p>
                  </a:txBody>
                  <a:tcPr marL="68580" marR="68580"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0</a:t>
                      </a:r>
                    </a:p>
                  </a:txBody>
                  <a:tcPr marL="68580" marR="68580" marT="0" marB="0" anchor="b">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1</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57150" cap="flat" cmpd="dbl" algn="ctr">
                      <a:noFill/>
                      <a:prstDash val="solid"/>
                      <a:round/>
                      <a:headEnd type="none" w="med" len="med"/>
                      <a:tailEnd type="none" w="med" len="med"/>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34</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57150" cap="flat" cmpd="dbl" algn="ctr">
                      <a:noFill/>
                      <a:prstDash val="solid"/>
                      <a:round/>
                      <a:headEnd type="none" w="med" len="med"/>
                      <a:tailEnd type="none" w="med" len="med"/>
                    </a:lnT>
                    <a:lnB>
                      <a:noFill/>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0</a:t>
                      </a:r>
                    </a:p>
                  </a:txBody>
                  <a:tcPr marL="68580" marR="68580" marT="0" marB="0" anchor="b">
                    <a:lnL w="6350" cap="flat" cmpd="sng" algn="ctr">
                      <a:solidFill>
                        <a:schemeClr val="tx1"/>
                      </a:solidFill>
                      <a:prstDash val="solid"/>
                      <a:round/>
                      <a:headEnd type="none" w="med" len="med"/>
                      <a:tailEnd type="none" w="med" len="med"/>
                    </a:lnL>
                    <a:lnR>
                      <a:noFill/>
                    </a:lnR>
                    <a:lnT>
                      <a:noFill/>
                    </a:lnT>
                    <a:lnB>
                      <a:noFill/>
                    </a:lnB>
                    <a:solidFill>
                      <a:schemeClr val="bg1"/>
                    </a:solidFill>
                  </a:tcPr>
                </a:tc>
                <a:extLst>
                  <a:ext uri="{0D108BD9-81ED-4DB2-BD59-A6C34878D82A}">
                    <a16:rowId xmlns:a16="http://schemas.microsoft.com/office/drawing/2014/main" val="1080109296"/>
                  </a:ext>
                </a:extLst>
              </a:tr>
              <a:tr h="366000">
                <a:tc vMerge="1">
                  <a:txBody>
                    <a:bodyPr/>
                    <a:lstStyle/>
                    <a:p>
                      <a:endParaRPr lang="en-GB"/>
                    </a:p>
                  </a:txBody>
                  <a:tcPr/>
                </a:tc>
                <a:tc>
                  <a:txBody>
                    <a:bodyPr/>
                    <a:lstStyle/>
                    <a:p>
                      <a:pPr algn="just">
                        <a:lnSpc>
                          <a:spcPct val="115000"/>
                        </a:lnSpc>
                      </a:pPr>
                      <a:r>
                        <a:rPr lang="en-GB" sz="2400" dirty="0">
                          <a:effectLst/>
                          <a:latin typeface="Times" panose="02020603050405020304" pitchFamily="18" charset="0"/>
                          <a:ea typeface="Calibri" panose="020F0502020204030204" pitchFamily="34" charset="0"/>
                          <a:cs typeface="Times" panose="02020603050405020304" pitchFamily="18" charset="0"/>
                        </a:rPr>
                        <a:t>NEK</a:t>
                      </a:r>
                    </a:p>
                  </a:txBody>
                  <a:tcPr marL="68580" marR="68580"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57150" cap="flat" cmpd="sng" algn="ctr">
                      <a:solidFill>
                        <a:srgbClr val="C00000"/>
                      </a:solidFill>
                      <a:prstDash val="solid"/>
                      <a:round/>
                      <a:headEnd type="none" w="med" len="med"/>
                      <a:tailEnd type="none" w="med" len="med"/>
                    </a:lnB>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3</a:t>
                      </a:r>
                    </a:p>
                  </a:txBody>
                  <a:tcPr marL="68580" marR="68580" marT="0" marB="0" anchor="b">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57150" cap="flat" cmpd="sng" algn="ctr">
                      <a:solidFill>
                        <a:srgbClr val="C00000"/>
                      </a:solidFill>
                      <a:prstDash val="solid"/>
                      <a:round/>
                      <a:headEnd type="none" w="med" len="med"/>
                      <a:tailEnd type="none" w="med" len="med"/>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26</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57150" cap="flat" cmpd="dbl" algn="ctr">
                      <a:noFill/>
                      <a:prstDash val="solid"/>
                      <a:round/>
                      <a:headEnd type="none" w="med" len="med"/>
                      <a:tailEnd type="none" w="med" len="med"/>
                    </a:lnT>
                    <a:lnB w="57150" cap="flat" cmpd="sng" algn="ctr">
                      <a:solidFill>
                        <a:srgbClr val="C00000"/>
                      </a:solidFill>
                      <a:prstDash val="solid"/>
                      <a:round/>
                      <a:headEnd type="none" w="med" len="med"/>
                      <a:tailEnd type="none" w="med" len="med"/>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0</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57150" cap="flat" cmpd="sng" algn="ctr">
                      <a:solidFill>
                        <a:srgbClr val="C00000"/>
                      </a:solidFill>
                      <a:prstDash val="solid"/>
                      <a:round/>
                      <a:headEnd type="none" w="med" len="med"/>
                      <a:tailEnd type="none" w="med" len="med"/>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0</a:t>
                      </a:r>
                    </a:p>
                  </a:txBody>
                  <a:tcPr marL="68580" marR="68580" marT="0" marB="0" anchor="b">
                    <a:lnL w="6350" cap="flat" cmpd="sng" algn="ctr">
                      <a:solidFill>
                        <a:schemeClr val="tx1"/>
                      </a:solidFill>
                      <a:prstDash val="solid"/>
                      <a:round/>
                      <a:headEnd type="none" w="med" len="med"/>
                      <a:tailEnd type="none" w="med" len="med"/>
                    </a:lnL>
                    <a:lnR>
                      <a:noFill/>
                    </a:lnR>
                    <a:lnT>
                      <a:noFill/>
                    </a:lnT>
                    <a:lnB w="5715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val="79968767"/>
                  </a:ext>
                </a:extLst>
              </a:tr>
              <a:tr h="366000">
                <a:tc rowSpan="5">
                  <a:txBody>
                    <a:bodyPr/>
                    <a:lstStyle/>
                    <a:p>
                      <a:pPr algn="ctr">
                        <a:lnSpc>
                          <a:spcPct val="115000"/>
                        </a:lnSpc>
                      </a:pPr>
                      <a:r>
                        <a:rPr lang="en-GB" sz="2400" dirty="0">
                          <a:effectLst/>
                          <a:latin typeface="Times" panose="02020603050405020304" pitchFamily="18" charset="0"/>
                          <a:ea typeface="Calibri" panose="020F0502020204030204" pitchFamily="34" charset="0"/>
                          <a:cs typeface="Times" panose="02020603050405020304" pitchFamily="18" charset="0"/>
                        </a:rPr>
                        <a:t>VT</a:t>
                      </a:r>
                    </a:p>
                  </a:txBody>
                  <a:tcPr marL="68580" marR="68580" marT="0" marB="0" anchor="ctr">
                    <a:lnL>
                      <a:noFill/>
                    </a:lnL>
                    <a:lnR w="28575" cap="flat" cmpd="sng" algn="ctr">
                      <a:solidFill>
                        <a:srgbClr val="000000"/>
                      </a:solidFill>
                      <a:prstDash val="solid"/>
                      <a:round/>
                      <a:headEnd type="none" w="med" len="med"/>
                      <a:tailEnd type="none" w="med" len="med"/>
                    </a:lnR>
                    <a:lnT w="57150" cap="flat" cmpd="sng" algn="ctr">
                      <a:solidFill>
                        <a:srgbClr val="C00000"/>
                      </a:solidFill>
                      <a:prstDash val="solid"/>
                      <a:round/>
                      <a:headEnd type="none" w="med" len="med"/>
                      <a:tailEnd type="none" w="med" len="med"/>
                    </a:lnT>
                    <a:lnB>
                      <a:noFill/>
                    </a:lnB>
                  </a:tcPr>
                </a:tc>
                <a:tc>
                  <a:txBody>
                    <a:bodyPr/>
                    <a:lstStyle/>
                    <a:p>
                      <a:pPr algn="just">
                        <a:lnSpc>
                          <a:spcPct val="115000"/>
                        </a:lnSpc>
                      </a:pPr>
                      <a:r>
                        <a:rPr lang="en-GB" sz="2400">
                          <a:effectLst/>
                          <a:latin typeface="Times" panose="02020603050405020304" pitchFamily="18" charset="0"/>
                          <a:ea typeface="Calibri" panose="020F0502020204030204" pitchFamily="34" charset="0"/>
                          <a:cs typeface="Times" panose="02020603050405020304" pitchFamily="18" charset="0"/>
                        </a:rPr>
                        <a:t>Mukri</a:t>
                      </a:r>
                    </a:p>
                  </a:txBody>
                  <a:tcPr marL="68580" marR="68580"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sng" algn="ctr">
                      <a:solidFill>
                        <a:srgbClr val="C00000"/>
                      </a:solidFill>
                      <a:prstDash val="solid"/>
                      <a:round/>
                      <a:headEnd type="none" w="med" len="med"/>
                      <a:tailEnd type="none" w="med" len="med"/>
                    </a:lnT>
                    <a:lnB>
                      <a:noFill/>
                    </a:lnB>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14</a:t>
                      </a:r>
                    </a:p>
                  </a:txBody>
                  <a:tcPr marL="68580" marR="68580" marT="0" marB="0" anchor="b">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57150" cap="flat" cmpd="sng" algn="ctr">
                      <a:solidFill>
                        <a:srgbClr val="C00000"/>
                      </a:solidFill>
                      <a:prstDash val="solid"/>
                      <a:round/>
                      <a:headEnd type="none" w="med" len="med"/>
                      <a:tailEnd type="none" w="med" len="med"/>
                    </a:lnT>
                    <a:lnB>
                      <a:noFill/>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30</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57150" cap="flat" cmpd="sng" algn="ctr">
                      <a:solidFill>
                        <a:srgbClr val="C00000"/>
                      </a:solidFill>
                      <a:prstDash val="solid"/>
                      <a:round/>
                      <a:headEnd type="none" w="med" len="med"/>
                      <a:tailEnd type="none" w="med" len="med"/>
                    </a:lnT>
                    <a:lnB>
                      <a:noFill/>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2</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57150" cap="flat" cmpd="sng" algn="ctr">
                      <a:solidFill>
                        <a:srgbClr val="C00000"/>
                      </a:solidFill>
                      <a:prstDash val="solid"/>
                      <a:round/>
                      <a:headEnd type="none" w="med" len="med"/>
                      <a:tailEnd type="none" w="med" len="med"/>
                    </a:lnT>
                    <a:lnB w="57150" cap="flat" cmpd="dbl" algn="ctr">
                      <a:noFill/>
                      <a:prstDash val="solid"/>
                      <a:round/>
                      <a:headEnd type="none" w="med" len="med"/>
                      <a:tailEnd type="none" w="med" len="med"/>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2</a:t>
                      </a:r>
                    </a:p>
                  </a:txBody>
                  <a:tcPr marL="68580" marR="68580" marT="0" marB="0" anchor="b">
                    <a:lnL w="6350" cap="flat" cmpd="sng" algn="ctr">
                      <a:solidFill>
                        <a:schemeClr val="tx1"/>
                      </a:solidFill>
                      <a:prstDash val="solid"/>
                      <a:round/>
                      <a:headEnd type="none" w="med" len="med"/>
                      <a:tailEnd type="none" w="med" len="med"/>
                    </a:lnL>
                    <a:lnR>
                      <a:noFill/>
                    </a:lnR>
                    <a:lnT w="57150"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3031670766"/>
                  </a:ext>
                </a:extLst>
              </a:tr>
              <a:tr h="366000">
                <a:tc vMerge="1">
                  <a:txBody>
                    <a:bodyPr/>
                    <a:lstStyle/>
                    <a:p>
                      <a:endParaRPr lang="en-GB"/>
                    </a:p>
                  </a:txBody>
                  <a:tcPr/>
                </a:tc>
                <a:tc>
                  <a:txBody>
                    <a:bodyPr/>
                    <a:lstStyle/>
                    <a:p>
                      <a:pPr algn="just">
                        <a:lnSpc>
                          <a:spcPct val="115000"/>
                        </a:lnSpc>
                      </a:pPr>
                      <a:r>
                        <a:rPr lang="en-GB" sz="2400">
                          <a:effectLst/>
                          <a:latin typeface="Times" panose="02020603050405020304" pitchFamily="18" charset="0"/>
                          <a:ea typeface="Calibri" panose="020F0502020204030204" pitchFamily="34" charset="0"/>
                          <a:cs typeface="Times" panose="02020603050405020304" pitchFamily="18" charset="0"/>
                        </a:rPr>
                        <a:t>NENA</a:t>
                      </a:r>
                    </a:p>
                  </a:txBody>
                  <a:tcPr marL="68580" marR="68580"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25</a:t>
                      </a:r>
                    </a:p>
                  </a:txBody>
                  <a:tcPr marL="68580" marR="68580" marT="0" marB="0" anchor="b">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57150" cap="flat" cmpd="dbl" algn="ctr">
                      <a:noFill/>
                      <a:prstDash val="solid"/>
                      <a:round/>
                      <a:headEnd type="none" w="med" len="med"/>
                      <a:tailEnd type="none" w="med" len="med"/>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0</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57150" cap="flat" cmpd="dbl" algn="ctr">
                      <a:noFill/>
                      <a:prstDash val="solid"/>
                      <a:round/>
                      <a:headEnd type="none" w="med" len="med"/>
                      <a:tailEnd type="none" w="med" len="med"/>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0</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57150" cap="flat" cmpd="dbl" algn="ctr">
                      <a:noFill/>
                      <a:prstDash val="solid"/>
                      <a:round/>
                      <a:headEnd type="none" w="med" len="med"/>
                      <a:tailEnd type="none" w="med" len="med"/>
                    </a:lnT>
                    <a:lnB w="57150" cap="flat" cmpd="dbl" algn="ctr">
                      <a:noFill/>
                      <a:prstDash val="solid"/>
                      <a:round/>
                      <a:headEnd type="none" w="med" len="med"/>
                      <a:tailEnd type="none" w="med" len="med"/>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16</a:t>
                      </a:r>
                    </a:p>
                  </a:txBody>
                  <a:tcPr marL="68580" marR="68580" marT="0" marB="0" anchor="b">
                    <a:lnL w="635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solidFill>
                      <a:schemeClr val="bg1"/>
                    </a:solidFill>
                  </a:tcPr>
                </a:tc>
                <a:extLst>
                  <a:ext uri="{0D108BD9-81ED-4DB2-BD59-A6C34878D82A}">
                    <a16:rowId xmlns:a16="http://schemas.microsoft.com/office/drawing/2014/main" val="642491603"/>
                  </a:ext>
                </a:extLst>
              </a:tr>
              <a:tr h="366000">
                <a:tc vMerge="1">
                  <a:txBody>
                    <a:bodyPr/>
                    <a:lstStyle/>
                    <a:p>
                      <a:endParaRPr lang="en-GB"/>
                    </a:p>
                  </a:txBody>
                  <a:tcPr/>
                </a:tc>
                <a:tc>
                  <a:txBody>
                    <a:bodyPr/>
                    <a:lstStyle/>
                    <a:p>
                      <a:pPr algn="just">
                        <a:lnSpc>
                          <a:spcPct val="115000"/>
                        </a:lnSpc>
                      </a:pPr>
                      <a:r>
                        <a:rPr lang="en-GB" sz="2400" dirty="0">
                          <a:effectLst/>
                          <a:latin typeface="Times" panose="02020603050405020304" pitchFamily="18" charset="0"/>
                          <a:ea typeface="Calibri" panose="020F0502020204030204" pitchFamily="34" charset="0"/>
                          <a:cs typeface="Times" panose="02020603050405020304" pitchFamily="18" charset="0"/>
                        </a:rPr>
                        <a:t>Armenian</a:t>
                      </a:r>
                    </a:p>
                  </a:txBody>
                  <a:tcPr marL="68580" marR="68580"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4</a:t>
                      </a:r>
                    </a:p>
                  </a:txBody>
                  <a:tcPr marL="68580" marR="68580" marT="0" marB="0" anchor="b">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57150" cap="flat" cmpd="dbl" algn="ctr">
                      <a:noFill/>
                      <a:prstDash val="solid"/>
                      <a:round/>
                      <a:headEnd type="none" w="med" len="med"/>
                      <a:tailEnd type="none" w="med" len="med"/>
                    </a:lnT>
                    <a:lnB>
                      <a:noFill/>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7</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57150" cap="flat" cmpd="dbl" algn="ctr">
                      <a:noFill/>
                      <a:prstDash val="solid"/>
                      <a:round/>
                      <a:headEnd type="none" w="med" len="med"/>
                      <a:tailEnd type="none" w="med" len="med"/>
                    </a:lnT>
                    <a:lnB>
                      <a:noFill/>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27</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57150" cap="flat" cmpd="dbl" algn="ctr">
                      <a:noFill/>
                      <a:prstDash val="solid"/>
                      <a:round/>
                      <a:headEnd type="none" w="med" len="med"/>
                      <a:tailEnd type="none" w="med" len="med"/>
                    </a:lnT>
                    <a:lnB>
                      <a:noFill/>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26</a:t>
                      </a:r>
                    </a:p>
                  </a:txBody>
                  <a:tcPr marL="68580" marR="68580" marT="0" marB="0" anchor="b">
                    <a:lnL w="6350" cap="flat" cmpd="sng" algn="ctr">
                      <a:solidFill>
                        <a:schemeClr val="tx1"/>
                      </a:solidFill>
                      <a:prstDash val="solid"/>
                      <a:round/>
                      <a:headEnd type="none" w="med" len="med"/>
                      <a:tailEnd type="none" w="med" len="med"/>
                    </a:lnL>
                    <a:lnR>
                      <a:noFill/>
                    </a:lnR>
                    <a:lnT>
                      <a:noFill/>
                    </a:lnT>
                    <a:lnB>
                      <a:noFill/>
                    </a:lnB>
                    <a:solidFill>
                      <a:schemeClr val="bg1"/>
                    </a:solidFill>
                  </a:tcPr>
                </a:tc>
                <a:extLst>
                  <a:ext uri="{0D108BD9-81ED-4DB2-BD59-A6C34878D82A}">
                    <a16:rowId xmlns:a16="http://schemas.microsoft.com/office/drawing/2014/main" val="127392583"/>
                  </a:ext>
                </a:extLst>
              </a:tr>
              <a:tr h="355088">
                <a:tc vMerge="1">
                  <a:txBody>
                    <a:bodyPr/>
                    <a:lstStyle/>
                    <a:p>
                      <a:endParaRPr lang="en-GB"/>
                    </a:p>
                  </a:txBody>
                  <a:tcPr/>
                </a:tc>
                <a:tc>
                  <a:txBody>
                    <a:bodyPr/>
                    <a:lstStyle/>
                    <a:p>
                      <a:pPr algn="just">
                        <a:lnSpc>
                          <a:spcPct val="115000"/>
                        </a:lnSpc>
                      </a:pPr>
                      <a:r>
                        <a:rPr lang="en-GB" sz="2400" dirty="0">
                          <a:effectLst/>
                          <a:latin typeface="Times" panose="02020603050405020304" pitchFamily="18" charset="0"/>
                          <a:ea typeface="Calibri" panose="020F0502020204030204" pitchFamily="34" charset="0"/>
                          <a:cs typeface="Times" panose="02020603050405020304" pitchFamily="18" charset="0"/>
                        </a:rPr>
                        <a:t>Azeri</a:t>
                      </a:r>
                    </a:p>
                  </a:txBody>
                  <a:tcPr marL="68580" marR="68580"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3</a:t>
                      </a:r>
                    </a:p>
                  </a:txBody>
                  <a:tcPr marL="68580" marR="68580" marT="0" marB="0" anchor="b">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12700" cap="flat" cmpd="sng" algn="ctr">
                      <a:noFill/>
                      <a:prstDash val="dash"/>
                      <a:round/>
                      <a:headEnd type="none" w="med" len="med"/>
                      <a:tailEnd type="none" w="med" len="med"/>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11</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12700" cap="flat" cmpd="sng" algn="ctr">
                      <a:noFill/>
                      <a:prstDash val="dash"/>
                      <a:round/>
                      <a:headEnd type="none" w="med" len="med"/>
                      <a:tailEnd type="none" w="med" len="med"/>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46</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12700" cap="flat" cmpd="sng" algn="ctr">
                      <a:noFill/>
                      <a:prstDash val="dash"/>
                      <a:round/>
                      <a:headEnd type="none" w="med" len="med"/>
                      <a:tailEnd type="none" w="med" len="med"/>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5</a:t>
                      </a:r>
                    </a:p>
                  </a:txBody>
                  <a:tcPr marL="68580" marR="68580" marT="0" marB="0" anchor="b">
                    <a:lnL w="6350" cap="flat" cmpd="sng" algn="ctr">
                      <a:solidFill>
                        <a:schemeClr val="tx1"/>
                      </a:solidFill>
                      <a:prstDash val="solid"/>
                      <a:round/>
                      <a:headEnd type="none" w="med" len="med"/>
                      <a:tailEnd type="none" w="med" len="med"/>
                    </a:lnL>
                    <a:lnR>
                      <a:noFill/>
                    </a:lnR>
                    <a:lnT>
                      <a:noFill/>
                    </a:lnT>
                    <a:lnB>
                      <a:noFill/>
                    </a:lnB>
                    <a:solidFill>
                      <a:schemeClr val="bg1"/>
                    </a:solidFill>
                  </a:tcPr>
                </a:tc>
                <a:extLst>
                  <a:ext uri="{0D108BD9-81ED-4DB2-BD59-A6C34878D82A}">
                    <a16:rowId xmlns:a16="http://schemas.microsoft.com/office/drawing/2014/main" val="4223411733"/>
                  </a:ext>
                </a:extLst>
              </a:tr>
              <a:tr h="210472">
                <a:tc vMerge="1">
                  <a:txBody>
                    <a:bodyPr/>
                    <a:lstStyle/>
                    <a:p>
                      <a:endParaRPr lang="en-GB" dirty="0"/>
                    </a:p>
                  </a:txBody>
                  <a:tcPr/>
                </a:tc>
                <a:tc>
                  <a:txBody>
                    <a:bodyPr/>
                    <a:lstStyle/>
                    <a:p>
                      <a:pPr algn="just">
                        <a:lnSpc>
                          <a:spcPct val="115000"/>
                        </a:lnSpc>
                      </a:pPr>
                      <a:r>
                        <a:rPr lang="en-GB" sz="2400">
                          <a:effectLst/>
                          <a:latin typeface="Times" panose="02020603050405020304" pitchFamily="18" charset="0"/>
                          <a:ea typeface="Calibri" panose="020F0502020204030204" pitchFamily="34" charset="0"/>
                          <a:cs typeface="Times" panose="02020603050405020304" pitchFamily="18" charset="0"/>
                        </a:rPr>
                        <a:t>NEK</a:t>
                      </a:r>
                    </a:p>
                  </a:txBody>
                  <a:tcPr marL="68580" marR="68580"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10</a:t>
                      </a:r>
                    </a:p>
                  </a:txBody>
                  <a:tcPr marL="68580" marR="68580" marT="0" marB="0" anchor="b">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a:noFill/>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35</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a:noFill/>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18</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a:noFill/>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8</a:t>
                      </a:r>
                    </a:p>
                  </a:txBody>
                  <a:tcPr marL="68580" marR="68580" marT="0" marB="0" anchor="b">
                    <a:lnL w="6350" cap="flat" cmpd="sng" algn="ctr">
                      <a:solidFill>
                        <a:schemeClr val="tx1"/>
                      </a:solidFill>
                      <a:prstDash val="solid"/>
                      <a:round/>
                      <a:headEnd type="none" w="med" len="med"/>
                      <a:tailEnd type="none" w="med" len="med"/>
                    </a:lnL>
                    <a:lnR>
                      <a:noFill/>
                    </a:lnR>
                    <a:lnT>
                      <a:noFill/>
                    </a:lnT>
                    <a:lnB>
                      <a:noFill/>
                    </a:lnB>
                    <a:solidFill>
                      <a:schemeClr val="bg1"/>
                    </a:solidFill>
                  </a:tcPr>
                </a:tc>
                <a:extLst>
                  <a:ext uri="{0D108BD9-81ED-4DB2-BD59-A6C34878D82A}">
                    <a16:rowId xmlns:a16="http://schemas.microsoft.com/office/drawing/2014/main" val="3045363708"/>
                  </a:ext>
                </a:extLst>
              </a:tr>
            </a:tbl>
          </a:graphicData>
        </a:graphic>
      </p:graphicFrame>
    </p:spTree>
    <p:extLst>
      <p:ext uri="{BB962C8B-B14F-4D97-AF65-F5344CB8AC3E}">
        <p14:creationId xmlns:p14="http://schemas.microsoft.com/office/powerpoint/2010/main" val="11147945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81C2740-25EB-4AD0-A01D-B8191DE683FE}"/>
              </a:ext>
            </a:extLst>
          </p:cNvPr>
          <p:cNvSpPr>
            <a:spLocks noGrp="1"/>
          </p:cNvSpPr>
          <p:nvPr>
            <p:ph type="sldNum" sz="quarter" idx="12"/>
          </p:nvPr>
        </p:nvSpPr>
        <p:spPr/>
        <p:txBody>
          <a:bodyPr/>
          <a:lstStyle/>
          <a:p>
            <a:pPr>
              <a:defRPr/>
            </a:pPr>
            <a:fld id="{FFCAF955-5E2C-47F9-9953-A0A92CEB2270}" type="slidenum">
              <a:rPr lang="en-GB" altLang="en-US" smtClean="0"/>
              <a:pPr>
                <a:defRPr/>
              </a:pPr>
              <a:t>3</a:t>
            </a:fld>
            <a:endParaRPr lang="en-GB" altLang="en-US" dirty="0"/>
          </a:p>
        </p:txBody>
      </p:sp>
      <p:pic>
        <p:nvPicPr>
          <p:cNvPr id="7" name="Picture 6" descr="Graphical user interface, application&#10;&#10;Description automatically generated">
            <a:extLst>
              <a:ext uri="{FF2B5EF4-FFF2-40B4-BE49-F238E27FC236}">
                <a16:creationId xmlns:a16="http://schemas.microsoft.com/office/drawing/2014/main" id="{941298D1-4D7B-4262-836D-78D8EA93D201}"/>
              </a:ext>
            </a:extLst>
          </p:cNvPr>
          <p:cNvPicPr>
            <a:picLocks noChangeAspect="1"/>
          </p:cNvPicPr>
          <p:nvPr/>
        </p:nvPicPr>
        <p:blipFill rotWithShape="1">
          <a:blip r:embed="rId3"/>
          <a:srcRect l="60594" t="21640" r="10215" b="20579"/>
          <a:stretch/>
        </p:blipFill>
        <p:spPr>
          <a:xfrm>
            <a:off x="239763" y="260648"/>
            <a:ext cx="8664473" cy="4824536"/>
          </a:xfrm>
          <a:prstGeom prst="rect">
            <a:avLst/>
          </a:prstGeom>
        </p:spPr>
      </p:pic>
      <p:sp>
        <p:nvSpPr>
          <p:cNvPr id="8" name="TextBox 7">
            <a:extLst>
              <a:ext uri="{FF2B5EF4-FFF2-40B4-BE49-F238E27FC236}">
                <a16:creationId xmlns:a16="http://schemas.microsoft.com/office/drawing/2014/main" id="{1B59C9EA-0554-B987-2D93-BD3E4D0B1FE3}"/>
              </a:ext>
            </a:extLst>
          </p:cNvPr>
          <p:cNvSpPr txBox="1"/>
          <p:nvPr/>
        </p:nvSpPr>
        <p:spPr>
          <a:xfrm>
            <a:off x="6660232" y="285591"/>
            <a:ext cx="2313518" cy="369332"/>
          </a:xfrm>
          <a:prstGeom prst="rect">
            <a:avLst/>
          </a:prstGeom>
          <a:noFill/>
        </p:spPr>
        <p:txBody>
          <a:bodyPr wrap="none" rtlCol="0">
            <a:spAutoFit/>
          </a:bodyPr>
          <a:lstStyle/>
          <a:p>
            <a:r>
              <a:rPr lang="en-US" b="1" dirty="0"/>
              <a:t>Dryer (2013), WALS</a:t>
            </a:r>
          </a:p>
        </p:txBody>
      </p:sp>
      <p:sp>
        <p:nvSpPr>
          <p:cNvPr id="3" name="TextBox 2">
            <a:extLst>
              <a:ext uri="{FF2B5EF4-FFF2-40B4-BE49-F238E27FC236}">
                <a16:creationId xmlns:a16="http://schemas.microsoft.com/office/drawing/2014/main" id="{9A155F35-17D0-BAEB-1FC5-A283879D0B50}"/>
              </a:ext>
            </a:extLst>
          </p:cNvPr>
          <p:cNvSpPr txBox="1"/>
          <p:nvPr/>
        </p:nvSpPr>
        <p:spPr>
          <a:xfrm>
            <a:off x="1979712" y="5301208"/>
            <a:ext cx="5547805" cy="923330"/>
          </a:xfrm>
          <a:prstGeom prst="rect">
            <a:avLst/>
          </a:prstGeom>
          <a:noFill/>
        </p:spPr>
        <p:txBody>
          <a:bodyPr wrap="square">
            <a:spAutoFit/>
          </a:bodyPr>
          <a:lstStyle/>
          <a:p>
            <a:pPr marL="1828800" marR="0" algn="just">
              <a:spcBef>
                <a:spcPts val="0"/>
              </a:spcBef>
              <a:spcAft>
                <a:spcPts val="0"/>
              </a:spcAft>
            </a:pPr>
            <a:r>
              <a:rPr lang="en-US" sz="1800" dirty="0">
                <a:solidFill>
                  <a:srgbClr val="000000"/>
                </a:solidFill>
                <a:effectLst/>
                <a:latin typeface="Cambria" panose="02040503050406030204" pitchFamily="18" charset="0"/>
                <a:ea typeface="Calibri" panose="020F0502020204030204" pitchFamily="34" charset="0"/>
                <a:cs typeface="Arial" panose="020B0604020202020204" pitchFamily="34" charset="0"/>
              </a:rPr>
              <a:t>Type 1: 	VSO, PREP</a:t>
            </a:r>
            <a:endParaRPr lang="de-DE" sz="1800" dirty="0">
              <a:effectLst/>
              <a:latin typeface="Cambria" panose="02040503050406030204" pitchFamily="18" charset="0"/>
              <a:ea typeface="Calibri" panose="020F0502020204030204" pitchFamily="34" charset="0"/>
              <a:cs typeface="Arial" panose="020B0604020202020204" pitchFamily="34" charset="0"/>
            </a:endParaRPr>
          </a:p>
          <a:p>
            <a:pPr marL="1828800" marR="0" algn="just">
              <a:spcBef>
                <a:spcPts val="0"/>
              </a:spcBef>
              <a:spcAft>
                <a:spcPts val="0"/>
              </a:spcAft>
            </a:pPr>
            <a:r>
              <a:rPr lang="en-US" sz="1800" dirty="0">
                <a:solidFill>
                  <a:srgbClr val="000000"/>
                </a:solidFill>
                <a:effectLst/>
                <a:latin typeface="Cambria" panose="02040503050406030204" pitchFamily="18" charset="0"/>
                <a:ea typeface="Calibri" panose="020F0502020204030204" pitchFamily="34" charset="0"/>
                <a:cs typeface="Arial" panose="020B0604020202020204" pitchFamily="34" charset="0"/>
              </a:rPr>
              <a:t>Type 9: 	SVO, PREP</a:t>
            </a:r>
            <a:endParaRPr lang="de-DE" sz="1800" dirty="0">
              <a:effectLst/>
              <a:latin typeface="Cambria" panose="02040503050406030204" pitchFamily="18" charset="0"/>
              <a:ea typeface="Calibri" panose="020F0502020204030204" pitchFamily="34" charset="0"/>
              <a:cs typeface="Arial" panose="020B0604020202020204" pitchFamily="34" charset="0"/>
            </a:endParaRPr>
          </a:p>
          <a:p>
            <a:pPr marL="1828800" marR="0" algn="just">
              <a:spcBef>
                <a:spcPts val="0"/>
              </a:spcBef>
              <a:spcAft>
                <a:spcPts val="0"/>
              </a:spcAft>
            </a:pPr>
            <a:r>
              <a:rPr lang="en-US" sz="1800" dirty="0">
                <a:solidFill>
                  <a:srgbClr val="000000"/>
                </a:solidFill>
                <a:effectLst/>
                <a:latin typeface="Cambria" panose="02040503050406030204" pitchFamily="18" charset="0"/>
                <a:ea typeface="Calibri" panose="020F0502020204030204" pitchFamily="34" charset="0"/>
                <a:cs typeface="Arial" panose="020B0604020202020204" pitchFamily="34" charset="0"/>
              </a:rPr>
              <a:t>Type 23; 	SOV, POST</a:t>
            </a:r>
            <a:endParaRPr lang="de-DE" sz="1800" dirty="0">
              <a:effectLst/>
              <a:latin typeface="Cambria" panose="020405030504060302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3523582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hidden="1"/>
          <p:cNvSpPr>
            <a:spLocks noGrp="1"/>
          </p:cNvSpPr>
          <p:nvPr>
            <p:ph type="sldNum" sz="quarter" idx="12"/>
          </p:nvPr>
        </p:nvSpPr>
        <p:spPr>
          <a:xfrm>
            <a:off x="6553200" y="6356350"/>
            <a:ext cx="2133600" cy="365125"/>
          </a:xfrm>
        </p:spPr>
        <p:txBody>
          <a:bodyPr anchor="ctr">
            <a:normAutofit/>
          </a:bodyPr>
          <a:lstStyle/>
          <a:p>
            <a:pPr>
              <a:spcAft>
                <a:spcPts val="600"/>
              </a:spcAft>
            </a:pPr>
            <a:fld id="{4FDD8536-FC34-49BA-9302-29445AC09EC9}" type="slidenum">
              <a:rPr lang="de-DE" smtClean="0"/>
              <a:pPr>
                <a:spcAft>
                  <a:spcPts val="600"/>
                </a:spcAft>
              </a:pPr>
              <a:t>30</a:t>
            </a:fld>
            <a:endParaRPr lang="de-DE"/>
          </a:p>
        </p:txBody>
      </p:sp>
      <p:graphicFrame>
        <p:nvGraphicFramePr>
          <p:cNvPr id="2" name="Table 1">
            <a:extLst>
              <a:ext uri="{FF2B5EF4-FFF2-40B4-BE49-F238E27FC236}">
                <a16:creationId xmlns:a16="http://schemas.microsoft.com/office/drawing/2014/main" id="{51416C6B-57D0-4776-8A64-DBC0FE441E00}"/>
              </a:ext>
            </a:extLst>
          </p:cNvPr>
          <p:cNvGraphicFramePr>
            <a:graphicFrameLocks noGrp="1"/>
          </p:cNvGraphicFramePr>
          <p:nvPr>
            <p:extLst>
              <p:ext uri="{D42A27DB-BD31-4B8C-83A1-F6EECF244321}">
                <p14:modId xmlns:p14="http://schemas.microsoft.com/office/powerpoint/2010/main" val="2902935657"/>
              </p:ext>
            </p:extLst>
          </p:nvPr>
        </p:nvGraphicFramePr>
        <p:xfrm>
          <a:off x="179512" y="476628"/>
          <a:ext cx="8496944" cy="5904744"/>
        </p:xfrm>
        <a:graphic>
          <a:graphicData uri="http://schemas.openxmlformats.org/drawingml/2006/table">
            <a:tbl>
              <a:tblPr firstRow="1" firstCol="1" bandRow="1"/>
              <a:tblGrid>
                <a:gridCol w="1152128">
                  <a:extLst>
                    <a:ext uri="{9D8B030D-6E8A-4147-A177-3AD203B41FA5}">
                      <a16:colId xmlns:a16="http://schemas.microsoft.com/office/drawing/2014/main" val="2820446602"/>
                    </a:ext>
                  </a:extLst>
                </a:gridCol>
                <a:gridCol w="1440160">
                  <a:extLst>
                    <a:ext uri="{9D8B030D-6E8A-4147-A177-3AD203B41FA5}">
                      <a16:colId xmlns:a16="http://schemas.microsoft.com/office/drawing/2014/main" val="2272838823"/>
                    </a:ext>
                  </a:extLst>
                </a:gridCol>
                <a:gridCol w="1656184">
                  <a:extLst>
                    <a:ext uri="{9D8B030D-6E8A-4147-A177-3AD203B41FA5}">
                      <a16:colId xmlns:a16="http://schemas.microsoft.com/office/drawing/2014/main" val="4213622708"/>
                    </a:ext>
                  </a:extLst>
                </a:gridCol>
                <a:gridCol w="1553051">
                  <a:extLst>
                    <a:ext uri="{9D8B030D-6E8A-4147-A177-3AD203B41FA5}">
                      <a16:colId xmlns:a16="http://schemas.microsoft.com/office/drawing/2014/main" val="3220414367"/>
                    </a:ext>
                  </a:extLst>
                </a:gridCol>
                <a:gridCol w="1516773">
                  <a:extLst>
                    <a:ext uri="{9D8B030D-6E8A-4147-A177-3AD203B41FA5}">
                      <a16:colId xmlns:a16="http://schemas.microsoft.com/office/drawing/2014/main" val="828838723"/>
                    </a:ext>
                  </a:extLst>
                </a:gridCol>
                <a:gridCol w="1178648">
                  <a:extLst>
                    <a:ext uri="{9D8B030D-6E8A-4147-A177-3AD203B41FA5}">
                      <a16:colId xmlns:a16="http://schemas.microsoft.com/office/drawing/2014/main" val="4009591160"/>
                    </a:ext>
                  </a:extLst>
                </a:gridCol>
              </a:tblGrid>
              <a:tr h="366000">
                <a:tc rowSpan="2">
                  <a:txBody>
                    <a:bodyPr/>
                    <a:lstStyle/>
                    <a:p>
                      <a:pPr>
                        <a:lnSpc>
                          <a:spcPct val="115000"/>
                        </a:lnSpc>
                      </a:pPr>
                      <a:endParaRPr lang="en-GB" sz="2400">
                        <a:effectLst/>
                        <a:latin typeface="Times" panose="02020603050405020304" pitchFamily="18" charset="0"/>
                        <a:cs typeface="Times" panose="02020603050405020304" pitchFamily="18" charset="0"/>
                      </a:endParaRPr>
                    </a:p>
                  </a:txBody>
                  <a:tcPr marL="68580" marR="68580" marT="0" marB="0" anchor="b">
                    <a:lnL>
                      <a:noFill/>
                    </a:lnL>
                    <a:lnR>
                      <a:noFill/>
                    </a:lnR>
                    <a:lnT>
                      <a:noFill/>
                    </a:lnT>
                    <a:lnB>
                      <a:noFill/>
                    </a:lnB>
                  </a:tcPr>
                </a:tc>
                <a:tc>
                  <a:txBody>
                    <a:bodyPr/>
                    <a:lstStyle/>
                    <a:p>
                      <a:pPr>
                        <a:lnSpc>
                          <a:spcPct val="115000"/>
                        </a:lnSpc>
                      </a:pPr>
                      <a:endParaRPr lang="en-GB" sz="2400" dirty="0">
                        <a:effectLst/>
                        <a:latin typeface="Times" panose="02020603050405020304" pitchFamily="18" charset="0"/>
                        <a:cs typeface="Times" panose="02020603050405020304" pitchFamily="18" charset="0"/>
                      </a:endParaRPr>
                    </a:p>
                  </a:txBody>
                  <a:tcPr marL="68580" marR="68580" marT="0" marB="0" anchor="b">
                    <a:lnL>
                      <a:noFill/>
                    </a:lnL>
                    <a:lnR>
                      <a:noFill/>
                    </a:lnR>
                    <a:lnT>
                      <a:noFill/>
                    </a:lnT>
                    <a:lnB>
                      <a:noFill/>
                    </a:lnB>
                  </a:tcPr>
                </a:tc>
                <a:tc gridSpan="4">
                  <a:txBody>
                    <a:bodyPr/>
                    <a:lstStyle/>
                    <a:p>
                      <a:pPr algn="ctr">
                        <a:lnSpc>
                          <a:spcPct val="115000"/>
                        </a:lnSpc>
                      </a:pPr>
                      <a:r>
                        <a:rPr lang="en-GB" sz="2400" b="1" dirty="0">
                          <a:solidFill>
                            <a:schemeClr val="tx1"/>
                          </a:solidFill>
                          <a:effectLst/>
                          <a:latin typeface="Times" panose="02020603050405020304" pitchFamily="18" charset="0"/>
                          <a:ea typeface="Calibri" panose="020F0502020204030204" pitchFamily="34" charset="0"/>
                          <a:cs typeface="Times" panose="02020603050405020304" pitchFamily="18" charset="0"/>
                          <a:hlinkClick r:id="rId3" action="ppaction://hlinkpres?slideindex=1&amp;slidetitle=">
                            <a:extLst>
                              <a:ext uri="{A12FA001-AC4F-418D-AE19-62706E023703}">
                                <ahyp:hlinkClr xmlns:ahyp="http://schemas.microsoft.com/office/drawing/2018/hyperlinkcolor" val="tx"/>
                              </a:ext>
                            </a:extLst>
                          </a:hlinkClick>
                        </a:rPr>
                        <a:t>Flagging</a:t>
                      </a:r>
                      <a:endParaRPr lang="en-GB" sz="2400" b="1" dirty="0">
                        <a:effectLst/>
                        <a:latin typeface="Times" panose="02020603050405020304" pitchFamily="18" charset="0"/>
                        <a:ea typeface="Calibri" panose="020F0502020204030204" pitchFamily="34" charset="0"/>
                        <a:cs typeface="Times" panose="02020603050405020304" pitchFamily="18" charset="0"/>
                      </a:endParaRPr>
                    </a:p>
                    <a:p>
                      <a:pPr algn="ctr">
                        <a:lnSpc>
                          <a:spcPct val="115000"/>
                        </a:lnSpc>
                      </a:pPr>
                      <a:endParaRPr lang="en-GB" sz="2400" dirty="0">
                        <a:effectLst/>
                        <a:latin typeface="Times" panose="02020603050405020304" pitchFamily="18" charset="0"/>
                        <a:ea typeface="Calibri" panose="020F0502020204030204" pitchFamily="34" charset="0"/>
                        <a:cs typeface="Times" panose="02020603050405020304" pitchFamily="18" charset="0"/>
                      </a:endParaRPr>
                    </a:p>
                  </a:txBody>
                  <a:tcPr marL="68580" marR="68580" marT="0" marB="0" anchor="b">
                    <a:lnL>
                      <a:noFill/>
                    </a:lnL>
                    <a:lnR>
                      <a:noFill/>
                    </a:lnR>
                    <a:lnT>
                      <a:noFill/>
                    </a:lnT>
                    <a:lnB>
                      <a:noFill/>
                    </a:lnB>
                  </a:tcPr>
                </a:tc>
                <a:tc hMerge="1">
                  <a:txBody>
                    <a:bodyPr/>
                    <a:lstStyle/>
                    <a:p>
                      <a:endParaRPr lang="en-GB"/>
                    </a:p>
                  </a:txBody>
                  <a:tcPr>
                    <a:lnL w="12700" cmpd="sng">
                      <a:noFill/>
                      <a:prstDash val="soli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0144184"/>
                  </a:ext>
                </a:extLst>
              </a:tr>
              <a:tr h="759108">
                <a:tc vMerge="1">
                  <a:txBody>
                    <a:bodyPr/>
                    <a:lstStyle/>
                    <a:p>
                      <a:endParaRPr lang="en-GB"/>
                    </a:p>
                  </a:txBody>
                  <a:tcPr/>
                </a:tc>
                <a:tc>
                  <a:txBody>
                    <a:bodyPr/>
                    <a:lstStyle/>
                    <a:p>
                      <a:pPr algn="r">
                        <a:lnSpc>
                          <a:spcPct val="115000"/>
                        </a:lnSpc>
                      </a:pPr>
                      <a:r>
                        <a:rPr lang="en-US" sz="2400" dirty="0">
                          <a:effectLst/>
                          <a:latin typeface="Times" panose="02020603050405020304" pitchFamily="18" charset="0"/>
                          <a:cs typeface="Times" panose="02020603050405020304" pitchFamily="18" charset="0"/>
                        </a:rPr>
                        <a:t>%</a:t>
                      </a:r>
                      <a:endParaRPr lang="en-GB" sz="2400" dirty="0">
                        <a:effectLst/>
                        <a:latin typeface="Times" panose="02020603050405020304" pitchFamily="18" charset="0"/>
                        <a:cs typeface="Times"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2400" dirty="0">
                          <a:effectLst/>
                          <a:latin typeface="Times" panose="02020603050405020304" pitchFamily="18" charset="0"/>
                          <a:ea typeface="Calibri" panose="020F0502020204030204" pitchFamily="34" charset="0"/>
                          <a:cs typeface="Times" panose="02020603050405020304" pitchFamily="18" charset="0"/>
                        </a:rPr>
                        <a:t>adposition</a:t>
                      </a:r>
                    </a:p>
                  </a:txBody>
                  <a:tcPr marL="68580" marR="68580" marT="0" marB="0" anchor="b">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2400" dirty="0">
                          <a:effectLst/>
                          <a:latin typeface="Times" panose="02020603050405020304" pitchFamily="18" charset="0"/>
                          <a:ea typeface="Calibri" panose="020F0502020204030204" pitchFamily="34" charset="0"/>
                          <a:cs typeface="Times" panose="02020603050405020304" pitchFamily="18" charset="0"/>
                        </a:rPr>
                        <a:t>adposition+</a:t>
                      </a:r>
                    </a:p>
                    <a:p>
                      <a:pPr algn="ctr">
                        <a:lnSpc>
                          <a:spcPct val="115000"/>
                        </a:lnSpc>
                      </a:pPr>
                      <a:r>
                        <a:rPr lang="en-GB" sz="2400" dirty="0">
                          <a:effectLst/>
                          <a:latin typeface="Times" panose="02020603050405020304" pitchFamily="18" charset="0"/>
                          <a:ea typeface="Calibri" panose="020F0502020204030204" pitchFamily="34" charset="0"/>
                          <a:cs typeface="Times" panose="02020603050405020304" pitchFamily="18" charset="0"/>
                        </a:rPr>
                        <a:t>case</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prstDash val="soli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2400" dirty="0">
                          <a:effectLst/>
                          <a:latin typeface="Times" panose="02020603050405020304" pitchFamily="18" charset="0"/>
                          <a:ea typeface="Calibri" panose="020F0502020204030204" pitchFamily="34" charset="0"/>
                          <a:cs typeface="Times" panose="02020603050405020304" pitchFamily="18" charset="0"/>
                        </a:rPr>
                        <a:t>case</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2400" dirty="0">
                          <a:effectLst/>
                          <a:latin typeface="Times" panose="02020603050405020304" pitchFamily="18" charset="0"/>
                          <a:ea typeface="Calibri" panose="020F0502020204030204" pitchFamily="34" charset="0"/>
                          <a:cs typeface="Times" panose="02020603050405020304" pitchFamily="18" charset="0"/>
                        </a:rPr>
                        <a:t>bare</a:t>
                      </a:r>
                    </a:p>
                  </a:txBody>
                  <a:tcPr marL="68580" marR="68580" marT="0" marB="0" anchor="b">
                    <a:lnL w="635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3342991"/>
                  </a:ext>
                </a:extLst>
              </a:tr>
              <a:tr h="366000">
                <a:tc rowSpan="5">
                  <a:txBody>
                    <a:bodyPr/>
                    <a:lstStyle/>
                    <a:p>
                      <a:pPr algn="ctr">
                        <a:lnSpc>
                          <a:spcPct val="115000"/>
                        </a:lnSpc>
                      </a:pPr>
                      <a:r>
                        <a:rPr lang="en-GB" sz="2400" dirty="0">
                          <a:effectLst/>
                          <a:latin typeface="Times" panose="02020603050405020304" pitchFamily="18" charset="0"/>
                          <a:ea typeface="Calibri" panose="020F0502020204030204" pitchFamily="34" charset="0"/>
                          <a:cs typeface="Times" panose="02020603050405020304" pitchFamily="18" charset="0"/>
                        </a:rPr>
                        <a:t>TV</a:t>
                      </a:r>
                    </a:p>
                  </a:txBody>
                  <a:tcPr marL="68580" marR="68580" marT="0" marB="0" anchor="ctr">
                    <a:lnL>
                      <a:noFill/>
                    </a:lnL>
                    <a:lnR w="28575" cap="flat" cmpd="sng" algn="ctr">
                      <a:solidFill>
                        <a:srgbClr val="000000"/>
                      </a:solidFill>
                      <a:prstDash val="solid"/>
                      <a:round/>
                      <a:headEnd type="none" w="med" len="med"/>
                      <a:tailEnd type="none" w="med" len="med"/>
                    </a:lnR>
                    <a:lnT>
                      <a:noFill/>
                    </a:lnT>
                    <a:lnB w="57150" cap="flat" cmpd="sng" algn="ctr">
                      <a:solidFill>
                        <a:srgbClr val="C00000"/>
                      </a:solidFill>
                      <a:prstDash val="solid"/>
                      <a:round/>
                      <a:headEnd type="none" w="med" len="med"/>
                      <a:tailEnd type="none" w="med" len="med"/>
                    </a:lnB>
                  </a:tcPr>
                </a:tc>
                <a:tc>
                  <a:txBody>
                    <a:bodyPr/>
                    <a:lstStyle/>
                    <a:p>
                      <a:pPr algn="just">
                        <a:lnSpc>
                          <a:spcPct val="115000"/>
                        </a:lnSpc>
                      </a:pPr>
                      <a:r>
                        <a:rPr lang="en-GB" sz="2400">
                          <a:effectLst/>
                          <a:latin typeface="Times" panose="02020603050405020304" pitchFamily="18" charset="0"/>
                          <a:ea typeface="Calibri" panose="020F0502020204030204" pitchFamily="34" charset="0"/>
                          <a:cs typeface="Times" panose="02020603050405020304" pitchFamily="18" charset="0"/>
                        </a:rPr>
                        <a:t>Mukri</a:t>
                      </a:r>
                    </a:p>
                  </a:txBody>
                  <a:tcPr marL="68580" marR="68580"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23</a:t>
                      </a:r>
                    </a:p>
                  </a:txBody>
                  <a:tcPr marL="68580" marR="68580" marT="0" marB="0" anchor="b">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27</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2</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0</a:t>
                      </a:r>
                    </a:p>
                  </a:txBody>
                  <a:tcPr marL="68580" marR="68580" marT="0" marB="0" anchor="b">
                    <a:lnL w="635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accent6"/>
                    </a:solidFill>
                  </a:tcPr>
                </a:tc>
                <a:extLst>
                  <a:ext uri="{0D108BD9-81ED-4DB2-BD59-A6C34878D82A}">
                    <a16:rowId xmlns:a16="http://schemas.microsoft.com/office/drawing/2014/main" val="2083394102"/>
                  </a:ext>
                </a:extLst>
              </a:tr>
              <a:tr h="366000">
                <a:tc vMerge="1">
                  <a:txBody>
                    <a:bodyPr/>
                    <a:lstStyle/>
                    <a:p>
                      <a:endParaRPr lang="en-GB"/>
                    </a:p>
                  </a:txBody>
                  <a:tcPr/>
                </a:tc>
                <a:tc>
                  <a:txBody>
                    <a:bodyPr/>
                    <a:lstStyle/>
                    <a:p>
                      <a:pPr algn="just">
                        <a:lnSpc>
                          <a:spcPct val="115000"/>
                        </a:lnSpc>
                      </a:pPr>
                      <a:r>
                        <a:rPr lang="en-GB" sz="2400">
                          <a:effectLst/>
                          <a:latin typeface="Times" panose="02020603050405020304" pitchFamily="18" charset="0"/>
                          <a:ea typeface="Calibri" panose="020F0502020204030204" pitchFamily="34" charset="0"/>
                          <a:cs typeface="Times" panose="02020603050405020304" pitchFamily="18" charset="0"/>
                        </a:rPr>
                        <a:t>NENA</a:t>
                      </a:r>
                    </a:p>
                  </a:txBody>
                  <a:tcPr marL="68580" marR="68580"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55</a:t>
                      </a:r>
                    </a:p>
                  </a:txBody>
                  <a:tcPr marL="68580" marR="68580" marT="0" marB="0" anchor="b">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57150" cap="flat" cmpd="dbl" algn="ctr">
                      <a:noFill/>
                      <a:prstDash val="solid"/>
                      <a:round/>
                      <a:headEnd type="none" w="med" len="med"/>
                      <a:tailEnd type="none" w="med" len="med"/>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0</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57150" cap="flat" cmpd="dbl" algn="ctr">
                      <a:noFill/>
                      <a:prstDash val="solid"/>
                      <a:round/>
                      <a:headEnd type="none" w="med" len="med"/>
                      <a:tailEnd type="none" w="med" len="med"/>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0</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4</a:t>
                      </a:r>
                    </a:p>
                  </a:txBody>
                  <a:tcPr marL="68580" marR="68580" marT="0" marB="0" anchor="b">
                    <a:lnL w="6350" cap="flat" cmpd="sng" algn="ctr">
                      <a:solidFill>
                        <a:schemeClr val="tx1"/>
                      </a:solidFill>
                      <a:prstDash val="solid"/>
                      <a:round/>
                      <a:headEnd type="none" w="med" len="med"/>
                      <a:tailEnd type="none" w="med" len="med"/>
                    </a:lnL>
                    <a:lnR>
                      <a:noFill/>
                    </a:lnR>
                    <a:lnT>
                      <a:noFill/>
                    </a:lnT>
                    <a:lnB>
                      <a:noFill/>
                    </a:lnB>
                    <a:solidFill>
                      <a:schemeClr val="accent6"/>
                    </a:solidFill>
                  </a:tcPr>
                </a:tc>
                <a:extLst>
                  <a:ext uri="{0D108BD9-81ED-4DB2-BD59-A6C34878D82A}">
                    <a16:rowId xmlns:a16="http://schemas.microsoft.com/office/drawing/2014/main" val="1747705935"/>
                  </a:ext>
                </a:extLst>
              </a:tr>
              <a:tr h="366000">
                <a:tc vMerge="1">
                  <a:txBody>
                    <a:bodyPr/>
                    <a:lstStyle/>
                    <a:p>
                      <a:endParaRPr lang="en-GB"/>
                    </a:p>
                  </a:txBody>
                  <a:tcPr/>
                </a:tc>
                <a:tc>
                  <a:txBody>
                    <a:bodyPr/>
                    <a:lstStyle/>
                    <a:p>
                      <a:pPr algn="just">
                        <a:lnSpc>
                          <a:spcPct val="115000"/>
                        </a:lnSpc>
                      </a:pPr>
                      <a:r>
                        <a:rPr lang="en-GB" sz="2400" dirty="0">
                          <a:effectLst/>
                          <a:latin typeface="Times" panose="02020603050405020304" pitchFamily="18" charset="0"/>
                          <a:ea typeface="Calibri" panose="020F0502020204030204" pitchFamily="34" charset="0"/>
                          <a:cs typeface="Times" panose="02020603050405020304" pitchFamily="18" charset="0"/>
                        </a:rPr>
                        <a:t>Armenian</a:t>
                      </a:r>
                    </a:p>
                  </a:txBody>
                  <a:tcPr marL="68580" marR="68580"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4</a:t>
                      </a:r>
                    </a:p>
                  </a:txBody>
                  <a:tcPr marL="68580" marR="68580" marT="0" marB="0" anchor="b">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57150" cap="flat" cmpd="dbl" algn="ctr">
                      <a:noFill/>
                      <a:prstDash val="solid"/>
                      <a:round/>
                      <a:headEnd type="none" w="med" len="med"/>
                      <a:tailEnd type="none" w="med" len="med"/>
                    </a:lnT>
                    <a:lnB>
                      <a:noFill/>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16</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57150" cap="flat" cmpd="dbl" algn="ctr">
                      <a:noFill/>
                      <a:prstDash val="solid"/>
                      <a:round/>
                      <a:headEnd type="none" w="med" len="med"/>
                      <a:tailEnd type="none" w="med" len="med"/>
                    </a:lnT>
                    <a:lnB>
                      <a:noFill/>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16</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57150" cap="flat" cmpd="dbl" algn="ctr">
                      <a:noFill/>
                      <a:prstDash val="solid"/>
                      <a:round/>
                      <a:headEnd type="none" w="med" len="med"/>
                      <a:tailEnd type="none" w="med" len="med"/>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0</a:t>
                      </a:r>
                    </a:p>
                  </a:txBody>
                  <a:tcPr marL="68580" marR="68580" marT="0" marB="0" anchor="b">
                    <a:lnL w="6350" cap="flat" cmpd="sng" algn="ctr">
                      <a:solidFill>
                        <a:schemeClr val="tx1"/>
                      </a:solidFill>
                      <a:prstDash val="solid"/>
                      <a:round/>
                      <a:headEnd type="none" w="med" len="med"/>
                      <a:tailEnd type="none" w="med" len="med"/>
                    </a:lnL>
                    <a:lnR>
                      <a:noFill/>
                    </a:lnR>
                    <a:lnT>
                      <a:noFill/>
                    </a:lnT>
                    <a:lnB>
                      <a:noFill/>
                    </a:lnB>
                    <a:solidFill>
                      <a:schemeClr val="accent6"/>
                    </a:solidFill>
                  </a:tcPr>
                </a:tc>
                <a:extLst>
                  <a:ext uri="{0D108BD9-81ED-4DB2-BD59-A6C34878D82A}">
                    <a16:rowId xmlns:a16="http://schemas.microsoft.com/office/drawing/2014/main" val="2787649501"/>
                  </a:ext>
                </a:extLst>
              </a:tr>
              <a:tr h="357564">
                <a:tc vMerge="1">
                  <a:txBody>
                    <a:bodyPr/>
                    <a:lstStyle/>
                    <a:p>
                      <a:endParaRPr lang="en-GB"/>
                    </a:p>
                  </a:txBody>
                  <a:tcPr/>
                </a:tc>
                <a:tc>
                  <a:txBody>
                    <a:bodyPr/>
                    <a:lstStyle/>
                    <a:p>
                      <a:pPr algn="just">
                        <a:lnSpc>
                          <a:spcPct val="115000"/>
                        </a:lnSpc>
                      </a:pPr>
                      <a:r>
                        <a:rPr lang="en-GB" sz="2400" dirty="0">
                          <a:effectLst/>
                          <a:latin typeface="Times" panose="02020603050405020304" pitchFamily="18" charset="0"/>
                          <a:ea typeface="Calibri" panose="020F0502020204030204" pitchFamily="34" charset="0"/>
                          <a:cs typeface="Times" panose="02020603050405020304" pitchFamily="18" charset="0"/>
                        </a:rPr>
                        <a:t>Azeri</a:t>
                      </a:r>
                    </a:p>
                  </a:txBody>
                  <a:tcPr marL="68580" marR="68580"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0</a:t>
                      </a:r>
                    </a:p>
                  </a:txBody>
                  <a:tcPr marL="68580" marR="68580" marT="0" marB="0" anchor="b">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1</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57150" cap="flat" cmpd="dbl" algn="ctr">
                      <a:noFill/>
                      <a:prstDash val="solid"/>
                      <a:round/>
                      <a:headEnd type="none" w="med" len="med"/>
                      <a:tailEnd type="none" w="med" len="med"/>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34</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57150" cap="flat" cmpd="dbl" algn="ctr">
                      <a:noFill/>
                      <a:prstDash val="solid"/>
                      <a:round/>
                      <a:headEnd type="none" w="med" len="med"/>
                      <a:tailEnd type="none" w="med" len="med"/>
                    </a:lnT>
                    <a:lnB>
                      <a:noFill/>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0</a:t>
                      </a:r>
                    </a:p>
                  </a:txBody>
                  <a:tcPr marL="68580" marR="68580" marT="0" marB="0" anchor="b">
                    <a:lnL w="6350" cap="flat" cmpd="sng" algn="ctr">
                      <a:solidFill>
                        <a:schemeClr val="tx1"/>
                      </a:solidFill>
                      <a:prstDash val="solid"/>
                      <a:round/>
                      <a:headEnd type="none" w="med" len="med"/>
                      <a:tailEnd type="none" w="med" len="med"/>
                    </a:lnL>
                    <a:lnR>
                      <a:noFill/>
                    </a:lnR>
                    <a:lnT>
                      <a:noFill/>
                    </a:lnT>
                    <a:lnB>
                      <a:noFill/>
                    </a:lnB>
                    <a:solidFill>
                      <a:schemeClr val="accent6"/>
                    </a:solidFill>
                  </a:tcPr>
                </a:tc>
                <a:extLst>
                  <a:ext uri="{0D108BD9-81ED-4DB2-BD59-A6C34878D82A}">
                    <a16:rowId xmlns:a16="http://schemas.microsoft.com/office/drawing/2014/main" val="1080109296"/>
                  </a:ext>
                </a:extLst>
              </a:tr>
              <a:tr h="366000">
                <a:tc vMerge="1">
                  <a:txBody>
                    <a:bodyPr/>
                    <a:lstStyle/>
                    <a:p>
                      <a:endParaRPr lang="en-GB"/>
                    </a:p>
                  </a:txBody>
                  <a:tcPr/>
                </a:tc>
                <a:tc>
                  <a:txBody>
                    <a:bodyPr/>
                    <a:lstStyle/>
                    <a:p>
                      <a:pPr algn="just">
                        <a:lnSpc>
                          <a:spcPct val="115000"/>
                        </a:lnSpc>
                      </a:pPr>
                      <a:r>
                        <a:rPr lang="en-GB" sz="2400" dirty="0">
                          <a:effectLst/>
                          <a:latin typeface="Times" panose="02020603050405020304" pitchFamily="18" charset="0"/>
                          <a:ea typeface="Calibri" panose="020F0502020204030204" pitchFamily="34" charset="0"/>
                          <a:cs typeface="Times" panose="02020603050405020304" pitchFamily="18" charset="0"/>
                        </a:rPr>
                        <a:t>NEK</a:t>
                      </a:r>
                    </a:p>
                  </a:txBody>
                  <a:tcPr marL="68580" marR="68580"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57150" cap="flat" cmpd="sng" algn="ctr">
                      <a:solidFill>
                        <a:srgbClr val="C00000"/>
                      </a:solidFill>
                      <a:prstDash val="solid"/>
                      <a:round/>
                      <a:headEnd type="none" w="med" len="med"/>
                      <a:tailEnd type="none" w="med" len="med"/>
                    </a:lnB>
                  </a:tcPr>
                </a:tc>
                <a:tc>
                  <a:txBody>
                    <a:bodyPr/>
                    <a:lstStyle/>
                    <a:p>
                      <a:pPr algn="r">
                        <a:lnSpc>
                          <a:spcPct val="115000"/>
                        </a:lnSpc>
                      </a:pPr>
                      <a:r>
                        <a:rPr lang="en-GB" sz="2400">
                          <a:solidFill>
                            <a:schemeClr val="tx1"/>
                          </a:solidFill>
                          <a:effectLst/>
                          <a:latin typeface="Times" panose="02020603050405020304" pitchFamily="18" charset="0"/>
                          <a:ea typeface="Calibri" panose="020F0502020204030204" pitchFamily="34" charset="0"/>
                          <a:cs typeface="Times" panose="02020603050405020304" pitchFamily="18" charset="0"/>
                        </a:rPr>
                        <a:t>3</a:t>
                      </a:r>
                    </a:p>
                  </a:txBody>
                  <a:tcPr marL="68580" marR="68580" marT="0" marB="0" anchor="b">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57150" cap="flat" cmpd="sng" algn="ctr">
                      <a:solidFill>
                        <a:srgbClr val="C00000"/>
                      </a:solidFill>
                      <a:prstDash val="solid"/>
                      <a:round/>
                      <a:headEnd type="none" w="med" len="med"/>
                      <a:tailEnd type="none" w="med" len="med"/>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26</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57150" cap="flat" cmpd="dbl" algn="ctr">
                      <a:noFill/>
                      <a:prstDash val="solid"/>
                      <a:round/>
                      <a:headEnd type="none" w="med" len="med"/>
                      <a:tailEnd type="none" w="med" len="med"/>
                    </a:lnT>
                    <a:lnB w="57150" cap="flat" cmpd="sng" algn="ctr">
                      <a:solidFill>
                        <a:srgbClr val="C00000"/>
                      </a:solidFill>
                      <a:prstDash val="solid"/>
                      <a:round/>
                      <a:headEnd type="none" w="med" len="med"/>
                      <a:tailEnd type="none" w="med" len="med"/>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0</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57150" cap="flat" cmpd="sng" algn="ctr">
                      <a:solidFill>
                        <a:srgbClr val="C00000"/>
                      </a:solidFill>
                      <a:prstDash val="solid"/>
                      <a:round/>
                      <a:headEnd type="none" w="med" len="med"/>
                      <a:tailEnd type="none" w="med" len="med"/>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0</a:t>
                      </a:r>
                    </a:p>
                  </a:txBody>
                  <a:tcPr marL="68580" marR="68580" marT="0" marB="0" anchor="b">
                    <a:lnL w="6350" cap="flat" cmpd="sng" algn="ctr">
                      <a:solidFill>
                        <a:schemeClr val="tx1"/>
                      </a:solidFill>
                      <a:prstDash val="solid"/>
                      <a:round/>
                      <a:headEnd type="none" w="med" len="med"/>
                      <a:tailEnd type="none" w="med" len="med"/>
                    </a:lnL>
                    <a:lnR>
                      <a:noFill/>
                    </a:lnR>
                    <a:lnT>
                      <a:noFill/>
                    </a:lnT>
                    <a:lnB w="57150" cap="flat" cmpd="sng" algn="ctr">
                      <a:solidFill>
                        <a:srgbClr val="C00000"/>
                      </a:solidFill>
                      <a:prstDash val="solid"/>
                      <a:round/>
                      <a:headEnd type="none" w="med" len="med"/>
                      <a:tailEnd type="none" w="med" len="med"/>
                    </a:lnB>
                    <a:solidFill>
                      <a:schemeClr val="accent6"/>
                    </a:solidFill>
                  </a:tcPr>
                </a:tc>
                <a:extLst>
                  <a:ext uri="{0D108BD9-81ED-4DB2-BD59-A6C34878D82A}">
                    <a16:rowId xmlns:a16="http://schemas.microsoft.com/office/drawing/2014/main" val="79968767"/>
                  </a:ext>
                </a:extLst>
              </a:tr>
              <a:tr h="366000">
                <a:tc rowSpan="5">
                  <a:txBody>
                    <a:bodyPr/>
                    <a:lstStyle/>
                    <a:p>
                      <a:pPr algn="ctr">
                        <a:lnSpc>
                          <a:spcPct val="115000"/>
                        </a:lnSpc>
                      </a:pPr>
                      <a:r>
                        <a:rPr lang="en-GB" sz="2400" dirty="0">
                          <a:effectLst/>
                          <a:latin typeface="Times" panose="02020603050405020304" pitchFamily="18" charset="0"/>
                          <a:ea typeface="Calibri" panose="020F0502020204030204" pitchFamily="34" charset="0"/>
                          <a:cs typeface="Times" panose="02020603050405020304" pitchFamily="18" charset="0"/>
                        </a:rPr>
                        <a:t>VT</a:t>
                      </a:r>
                    </a:p>
                  </a:txBody>
                  <a:tcPr marL="68580" marR="68580" marT="0" marB="0" anchor="ctr">
                    <a:lnL>
                      <a:noFill/>
                    </a:lnL>
                    <a:lnR w="28575" cap="flat" cmpd="sng" algn="ctr">
                      <a:solidFill>
                        <a:srgbClr val="000000"/>
                      </a:solidFill>
                      <a:prstDash val="solid"/>
                      <a:round/>
                      <a:headEnd type="none" w="med" len="med"/>
                      <a:tailEnd type="none" w="med" len="med"/>
                    </a:lnR>
                    <a:lnT w="57150" cap="flat" cmpd="sng" algn="ctr">
                      <a:solidFill>
                        <a:srgbClr val="C00000"/>
                      </a:solidFill>
                      <a:prstDash val="solid"/>
                      <a:round/>
                      <a:headEnd type="none" w="med" len="med"/>
                      <a:tailEnd type="none" w="med" len="med"/>
                    </a:lnT>
                    <a:lnB>
                      <a:noFill/>
                    </a:lnB>
                  </a:tcPr>
                </a:tc>
                <a:tc>
                  <a:txBody>
                    <a:bodyPr/>
                    <a:lstStyle/>
                    <a:p>
                      <a:pPr algn="just">
                        <a:lnSpc>
                          <a:spcPct val="115000"/>
                        </a:lnSpc>
                      </a:pPr>
                      <a:r>
                        <a:rPr lang="en-GB" sz="2400">
                          <a:effectLst/>
                          <a:latin typeface="Times" panose="02020603050405020304" pitchFamily="18" charset="0"/>
                          <a:ea typeface="Calibri" panose="020F0502020204030204" pitchFamily="34" charset="0"/>
                          <a:cs typeface="Times" panose="02020603050405020304" pitchFamily="18" charset="0"/>
                        </a:rPr>
                        <a:t>Mukri</a:t>
                      </a:r>
                    </a:p>
                  </a:txBody>
                  <a:tcPr marL="68580" marR="68580"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sng" algn="ctr">
                      <a:solidFill>
                        <a:srgbClr val="C00000"/>
                      </a:solidFill>
                      <a:prstDash val="solid"/>
                      <a:round/>
                      <a:headEnd type="none" w="med" len="med"/>
                      <a:tailEnd type="none" w="med" len="med"/>
                    </a:lnT>
                    <a:lnB>
                      <a:noFill/>
                    </a:lnB>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14</a:t>
                      </a:r>
                    </a:p>
                  </a:txBody>
                  <a:tcPr marL="68580" marR="68580" marT="0" marB="0" anchor="b">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57150" cap="flat" cmpd="sng" algn="ctr">
                      <a:solidFill>
                        <a:srgbClr val="C00000"/>
                      </a:solidFill>
                      <a:prstDash val="solid"/>
                      <a:round/>
                      <a:headEnd type="none" w="med" len="med"/>
                      <a:tailEnd type="none" w="med" len="med"/>
                    </a:lnT>
                    <a:lnB>
                      <a:noFill/>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30</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57150" cap="flat" cmpd="sng" algn="ctr">
                      <a:solidFill>
                        <a:srgbClr val="C00000"/>
                      </a:solidFill>
                      <a:prstDash val="solid"/>
                      <a:round/>
                      <a:headEnd type="none" w="med" len="med"/>
                      <a:tailEnd type="none" w="med" len="med"/>
                    </a:lnT>
                    <a:lnB>
                      <a:noFill/>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2</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57150" cap="flat" cmpd="sng" algn="ctr">
                      <a:solidFill>
                        <a:srgbClr val="C00000"/>
                      </a:solidFill>
                      <a:prstDash val="solid"/>
                      <a:round/>
                      <a:headEnd type="none" w="med" len="med"/>
                      <a:tailEnd type="none" w="med" len="med"/>
                    </a:lnT>
                    <a:lnB w="57150" cap="flat" cmpd="dbl" algn="ctr">
                      <a:noFill/>
                      <a:prstDash val="solid"/>
                      <a:round/>
                      <a:headEnd type="none" w="med" len="med"/>
                      <a:tailEnd type="none" w="med" len="med"/>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2</a:t>
                      </a:r>
                    </a:p>
                  </a:txBody>
                  <a:tcPr marL="68580" marR="68580" marT="0" marB="0" anchor="b">
                    <a:lnL w="6350" cap="flat" cmpd="sng" algn="ctr">
                      <a:solidFill>
                        <a:schemeClr val="tx1"/>
                      </a:solidFill>
                      <a:prstDash val="solid"/>
                      <a:round/>
                      <a:headEnd type="none" w="med" len="med"/>
                      <a:tailEnd type="none" w="med" len="med"/>
                    </a:lnL>
                    <a:lnR>
                      <a:noFill/>
                    </a:lnR>
                    <a:lnT w="57150"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solidFill>
                      <a:schemeClr val="accent6"/>
                    </a:solidFill>
                  </a:tcPr>
                </a:tc>
                <a:extLst>
                  <a:ext uri="{0D108BD9-81ED-4DB2-BD59-A6C34878D82A}">
                    <a16:rowId xmlns:a16="http://schemas.microsoft.com/office/drawing/2014/main" val="3031670766"/>
                  </a:ext>
                </a:extLst>
              </a:tr>
              <a:tr h="366000">
                <a:tc vMerge="1">
                  <a:txBody>
                    <a:bodyPr/>
                    <a:lstStyle/>
                    <a:p>
                      <a:endParaRPr lang="en-GB"/>
                    </a:p>
                  </a:txBody>
                  <a:tcPr/>
                </a:tc>
                <a:tc>
                  <a:txBody>
                    <a:bodyPr/>
                    <a:lstStyle/>
                    <a:p>
                      <a:pPr algn="just">
                        <a:lnSpc>
                          <a:spcPct val="115000"/>
                        </a:lnSpc>
                      </a:pPr>
                      <a:r>
                        <a:rPr lang="en-GB" sz="2400">
                          <a:effectLst/>
                          <a:latin typeface="Times" panose="02020603050405020304" pitchFamily="18" charset="0"/>
                          <a:ea typeface="Calibri" panose="020F0502020204030204" pitchFamily="34" charset="0"/>
                          <a:cs typeface="Times" panose="02020603050405020304" pitchFamily="18" charset="0"/>
                        </a:rPr>
                        <a:t>NENA</a:t>
                      </a:r>
                    </a:p>
                  </a:txBody>
                  <a:tcPr marL="68580" marR="68580"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25</a:t>
                      </a:r>
                    </a:p>
                  </a:txBody>
                  <a:tcPr marL="68580" marR="68580" marT="0" marB="0" anchor="b">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57150" cap="flat" cmpd="dbl" algn="ctr">
                      <a:noFill/>
                      <a:prstDash val="solid"/>
                      <a:round/>
                      <a:headEnd type="none" w="med" len="med"/>
                      <a:tailEnd type="none" w="med" len="med"/>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0</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57150" cap="flat" cmpd="dbl" algn="ctr">
                      <a:noFill/>
                      <a:prstDash val="solid"/>
                      <a:round/>
                      <a:headEnd type="none" w="med" len="med"/>
                      <a:tailEnd type="none" w="med" len="med"/>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0</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57150" cap="flat" cmpd="dbl" algn="ctr">
                      <a:noFill/>
                      <a:prstDash val="solid"/>
                      <a:round/>
                      <a:headEnd type="none" w="med" len="med"/>
                      <a:tailEnd type="none" w="med" len="med"/>
                    </a:lnT>
                    <a:lnB w="57150" cap="flat" cmpd="dbl" algn="ctr">
                      <a:noFill/>
                      <a:prstDash val="solid"/>
                      <a:round/>
                      <a:headEnd type="none" w="med" len="med"/>
                      <a:tailEnd type="none" w="med" len="med"/>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16</a:t>
                      </a:r>
                    </a:p>
                  </a:txBody>
                  <a:tcPr marL="68580" marR="68580" marT="0" marB="0" anchor="b">
                    <a:lnL w="635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solidFill>
                      <a:schemeClr val="accent6"/>
                    </a:solidFill>
                  </a:tcPr>
                </a:tc>
                <a:extLst>
                  <a:ext uri="{0D108BD9-81ED-4DB2-BD59-A6C34878D82A}">
                    <a16:rowId xmlns:a16="http://schemas.microsoft.com/office/drawing/2014/main" val="642491603"/>
                  </a:ext>
                </a:extLst>
              </a:tr>
              <a:tr h="366000">
                <a:tc vMerge="1">
                  <a:txBody>
                    <a:bodyPr/>
                    <a:lstStyle/>
                    <a:p>
                      <a:endParaRPr lang="en-GB"/>
                    </a:p>
                  </a:txBody>
                  <a:tcPr/>
                </a:tc>
                <a:tc>
                  <a:txBody>
                    <a:bodyPr/>
                    <a:lstStyle/>
                    <a:p>
                      <a:pPr algn="just">
                        <a:lnSpc>
                          <a:spcPct val="115000"/>
                        </a:lnSpc>
                      </a:pPr>
                      <a:r>
                        <a:rPr lang="en-GB" sz="2400" dirty="0">
                          <a:effectLst/>
                          <a:latin typeface="Times" panose="02020603050405020304" pitchFamily="18" charset="0"/>
                          <a:ea typeface="Calibri" panose="020F0502020204030204" pitchFamily="34" charset="0"/>
                          <a:cs typeface="Times" panose="02020603050405020304" pitchFamily="18" charset="0"/>
                        </a:rPr>
                        <a:t>Armenian</a:t>
                      </a:r>
                    </a:p>
                  </a:txBody>
                  <a:tcPr marL="68580" marR="68580"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4</a:t>
                      </a:r>
                    </a:p>
                  </a:txBody>
                  <a:tcPr marL="68580" marR="68580" marT="0" marB="0" anchor="b">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57150" cap="flat" cmpd="dbl" algn="ctr">
                      <a:noFill/>
                      <a:prstDash val="solid"/>
                      <a:round/>
                      <a:headEnd type="none" w="med" len="med"/>
                      <a:tailEnd type="none" w="med" len="med"/>
                    </a:lnT>
                    <a:lnB>
                      <a:noFill/>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7</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57150" cap="flat" cmpd="dbl" algn="ctr">
                      <a:noFill/>
                      <a:prstDash val="solid"/>
                      <a:round/>
                      <a:headEnd type="none" w="med" len="med"/>
                      <a:tailEnd type="none" w="med" len="med"/>
                    </a:lnT>
                    <a:lnB>
                      <a:noFill/>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27</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57150" cap="flat" cmpd="dbl" algn="ctr">
                      <a:noFill/>
                      <a:prstDash val="solid"/>
                      <a:round/>
                      <a:headEnd type="none" w="med" len="med"/>
                      <a:tailEnd type="none" w="med" len="med"/>
                    </a:lnT>
                    <a:lnB>
                      <a:noFill/>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26</a:t>
                      </a:r>
                    </a:p>
                  </a:txBody>
                  <a:tcPr marL="68580" marR="68580" marT="0" marB="0" anchor="b">
                    <a:lnL w="6350" cap="flat" cmpd="sng" algn="ctr">
                      <a:solidFill>
                        <a:schemeClr val="tx1"/>
                      </a:solidFill>
                      <a:prstDash val="solid"/>
                      <a:round/>
                      <a:headEnd type="none" w="med" len="med"/>
                      <a:tailEnd type="none" w="med" len="med"/>
                    </a:lnL>
                    <a:lnR>
                      <a:noFill/>
                    </a:lnR>
                    <a:lnT>
                      <a:noFill/>
                    </a:lnT>
                    <a:lnB>
                      <a:noFill/>
                    </a:lnB>
                    <a:solidFill>
                      <a:schemeClr val="accent6"/>
                    </a:solidFill>
                  </a:tcPr>
                </a:tc>
                <a:extLst>
                  <a:ext uri="{0D108BD9-81ED-4DB2-BD59-A6C34878D82A}">
                    <a16:rowId xmlns:a16="http://schemas.microsoft.com/office/drawing/2014/main" val="127392583"/>
                  </a:ext>
                </a:extLst>
              </a:tr>
              <a:tr h="355088">
                <a:tc vMerge="1">
                  <a:txBody>
                    <a:bodyPr/>
                    <a:lstStyle/>
                    <a:p>
                      <a:endParaRPr lang="en-GB"/>
                    </a:p>
                  </a:txBody>
                  <a:tcPr/>
                </a:tc>
                <a:tc>
                  <a:txBody>
                    <a:bodyPr/>
                    <a:lstStyle/>
                    <a:p>
                      <a:pPr algn="just">
                        <a:lnSpc>
                          <a:spcPct val="115000"/>
                        </a:lnSpc>
                      </a:pPr>
                      <a:r>
                        <a:rPr lang="en-GB" sz="2400" dirty="0">
                          <a:effectLst/>
                          <a:latin typeface="Times" panose="02020603050405020304" pitchFamily="18" charset="0"/>
                          <a:ea typeface="Calibri" panose="020F0502020204030204" pitchFamily="34" charset="0"/>
                          <a:cs typeface="Times" panose="02020603050405020304" pitchFamily="18" charset="0"/>
                        </a:rPr>
                        <a:t>Azeri</a:t>
                      </a:r>
                    </a:p>
                  </a:txBody>
                  <a:tcPr marL="68580" marR="68580"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3</a:t>
                      </a:r>
                    </a:p>
                  </a:txBody>
                  <a:tcPr marL="68580" marR="68580" marT="0" marB="0" anchor="b">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12700" cap="flat" cmpd="sng" algn="ctr">
                      <a:noFill/>
                      <a:prstDash val="dash"/>
                      <a:round/>
                      <a:headEnd type="none" w="med" len="med"/>
                      <a:tailEnd type="none" w="med" len="med"/>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11</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12700" cap="flat" cmpd="sng" algn="ctr">
                      <a:noFill/>
                      <a:prstDash val="dash"/>
                      <a:round/>
                      <a:headEnd type="none" w="med" len="med"/>
                      <a:tailEnd type="none" w="med" len="med"/>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46</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12700" cap="flat" cmpd="sng" algn="ctr">
                      <a:noFill/>
                      <a:prstDash val="dash"/>
                      <a:round/>
                      <a:headEnd type="none" w="med" len="med"/>
                      <a:tailEnd type="none" w="med" len="med"/>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5</a:t>
                      </a:r>
                    </a:p>
                  </a:txBody>
                  <a:tcPr marL="68580" marR="68580" marT="0" marB="0" anchor="b">
                    <a:lnL w="6350" cap="flat" cmpd="sng" algn="ctr">
                      <a:solidFill>
                        <a:schemeClr val="tx1"/>
                      </a:solidFill>
                      <a:prstDash val="solid"/>
                      <a:round/>
                      <a:headEnd type="none" w="med" len="med"/>
                      <a:tailEnd type="none" w="med" len="med"/>
                    </a:lnL>
                    <a:lnR>
                      <a:noFill/>
                    </a:lnR>
                    <a:lnT>
                      <a:noFill/>
                    </a:lnT>
                    <a:lnB>
                      <a:noFill/>
                    </a:lnB>
                    <a:solidFill>
                      <a:schemeClr val="accent6"/>
                    </a:solidFill>
                  </a:tcPr>
                </a:tc>
                <a:extLst>
                  <a:ext uri="{0D108BD9-81ED-4DB2-BD59-A6C34878D82A}">
                    <a16:rowId xmlns:a16="http://schemas.microsoft.com/office/drawing/2014/main" val="4223411733"/>
                  </a:ext>
                </a:extLst>
              </a:tr>
              <a:tr h="210472">
                <a:tc vMerge="1">
                  <a:txBody>
                    <a:bodyPr/>
                    <a:lstStyle/>
                    <a:p>
                      <a:endParaRPr lang="en-GB"/>
                    </a:p>
                  </a:txBody>
                  <a:tcPr/>
                </a:tc>
                <a:tc>
                  <a:txBody>
                    <a:bodyPr/>
                    <a:lstStyle/>
                    <a:p>
                      <a:pPr algn="just">
                        <a:lnSpc>
                          <a:spcPct val="115000"/>
                        </a:lnSpc>
                      </a:pPr>
                      <a:r>
                        <a:rPr lang="en-GB" sz="2400">
                          <a:effectLst/>
                          <a:latin typeface="Times" panose="02020603050405020304" pitchFamily="18" charset="0"/>
                          <a:ea typeface="Calibri" panose="020F0502020204030204" pitchFamily="34" charset="0"/>
                          <a:cs typeface="Times" panose="02020603050405020304" pitchFamily="18" charset="0"/>
                        </a:rPr>
                        <a:t>NEK</a:t>
                      </a:r>
                    </a:p>
                  </a:txBody>
                  <a:tcPr marL="68580" marR="68580"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10</a:t>
                      </a:r>
                    </a:p>
                  </a:txBody>
                  <a:tcPr marL="68580" marR="68580" marT="0" marB="0" anchor="b">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a:noFill/>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35</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a:noFill/>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18</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a:noFill/>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8</a:t>
                      </a:r>
                    </a:p>
                  </a:txBody>
                  <a:tcPr marL="68580" marR="68580" marT="0" marB="0" anchor="b">
                    <a:lnL w="6350" cap="flat" cmpd="sng" algn="ctr">
                      <a:solidFill>
                        <a:schemeClr val="tx1"/>
                      </a:solidFill>
                      <a:prstDash val="solid"/>
                      <a:round/>
                      <a:headEnd type="none" w="med" len="med"/>
                      <a:tailEnd type="none" w="med" len="med"/>
                    </a:lnL>
                    <a:lnR>
                      <a:noFill/>
                    </a:lnR>
                    <a:lnT>
                      <a:noFill/>
                    </a:lnT>
                    <a:lnB>
                      <a:noFill/>
                    </a:lnB>
                    <a:solidFill>
                      <a:schemeClr val="accent6"/>
                    </a:solidFill>
                  </a:tcPr>
                </a:tc>
                <a:extLst>
                  <a:ext uri="{0D108BD9-81ED-4DB2-BD59-A6C34878D82A}">
                    <a16:rowId xmlns:a16="http://schemas.microsoft.com/office/drawing/2014/main" val="3045363708"/>
                  </a:ext>
                </a:extLst>
              </a:tr>
            </a:tbl>
          </a:graphicData>
        </a:graphic>
      </p:graphicFrame>
    </p:spTree>
    <p:extLst>
      <p:ext uri="{BB962C8B-B14F-4D97-AF65-F5344CB8AC3E}">
        <p14:creationId xmlns:p14="http://schemas.microsoft.com/office/powerpoint/2010/main" val="162193890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hidden="1"/>
          <p:cNvSpPr>
            <a:spLocks noGrp="1"/>
          </p:cNvSpPr>
          <p:nvPr>
            <p:ph type="sldNum" sz="quarter" idx="12"/>
          </p:nvPr>
        </p:nvSpPr>
        <p:spPr>
          <a:xfrm>
            <a:off x="6553200" y="6356350"/>
            <a:ext cx="2133600" cy="365125"/>
          </a:xfrm>
        </p:spPr>
        <p:txBody>
          <a:bodyPr anchor="ctr">
            <a:normAutofit/>
          </a:bodyPr>
          <a:lstStyle/>
          <a:p>
            <a:pPr>
              <a:spcAft>
                <a:spcPts val="600"/>
              </a:spcAft>
            </a:pPr>
            <a:fld id="{4FDD8536-FC34-49BA-9302-29445AC09EC9}" type="slidenum">
              <a:rPr lang="de-DE" smtClean="0"/>
              <a:pPr>
                <a:spcAft>
                  <a:spcPts val="600"/>
                </a:spcAft>
              </a:pPr>
              <a:t>31</a:t>
            </a:fld>
            <a:endParaRPr lang="de-DE"/>
          </a:p>
        </p:txBody>
      </p:sp>
      <p:graphicFrame>
        <p:nvGraphicFramePr>
          <p:cNvPr id="2" name="Table 1">
            <a:extLst>
              <a:ext uri="{FF2B5EF4-FFF2-40B4-BE49-F238E27FC236}">
                <a16:creationId xmlns:a16="http://schemas.microsoft.com/office/drawing/2014/main" id="{51416C6B-57D0-4776-8A64-DBC0FE441E00}"/>
              </a:ext>
            </a:extLst>
          </p:cNvPr>
          <p:cNvGraphicFramePr>
            <a:graphicFrameLocks noGrp="1"/>
          </p:cNvGraphicFramePr>
          <p:nvPr>
            <p:extLst>
              <p:ext uri="{D42A27DB-BD31-4B8C-83A1-F6EECF244321}">
                <p14:modId xmlns:p14="http://schemas.microsoft.com/office/powerpoint/2010/main" val="3143851411"/>
              </p:ext>
            </p:extLst>
          </p:nvPr>
        </p:nvGraphicFramePr>
        <p:xfrm>
          <a:off x="179512" y="476628"/>
          <a:ext cx="8496944" cy="5904744"/>
        </p:xfrm>
        <a:graphic>
          <a:graphicData uri="http://schemas.openxmlformats.org/drawingml/2006/table">
            <a:tbl>
              <a:tblPr firstRow="1" firstCol="1" bandRow="1"/>
              <a:tblGrid>
                <a:gridCol w="1152128">
                  <a:extLst>
                    <a:ext uri="{9D8B030D-6E8A-4147-A177-3AD203B41FA5}">
                      <a16:colId xmlns:a16="http://schemas.microsoft.com/office/drawing/2014/main" val="2820446602"/>
                    </a:ext>
                  </a:extLst>
                </a:gridCol>
                <a:gridCol w="1440160">
                  <a:extLst>
                    <a:ext uri="{9D8B030D-6E8A-4147-A177-3AD203B41FA5}">
                      <a16:colId xmlns:a16="http://schemas.microsoft.com/office/drawing/2014/main" val="2272838823"/>
                    </a:ext>
                  </a:extLst>
                </a:gridCol>
                <a:gridCol w="1656184">
                  <a:extLst>
                    <a:ext uri="{9D8B030D-6E8A-4147-A177-3AD203B41FA5}">
                      <a16:colId xmlns:a16="http://schemas.microsoft.com/office/drawing/2014/main" val="4213622708"/>
                    </a:ext>
                  </a:extLst>
                </a:gridCol>
                <a:gridCol w="1553051">
                  <a:extLst>
                    <a:ext uri="{9D8B030D-6E8A-4147-A177-3AD203B41FA5}">
                      <a16:colId xmlns:a16="http://schemas.microsoft.com/office/drawing/2014/main" val="3220414367"/>
                    </a:ext>
                  </a:extLst>
                </a:gridCol>
                <a:gridCol w="1516773">
                  <a:extLst>
                    <a:ext uri="{9D8B030D-6E8A-4147-A177-3AD203B41FA5}">
                      <a16:colId xmlns:a16="http://schemas.microsoft.com/office/drawing/2014/main" val="828838723"/>
                    </a:ext>
                  </a:extLst>
                </a:gridCol>
                <a:gridCol w="1178648">
                  <a:extLst>
                    <a:ext uri="{9D8B030D-6E8A-4147-A177-3AD203B41FA5}">
                      <a16:colId xmlns:a16="http://schemas.microsoft.com/office/drawing/2014/main" val="4009591160"/>
                    </a:ext>
                  </a:extLst>
                </a:gridCol>
              </a:tblGrid>
              <a:tr h="366000">
                <a:tc rowSpan="2">
                  <a:txBody>
                    <a:bodyPr/>
                    <a:lstStyle/>
                    <a:p>
                      <a:pPr>
                        <a:lnSpc>
                          <a:spcPct val="115000"/>
                        </a:lnSpc>
                      </a:pPr>
                      <a:endParaRPr lang="en-GB" sz="2400">
                        <a:effectLst/>
                        <a:latin typeface="Times" panose="02020603050405020304" pitchFamily="18" charset="0"/>
                        <a:cs typeface="Times" panose="02020603050405020304" pitchFamily="18" charset="0"/>
                      </a:endParaRPr>
                    </a:p>
                  </a:txBody>
                  <a:tcPr marL="68580" marR="68580" marT="0" marB="0" anchor="b">
                    <a:lnL>
                      <a:noFill/>
                    </a:lnL>
                    <a:lnR>
                      <a:noFill/>
                    </a:lnR>
                    <a:lnT>
                      <a:noFill/>
                    </a:lnT>
                    <a:lnB>
                      <a:noFill/>
                    </a:lnB>
                  </a:tcPr>
                </a:tc>
                <a:tc>
                  <a:txBody>
                    <a:bodyPr/>
                    <a:lstStyle/>
                    <a:p>
                      <a:pPr>
                        <a:lnSpc>
                          <a:spcPct val="115000"/>
                        </a:lnSpc>
                      </a:pPr>
                      <a:endParaRPr lang="en-GB" sz="2400" dirty="0">
                        <a:effectLst/>
                        <a:latin typeface="Times" panose="02020603050405020304" pitchFamily="18" charset="0"/>
                        <a:cs typeface="Times" panose="02020603050405020304" pitchFamily="18" charset="0"/>
                      </a:endParaRPr>
                    </a:p>
                  </a:txBody>
                  <a:tcPr marL="68580" marR="68580" marT="0" marB="0" anchor="b">
                    <a:lnL>
                      <a:noFill/>
                    </a:lnL>
                    <a:lnR>
                      <a:noFill/>
                    </a:lnR>
                    <a:lnT>
                      <a:noFill/>
                    </a:lnT>
                    <a:lnB>
                      <a:noFill/>
                    </a:lnB>
                  </a:tcPr>
                </a:tc>
                <a:tc gridSpan="4">
                  <a:txBody>
                    <a:bodyPr/>
                    <a:lstStyle/>
                    <a:p>
                      <a:pPr algn="ctr">
                        <a:lnSpc>
                          <a:spcPct val="115000"/>
                        </a:lnSpc>
                      </a:pPr>
                      <a:r>
                        <a:rPr lang="en-GB" sz="2400" b="1" dirty="0">
                          <a:solidFill>
                            <a:schemeClr val="tx1"/>
                          </a:solidFill>
                          <a:effectLst/>
                          <a:latin typeface="Times" panose="02020603050405020304" pitchFamily="18" charset="0"/>
                          <a:ea typeface="Calibri" panose="020F0502020204030204" pitchFamily="34" charset="0"/>
                          <a:cs typeface="Times" panose="02020603050405020304" pitchFamily="18" charset="0"/>
                          <a:hlinkClick r:id="rId3" action="ppaction://hlinkpres?slideindex=1&amp;slidetitle=">
                            <a:extLst>
                              <a:ext uri="{A12FA001-AC4F-418D-AE19-62706E023703}">
                                <ahyp:hlinkClr xmlns:ahyp="http://schemas.microsoft.com/office/drawing/2018/hyperlinkcolor" val="tx"/>
                              </a:ext>
                            </a:extLst>
                          </a:hlinkClick>
                        </a:rPr>
                        <a:t>Flagging</a:t>
                      </a:r>
                      <a:endParaRPr lang="en-GB" sz="2400" b="1" dirty="0">
                        <a:solidFill>
                          <a:schemeClr val="tx1"/>
                        </a:solidFill>
                        <a:effectLst/>
                        <a:latin typeface="Times" panose="02020603050405020304" pitchFamily="18" charset="0"/>
                        <a:ea typeface="Calibri" panose="020F0502020204030204" pitchFamily="34" charset="0"/>
                        <a:cs typeface="Times" panose="02020603050405020304" pitchFamily="18" charset="0"/>
                      </a:endParaRPr>
                    </a:p>
                    <a:p>
                      <a:pPr algn="ctr">
                        <a:lnSpc>
                          <a:spcPct val="115000"/>
                        </a:lnSpc>
                      </a:pPr>
                      <a:endParaRPr lang="en-GB" sz="2400" dirty="0">
                        <a:effectLst/>
                        <a:latin typeface="Times" panose="02020603050405020304" pitchFamily="18" charset="0"/>
                        <a:ea typeface="Calibri" panose="020F0502020204030204" pitchFamily="34" charset="0"/>
                        <a:cs typeface="Times" panose="02020603050405020304" pitchFamily="18" charset="0"/>
                      </a:endParaRPr>
                    </a:p>
                  </a:txBody>
                  <a:tcPr marL="68580" marR="68580" marT="0" marB="0" anchor="b">
                    <a:lnL>
                      <a:noFill/>
                    </a:lnL>
                    <a:lnR>
                      <a:noFill/>
                    </a:lnR>
                    <a:lnT>
                      <a:noFill/>
                    </a:lnT>
                    <a:lnB>
                      <a:noFill/>
                    </a:lnB>
                  </a:tcPr>
                </a:tc>
                <a:tc hMerge="1">
                  <a:txBody>
                    <a:bodyPr/>
                    <a:lstStyle/>
                    <a:p>
                      <a:endParaRPr lang="en-GB"/>
                    </a:p>
                  </a:txBody>
                  <a:tcPr>
                    <a:lnL w="12700" cmpd="sng">
                      <a:noFill/>
                      <a:prstDash val="solid"/>
                    </a:ln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0144184"/>
                  </a:ext>
                </a:extLst>
              </a:tr>
              <a:tr h="1171740">
                <a:tc vMerge="1">
                  <a:txBody>
                    <a:bodyPr/>
                    <a:lstStyle/>
                    <a:p>
                      <a:endParaRPr lang="en-GB"/>
                    </a:p>
                  </a:txBody>
                  <a:tcPr/>
                </a:tc>
                <a:tc>
                  <a:txBody>
                    <a:bodyPr/>
                    <a:lstStyle/>
                    <a:p>
                      <a:pPr algn="r">
                        <a:lnSpc>
                          <a:spcPct val="115000"/>
                        </a:lnSpc>
                      </a:pPr>
                      <a:r>
                        <a:rPr lang="en-US" sz="2400" dirty="0">
                          <a:effectLst/>
                          <a:latin typeface="Times" panose="02020603050405020304" pitchFamily="18" charset="0"/>
                          <a:cs typeface="Times" panose="02020603050405020304" pitchFamily="18" charset="0"/>
                        </a:rPr>
                        <a:t>%</a:t>
                      </a:r>
                      <a:endParaRPr lang="en-GB" sz="2400" dirty="0">
                        <a:effectLst/>
                        <a:latin typeface="Times" panose="02020603050405020304" pitchFamily="18" charset="0"/>
                        <a:cs typeface="Times"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2400" dirty="0">
                          <a:effectLst/>
                          <a:latin typeface="Times" panose="02020603050405020304" pitchFamily="18" charset="0"/>
                          <a:ea typeface="Calibri" panose="020F0502020204030204" pitchFamily="34" charset="0"/>
                          <a:cs typeface="Times" panose="02020603050405020304" pitchFamily="18" charset="0"/>
                        </a:rPr>
                        <a:t>adposition</a:t>
                      </a:r>
                    </a:p>
                  </a:txBody>
                  <a:tcPr marL="68580" marR="68580" marT="0" marB="0" anchor="b">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2400" dirty="0">
                          <a:effectLst/>
                          <a:latin typeface="Times" panose="02020603050405020304" pitchFamily="18" charset="0"/>
                          <a:ea typeface="Calibri" panose="020F0502020204030204" pitchFamily="34" charset="0"/>
                          <a:cs typeface="Times" panose="02020603050405020304" pitchFamily="18" charset="0"/>
                        </a:rPr>
                        <a:t>adposition+</a:t>
                      </a:r>
                    </a:p>
                    <a:p>
                      <a:pPr algn="ctr">
                        <a:lnSpc>
                          <a:spcPct val="115000"/>
                        </a:lnSpc>
                      </a:pPr>
                      <a:r>
                        <a:rPr lang="en-GB" sz="2400" dirty="0">
                          <a:effectLst/>
                          <a:latin typeface="Times" panose="02020603050405020304" pitchFamily="18" charset="0"/>
                          <a:ea typeface="Calibri" panose="020F0502020204030204" pitchFamily="34" charset="0"/>
                          <a:cs typeface="Times" panose="02020603050405020304" pitchFamily="18" charset="0"/>
                        </a:rPr>
                        <a:t>case</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prstDash val="soli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2400" dirty="0">
                          <a:effectLst/>
                          <a:latin typeface="Times" panose="02020603050405020304" pitchFamily="18" charset="0"/>
                          <a:ea typeface="Calibri" panose="020F0502020204030204" pitchFamily="34" charset="0"/>
                          <a:cs typeface="Times" panose="02020603050405020304" pitchFamily="18" charset="0"/>
                        </a:rPr>
                        <a:t>case</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GB" sz="2400" dirty="0">
                          <a:effectLst/>
                          <a:latin typeface="Times" panose="02020603050405020304" pitchFamily="18" charset="0"/>
                          <a:ea typeface="Calibri" panose="020F0502020204030204" pitchFamily="34" charset="0"/>
                          <a:cs typeface="Times" panose="02020603050405020304" pitchFamily="18" charset="0"/>
                        </a:rPr>
                        <a:t>bare</a:t>
                      </a:r>
                    </a:p>
                  </a:txBody>
                  <a:tcPr marL="68580" marR="68580" marT="0" marB="0" anchor="b">
                    <a:lnL w="635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3342991"/>
                  </a:ext>
                </a:extLst>
              </a:tr>
              <a:tr h="366000">
                <a:tc rowSpan="5">
                  <a:txBody>
                    <a:bodyPr/>
                    <a:lstStyle/>
                    <a:p>
                      <a:pPr algn="ctr">
                        <a:lnSpc>
                          <a:spcPct val="115000"/>
                        </a:lnSpc>
                      </a:pPr>
                      <a:r>
                        <a:rPr lang="en-GB" sz="2400" dirty="0">
                          <a:effectLst/>
                          <a:latin typeface="Times" panose="02020603050405020304" pitchFamily="18" charset="0"/>
                          <a:ea typeface="Calibri" panose="020F0502020204030204" pitchFamily="34" charset="0"/>
                          <a:cs typeface="Times" panose="02020603050405020304" pitchFamily="18" charset="0"/>
                        </a:rPr>
                        <a:t>TV</a:t>
                      </a:r>
                    </a:p>
                  </a:txBody>
                  <a:tcPr marL="68580" marR="68580" marT="0" marB="0" anchor="ctr">
                    <a:lnL>
                      <a:noFill/>
                    </a:lnL>
                    <a:lnR w="28575" cap="flat" cmpd="sng" algn="ctr">
                      <a:solidFill>
                        <a:srgbClr val="000000"/>
                      </a:solidFill>
                      <a:prstDash val="solid"/>
                      <a:round/>
                      <a:headEnd type="none" w="med" len="med"/>
                      <a:tailEnd type="none" w="med" len="med"/>
                    </a:lnR>
                    <a:lnT>
                      <a:noFill/>
                    </a:lnT>
                    <a:lnB w="57150" cap="flat" cmpd="sng" algn="ctr">
                      <a:solidFill>
                        <a:srgbClr val="C00000"/>
                      </a:solidFill>
                      <a:prstDash val="solid"/>
                      <a:round/>
                      <a:headEnd type="none" w="med" len="med"/>
                      <a:tailEnd type="none" w="med" len="med"/>
                    </a:lnB>
                  </a:tcPr>
                </a:tc>
                <a:tc>
                  <a:txBody>
                    <a:bodyPr/>
                    <a:lstStyle/>
                    <a:p>
                      <a:pPr algn="just">
                        <a:lnSpc>
                          <a:spcPct val="115000"/>
                        </a:lnSpc>
                      </a:pPr>
                      <a:r>
                        <a:rPr lang="en-GB" sz="2400">
                          <a:effectLst/>
                          <a:latin typeface="Times" panose="02020603050405020304" pitchFamily="18" charset="0"/>
                          <a:ea typeface="Calibri" panose="020F0502020204030204" pitchFamily="34" charset="0"/>
                          <a:cs typeface="Times" panose="02020603050405020304" pitchFamily="18" charset="0"/>
                        </a:rPr>
                        <a:t>Mukri</a:t>
                      </a:r>
                    </a:p>
                  </a:txBody>
                  <a:tcPr marL="68580" marR="68580"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23</a:t>
                      </a:r>
                    </a:p>
                  </a:txBody>
                  <a:tcPr marL="68580" marR="68580" marT="0" marB="0" anchor="b">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27</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2</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0</a:t>
                      </a:r>
                    </a:p>
                  </a:txBody>
                  <a:tcPr marL="68580" marR="68580" marT="0" marB="0" anchor="b">
                    <a:lnL w="635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chemeClr val="accent6"/>
                    </a:solidFill>
                  </a:tcPr>
                </a:tc>
                <a:extLst>
                  <a:ext uri="{0D108BD9-81ED-4DB2-BD59-A6C34878D82A}">
                    <a16:rowId xmlns:a16="http://schemas.microsoft.com/office/drawing/2014/main" val="2083394102"/>
                  </a:ext>
                </a:extLst>
              </a:tr>
              <a:tr h="366000">
                <a:tc vMerge="1">
                  <a:txBody>
                    <a:bodyPr/>
                    <a:lstStyle/>
                    <a:p>
                      <a:endParaRPr lang="en-GB"/>
                    </a:p>
                  </a:txBody>
                  <a:tcPr/>
                </a:tc>
                <a:tc>
                  <a:txBody>
                    <a:bodyPr/>
                    <a:lstStyle/>
                    <a:p>
                      <a:pPr algn="just">
                        <a:lnSpc>
                          <a:spcPct val="115000"/>
                        </a:lnSpc>
                      </a:pPr>
                      <a:r>
                        <a:rPr lang="en-GB" sz="2400">
                          <a:effectLst/>
                          <a:latin typeface="Times" panose="02020603050405020304" pitchFamily="18" charset="0"/>
                          <a:ea typeface="Calibri" panose="020F0502020204030204" pitchFamily="34" charset="0"/>
                          <a:cs typeface="Times" panose="02020603050405020304" pitchFamily="18" charset="0"/>
                        </a:rPr>
                        <a:t>NENA</a:t>
                      </a:r>
                    </a:p>
                  </a:txBody>
                  <a:tcPr marL="68580" marR="68580"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55</a:t>
                      </a:r>
                    </a:p>
                  </a:txBody>
                  <a:tcPr marL="68580" marR="68580" marT="0" marB="0" anchor="b">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57150" cap="flat" cmpd="dbl" algn="ctr">
                      <a:noFill/>
                      <a:prstDash val="solid"/>
                      <a:round/>
                      <a:headEnd type="none" w="med" len="med"/>
                      <a:tailEnd type="none" w="med" len="med"/>
                    </a:lnB>
                    <a:solidFill>
                      <a:srgbClr val="FFFF00"/>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0</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57150" cap="flat" cmpd="dbl" algn="ctr">
                      <a:noFill/>
                      <a:prstDash val="solid"/>
                      <a:round/>
                      <a:headEnd type="none" w="med" len="med"/>
                      <a:tailEnd type="none" w="med" len="med"/>
                    </a:lnB>
                    <a:solidFill>
                      <a:srgbClr val="FFFF00"/>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0</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4</a:t>
                      </a:r>
                    </a:p>
                  </a:txBody>
                  <a:tcPr marL="68580" marR="68580" marT="0" marB="0" anchor="b">
                    <a:lnL w="6350" cap="flat" cmpd="sng" algn="ctr">
                      <a:solidFill>
                        <a:schemeClr val="tx1"/>
                      </a:solidFill>
                      <a:prstDash val="solid"/>
                      <a:round/>
                      <a:headEnd type="none" w="med" len="med"/>
                      <a:tailEnd type="none" w="med" len="med"/>
                    </a:lnL>
                    <a:lnR>
                      <a:noFill/>
                    </a:lnR>
                    <a:lnT>
                      <a:noFill/>
                    </a:lnT>
                    <a:lnB>
                      <a:noFill/>
                    </a:lnB>
                    <a:solidFill>
                      <a:schemeClr val="accent6"/>
                    </a:solidFill>
                  </a:tcPr>
                </a:tc>
                <a:extLst>
                  <a:ext uri="{0D108BD9-81ED-4DB2-BD59-A6C34878D82A}">
                    <a16:rowId xmlns:a16="http://schemas.microsoft.com/office/drawing/2014/main" val="1747705935"/>
                  </a:ext>
                </a:extLst>
              </a:tr>
              <a:tr h="366000">
                <a:tc vMerge="1">
                  <a:txBody>
                    <a:bodyPr/>
                    <a:lstStyle/>
                    <a:p>
                      <a:endParaRPr lang="en-GB"/>
                    </a:p>
                  </a:txBody>
                  <a:tcPr/>
                </a:tc>
                <a:tc>
                  <a:txBody>
                    <a:bodyPr/>
                    <a:lstStyle/>
                    <a:p>
                      <a:pPr algn="just">
                        <a:lnSpc>
                          <a:spcPct val="115000"/>
                        </a:lnSpc>
                      </a:pPr>
                      <a:r>
                        <a:rPr lang="en-GB" sz="2400" dirty="0">
                          <a:effectLst/>
                          <a:latin typeface="Times" panose="02020603050405020304" pitchFamily="18" charset="0"/>
                          <a:ea typeface="Calibri" panose="020F0502020204030204" pitchFamily="34" charset="0"/>
                          <a:cs typeface="Times" panose="02020603050405020304" pitchFamily="18" charset="0"/>
                        </a:rPr>
                        <a:t>Armenian</a:t>
                      </a:r>
                    </a:p>
                  </a:txBody>
                  <a:tcPr marL="68580" marR="68580"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4</a:t>
                      </a:r>
                    </a:p>
                  </a:txBody>
                  <a:tcPr marL="68580" marR="68580" marT="0" marB="0" anchor="b">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57150" cap="flat" cmpd="dbl" algn="ctr">
                      <a:noFill/>
                      <a:prstDash val="solid"/>
                      <a:round/>
                      <a:headEnd type="none" w="med" len="med"/>
                      <a:tailEnd type="none" w="med" len="med"/>
                    </a:lnT>
                    <a:lnB>
                      <a:noFill/>
                    </a:lnB>
                    <a:solidFill>
                      <a:srgbClr val="FFFF00"/>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16</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57150" cap="flat" cmpd="dbl" algn="ctr">
                      <a:noFill/>
                      <a:prstDash val="solid"/>
                      <a:round/>
                      <a:headEnd type="none" w="med" len="med"/>
                      <a:tailEnd type="none" w="med" len="med"/>
                    </a:lnT>
                    <a:lnB>
                      <a:noFill/>
                    </a:lnB>
                    <a:solidFill>
                      <a:srgbClr val="FFFF00"/>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16</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57150" cap="flat" cmpd="dbl" algn="ctr">
                      <a:noFill/>
                      <a:prstDash val="solid"/>
                      <a:round/>
                      <a:headEnd type="none" w="med" len="med"/>
                      <a:tailEnd type="none" w="med" len="med"/>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0</a:t>
                      </a:r>
                    </a:p>
                  </a:txBody>
                  <a:tcPr marL="68580" marR="68580" marT="0" marB="0" anchor="b">
                    <a:lnL w="6350" cap="flat" cmpd="sng" algn="ctr">
                      <a:solidFill>
                        <a:schemeClr val="tx1"/>
                      </a:solidFill>
                      <a:prstDash val="solid"/>
                      <a:round/>
                      <a:headEnd type="none" w="med" len="med"/>
                      <a:tailEnd type="none" w="med" len="med"/>
                    </a:lnL>
                    <a:lnR>
                      <a:noFill/>
                    </a:lnR>
                    <a:lnT>
                      <a:noFill/>
                    </a:lnT>
                    <a:lnB>
                      <a:noFill/>
                    </a:lnB>
                    <a:solidFill>
                      <a:schemeClr val="accent6"/>
                    </a:solidFill>
                  </a:tcPr>
                </a:tc>
                <a:extLst>
                  <a:ext uri="{0D108BD9-81ED-4DB2-BD59-A6C34878D82A}">
                    <a16:rowId xmlns:a16="http://schemas.microsoft.com/office/drawing/2014/main" val="2787649501"/>
                  </a:ext>
                </a:extLst>
              </a:tr>
              <a:tr h="357564">
                <a:tc vMerge="1">
                  <a:txBody>
                    <a:bodyPr/>
                    <a:lstStyle/>
                    <a:p>
                      <a:endParaRPr lang="en-GB"/>
                    </a:p>
                  </a:txBody>
                  <a:tcPr/>
                </a:tc>
                <a:tc>
                  <a:txBody>
                    <a:bodyPr/>
                    <a:lstStyle/>
                    <a:p>
                      <a:pPr algn="just">
                        <a:lnSpc>
                          <a:spcPct val="115000"/>
                        </a:lnSpc>
                      </a:pPr>
                      <a:r>
                        <a:rPr lang="en-GB" sz="2400" dirty="0">
                          <a:effectLst/>
                          <a:latin typeface="Times" panose="02020603050405020304" pitchFamily="18" charset="0"/>
                          <a:ea typeface="Calibri" panose="020F0502020204030204" pitchFamily="34" charset="0"/>
                          <a:cs typeface="Times" panose="02020603050405020304" pitchFamily="18" charset="0"/>
                        </a:rPr>
                        <a:t>Azeri</a:t>
                      </a:r>
                    </a:p>
                  </a:txBody>
                  <a:tcPr marL="68580" marR="68580"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0</a:t>
                      </a:r>
                    </a:p>
                  </a:txBody>
                  <a:tcPr marL="68580" marR="68580" marT="0" marB="0" anchor="b">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solidFill>
                      <a:srgbClr val="FFFF00"/>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1</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57150" cap="flat" cmpd="dbl" algn="ctr">
                      <a:noFill/>
                      <a:prstDash val="solid"/>
                      <a:round/>
                      <a:headEnd type="none" w="med" len="med"/>
                      <a:tailEnd type="none" w="med" len="med"/>
                    </a:lnB>
                    <a:solidFill>
                      <a:srgbClr val="FFFF00"/>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34</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57150" cap="flat" cmpd="dbl" algn="ctr">
                      <a:noFill/>
                      <a:prstDash val="solid"/>
                      <a:round/>
                      <a:headEnd type="none" w="med" len="med"/>
                      <a:tailEnd type="none" w="med" len="med"/>
                    </a:lnT>
                    <a:lnB>
                      <a:noFill/>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0</a:t>
                      </a:r>
                    </a:p>
                  </a:txBody>
                  <a:tcPr marL="68580" marR="68580" marT="0" marB="0" anchor="b">
                    <a:lnL w="6350" cap="flat" cmpd="sng" algn="ctr">
                      <a:solidFill>
                        <a:schemeClr val="tx1"/>
                      </a:solidFill>
                      <a:prstDash val="solid"/>
                      <a:round/>
                      <a:headEnd type="none" w="med" len="med"/>
                      <a:tailEnd type="none" w="med" len="med"/>
                    </a:lnL>
                    <a:lnR>
                      <a:noFill/>
                    </a:lnR>
                    <a:lnT>
                      <a:noFill/>
                    </a:lnT>
                    <a:lnB>
                      <a:noFill/>
                    </a:lnB>
                    <a:solidFill>
                      <a:schemeClr val="accent6"/>
                    </a:solidFill>
                  </a:tcPr>
                </a:tc>
                <a:extLst>
                  <a:ext uri="{0D108BD9-81ED-4DB2-BD59-A6C34878D82A}">
                    <a16:rowId xmlns:a16="http://schemas.microsoft.com/office/drawing/2014/main" val="1080109296"/>
                  </a:ext>
                </a:extLst>
              </a:tr>
              <a:tr h="366000">
                <a:tc vMerge="1">
                  <a:txBody>
                    <a:bodyPr/>
                    <a:lstStyle/>
                    <a:p>
                      <a:endParaRPr lang="en-GB"/>
                    </a:p>
                  </a:txBody>
                  <a:tcPr/>
                </a:tc>
                <a:tc>
                  <a:txBody>
                    <a:bodyPr/>
                    <a:lstStyle/>
                    <a:p>
                      <a:pPr algn="just">
                        <a:lnSpc>
                          <a:spcPct val="115000"/>
                        </a:lnSpc>
                      </a:pPr>
                      <a:r>
                        <a:rPr lang="en-GB" sz="2400" dirty="0">
                          <a:effectLst/>
                          <a:latin typeface="Times" panose="02020603050405020304" pitchFamily="18" charset="0"/>
                          <a:ea typeface="Calibri" panose="020F0502020204030204" pitchFamily="34" charset="0"/>
                          <a:cs typeface="Times" panose="02020603050405020304" pitchFamily="18" charset="0"/>
                        </a:rPr>
                        <a:t>NEK</a:t>
                      </a:r>
                    </a:p>
                  </a:txBody>
                  <a:tcPr marL="68580" marR="68580"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57150" cap="flat" cmpd="sng" algn="ctr">
                      <a:solidFill>
                        <a:srgbClr val="C00000"/>
                      </a:solidFill>
                      <a:prstDash val="solid"/>
                      <a:round/>
                      <a:headEnd type="none" w="med" len="med"/>
                      <a:tailEnd type="none" w="med" len="med"/>
                    </a:lnB>
                  </a:tcPr>
                </a:tc>
                <a:tc>
                  <a:txBody>
                    <a:bodyPr/>
                    <a:lstStyle/>
                    <a:p>
                      <a:pPr algn="r">
                        <a:lnSpc>
                          <a:spcPct val="115000"/>
                        </a:lnSpc>
                      </a:pPr>
                      <a:r>
                        <a:rPr lang="en-GB" sz="2400">
                          <a:solidFill>
                            <a:schemeClr val="tx1"/>
                          </a:solidFill>
                          <a:effectLst/>
                          <a:latin typeface="Times" panose="02020603050405020304" pitchFamily="18" charset="0"/>
                          <a:ea typeface="Calibri" panose="020F0502020204030204" pitchFamily="34" charset="0"/>
                          <a:cs typeface="Times" panose="02020603050405020304" pitchFamily="18" charset="0"/>
                        </a:rPr>
                        <a:t>3</a:t>
                      </a:r>
                    </a:p>
                  </a:txBody>
                  <a:tcPr marL="68580" marR="68580" marT="0" marB="0" anchor="b">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57150" cap="flat" cmpd="sng" algn="ctr">
                      <a:solidFill>
                        <a:srgbClr val="C00000"/>
                      </a:solidFill>
                      <a:prstDash val="solid"/>
                      <a:round/>
                      <a:headEnd type="none" w="med" len="med"/>
                      <a:tailEnd type="none" w="med" len="med"/>
                    </a:lnB>
                    <a:solidFill>
                      <a:srgbClr val="FFFF00"/>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26</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57150" cap="flat" cmpd="dbl" algn="ctr">
                      <a:noFill/>
                      <a:prstDash val="solid"/>
                      <a:round/>
                      <a:headEnd type="none" w="med" len="med"/>
                      <a:tailEnd type="none" w="med" len="med"/>
                    </a:lnT>
                    <a:lnB w="57150" cap="flat" cmpd="sng" algn="ctr">
                      <a:solidFill>
                        <a:srgbClr val="C00000"/>
                      </a:solidFill>
                      <a:prstDash val="solid"/>
                      <a:round/>
                      <a:headEnd type="none" w="med" len="med"/>
                      <a:tailEnd type="none" w="med" len="med"/>
                    </a:lnB>
                    <a:solidFill>
                      <a:srgbClr val="FFFF00"/>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0</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57150" cap="flat" cmpd="sng" algn="ctr">
                      <a:solidFill>
                        <a:srgbClr val="C00000"/>
                      </a:solidFill>
                      <a:prstDash val="solid"/>
                      <a:round/>
                      <a:headEnd type="none" w="med" len="med"/>
                      <a:tailEnd type="none" w="med" len="med"/>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0</a:t>
                      </a:r>
                    </a:p>
                  </a:txBody>
                  <a:tcPr marL="68580" marR="68580" marT="0" marB="0" anchor="b">
                    <a:lnL w="6350" cap="flat" cmpd="sng" algn="ctr">
                      <a:solidFill>
                        <a:schemeClr val="tx1"/>
                      </a:solidFill>
                      <a:prstDash val="solid"/>
                      <a:round/>
                      <a:headEnd type="none" w="med" len="med"/>
                      <a:tailEnd type="none" w="med" len="med"/>
                    </a:lnL>
                    <a:lnR>
                      <a:noFill/>
                    </a:lnR>
                    <a:lnT>
                      <a:noFill/>
                    </a:lnT>
                    <a:lnB w="57150" cap="flat" cmpd="sng" algn="ctr">
                      <a:solidFill>
                        <a:srgbClr val="C00000"/>
                      </a:solidFill>
                      <a:prstDash val="solid"/>
                      <a:round/>
                      <a:headEnd type="none" w="med" len="med"/>
                      <a:tailEnd type="none" w="med" len="med"/>
                    </a:lnB>
                    <a:solidFill>
                      <a:schemeClr val="accent6"/>
                    </a:solidFill>
                  </a:tcPr>
                </a:tc>
                <a:extLst>
                  <a:ext uri="{0D108BD9-81ED-4DB2-BD59-A6C34878D82A}">
                    <a16:rowId xmlns:a16="http://schemas.microsoft.com/office/drawing/2014/main" val="79968767"/>
                  </a:ext>
                </a:extLst>
              </a:tr>
              <a:tr h="366000">
                <a:tc rowSpan="5">
                  <a:txBody>
                    <a:bodyPr/>
                    <a:lstStyle/>
                    <a:p>
                      <a:pPr algn="ctr">
                        <a:lnSpc>
                          <a:spcPct val="115000"/>
                        </a:lnSpc>
                      </a:pPr>
                      <a:r>
                        <a:rPr lang="en-GB" sz="2400" dirty="0">
                          <a:effectLst/>
                          <a:latin typeface="Times" panose="02020603050405020304" pitchFamily="18" charset="0"/>
                          <a:ea typeface="Calibri" panose="020F0502020204030204" pitchFamily="34" charset="0"/>
                          <a:cs typeface="Times" panose="02020603050405020304" pitchFamily="18" charset="0"/>
                        </a:rPr>
                        <a:t>VT</a:t>
                      </a:r>
                    </a:p>
                  </a:txBody>
                  <a:tcPr marL="68580" marR="68580" marT="0" marB="0" anchor="ctr">
                    <a:lnL>
                      <a:noFill/>
                    </a:lnL>
                    <a:lnR w="28575" cap="flat" cmpd="sng" algn="ctr">
                      <a:solidFill>
                        <a:srgbClr val="000000"/>
                      </a:solidFill>
                      <a:prstDash val="solid"/>
                      <a:round/>
                      <a:headEnd type="none" w="med" len="med"/>
                      <a:tailEnd type="none" w="med" len="med"/>
                    </a:lnR>
                    <a:lnT w="57150" cap="flat" cmpd="sng" algn="ctr">
                      <a:solidFill>
                        <a:srgbClr val="C00000"/>
                      </a:solidFill>
                      <a:prstDash val="solid"/>
                      <a:round/>
                      <a:headEnd type="none" w="med" len="med"/>
                      <a:tailEnd type="none" w="med" len="med"/>
                    </a:lnT>
                    <a:lnB>
                      <a:noFill/>
                    </a:lnB>
                  </a:tcPr>
                </a:tc>
                <a:tc>
                  <a:txBody>
                    <a:bodyPr/>
                    <a:lstStyle/>
                    <a:p>
                      <a:pPr algn="just">
                        <a:lnSpc>
                          <a:spcPct val="115000"/>
                        </a:lnSpc>
                      </a:pPr>
                      <a:r>
                        <a:rPr lang="en-GB" sz="2400">
                          <a:effectLst/>
                          <a:latin typeface="Times" panose="02020603050405020304" pitchFamily="18" charset="0"/>
                          <a:ea typeface="Calibri" panose="020F0502020204030204" pitchFamily="34" charset="0"/>
                          <a:cs typeface="Times" panose="02020603050405020304" pitchFamily="18" charset="0"/>
                        </a:rPr>
                        <a:t>Mukri</a:t>
                      </a:r>
                    </a:p>
                  </a:txBody>
                  <a:tcPr marL="68580" marR="68580"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sng" algn="ctr">
                      <a:solidFill>
                        <a:srgbClr val="C00000"/>
                      </a:solidFill>
                      <a:prstDash val="solid"/>
                      <a:round/>
                      <a:headEnd type="none" w="med" len="med"/>
                      <a:tailEnd type="none" w="med" len="med"/>
                    </a:lnT>
                    <a:lnB>
                      <a:noFill/>
                    </a:lnB>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14</a:t>
                      </a:r>
                    </a:p>
                  </a:txBody>
                  <a:tcPr marL="68580" marR="68580" marT="0" marB="0" anchor="b">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57150" cap="flat" cmpd="sng" algn="ctr">
                      <a:solidFill>
                        <a:srgbClr val="C00000"/>
                      </a:solidFill>
                      <a:prstDash val="solid"/>
                      <a:round/>
                      <a:headEnd type="none" w="med" len="med"/>
                      <a:tailEnd type="none" w="med" len="med"/>
                    </a:lnT>
                    <a:lnB>
                      <a:noFill/>
                    </a:lnB>
                    <a:solidFill>
                      <a:srgbClr val="FFFF00"/>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30</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57150" cap="flat" cmpd="sng" algn="ctr">
                      <a:solidFill>
                        <a:srgbClr val="C00000"/>
                      </a:solidFill>
                      <a:prstDash val="solid"/>
                      <a:round/>
                      <a:headEnd type="none" w="med" len="med"/>
                      <a:tailEnd type="none" w="med" len="med"/>
                    </a:lnT>
                    <a:lnB>
                      <a:noFill/>
                    </a:lnB>
                    <a:solidFill>
                      <a:srgbClr val="FFFF00"/>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2</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57150" cap="flat" cmpd="sng" algn="ctr">
                      <a:solidFill>
                        <a:srgbClr val="C00000"/>
                      </a:solidFill>
                      <a:prstDash val="solid"/>
                      <a:round/>
                      <a:headEnd type="none" w="med" len="med"/>
                      <a:tailEnd type="none" w="med" len="med"/>
                    </a:lnT>
                    <a:lnB w="57150" cap="flat" cmpd="dbl" algn="ctr">
                      <a:noFill/>
                      <a:prstDash val="solid"/>
                      <a:round/>
                      <a:headEnd type="none" w="med" len="med"/>
                      <a:tailEnd type="none" w="med" len="med"/>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2</a:t>
                      </a:r>
                    </a:p>
                  </a:txBody>
                  <a:tcPr marL="68580" marR="68580" marT="0" marB="0" anchor="b">
                    <a:lnL w="6350" cap="flat" cmpd="sng" algn="ctr">
                      <a:solidFill>
                        <a:schemeClr val="tx1"/>
                      </a:solidFill>
                      <a:prstDash val="solid"/>
                      <a:round/>
                      <a:headEnd type="none" w="med" len="med"/>
                      <a:tailEnd type="none" w="med" len="med"/>
                    </a:lnL>
                    <a:lnR>
                      <a:noFill/>
                    </a:lnR>
                    <a:lnT w="57150"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solidFill>
                      <a:schemeClr val="accent6"/>
                    </a:solidFill>
                  </a:tcPr>
                </a:tc>
                <a:extLst>
                  <a:ext uri="{0D108BD9-81ED-4DB2-BD59-A6C34878D82A}">
                    <a16:rowId xmlns:a16="http://schemas.microsoft.com/office/drawing/2014/main" val="3031670766"/>
                  </a:ext>
                </a:extLst>
              </a:tr>
              <a:tr h="366000">
                <a:tc vMerge="1">
                  <a:txBody>
                    <a:bodyPr/>
                    <a:lstStyle/>
                    <a:p>
                      <a:endParaRPr lang="en-GB"/>
                    </a:p>
                  </a:txBody>
                  <a:tcPr/>
                </a:tc>
                <a:tc>
                  <a:txBody>
                    <a:bodyPr/>
                    <a:lstStyle/>
                    <a:p>
                      <a:pPr algn="just">
                        <a:lnSpc>
                          <a:spcPct val="115000"/>
                        </a:lnSpc>
                      </a:pPr>
                      <a:r>
                        <a:rPr lang="en-GB" sz="2400">
                          <a:effectLst/>
                          <a:latin typeface="Times" panose="02020603050405020304" pitchFamily="18" charset="0"/>
                          <a:ea typeface="Calibri" panose="020F0502020204030204" pitchFamily="34" charset="0"/>
                          <a:cs typeface="Times" panose="02020603050405020304" pitchFamily="18" charset="0"/>
                        </a:rPr>
                        <a:t>NENA</a:t>
                      </a:r>
                    </a:p>
                  </a:txBody>
                  <a:tcPr marL="68580" marR="68580"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25</a:t>
                      </a:r>
                    </a:p>
                  </a:txBody>
                  <a:tcPr marL="68580" marR="68580" marT="0" marB="0" anchor="b">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57150" cap="flat" cmpd="dbl" algn="ctr">
                      <a:noFill/>
                      <a:prstDash val="solid"/>
                      <a:round/>
                      <a:headEnd type="none" w="med" len="med"/>
                      <a:tailEnd type="none" w="med" len="med"/>
                    </a:lnB>
                    <a:solidFill>
                      <a:srgbClr val="FFFF00"/>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0</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57150" cap="flat" cmpd="dbl" algn="ctr">
                      <a:noFill/>
                      <a:prstDash val="solid"/>
                      <a:round/>
                      <a:headEnd type="none" w="med" len="med"/>
                      <a:tailEnd type="none" w="med" len="med"/>
                    </a:lnB>
                    <a:solidFill>
                      <a:srgbClr val="FFFF00"/>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0</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57150" cap="flat" cmpd="dbl" algn="ctr">
                      <a:noFill/>
                      <a:prstDash val="solid"/>
                      <a:round/>
                      <a:headEnd type="none" w="med" len="med"/>
                      <a:tailEnd type="none" w="med" len="med"/>
                    </a:lnT>
                    <a:lnB w="57150" cap="flat" cmpd="dbl" algn="ctr">
                      <a:noFill/>
                      <a:prstDash val="solid"/>
                      <a:round/>
                      <a:headEnd type="none" w="med" len="med"/>
                      <a:tailEnd type="none" w="med" len="med"/>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16</a:t>
                      </a:r>
                    </a:p>
                  </a:txBody>
                  <a:tcPr marL="68580" marR="68580" marT="0" marB="0" anchor="b">
                    <a:lnL w="635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solidFill>
                      <a:schemeClr val="accent6"/>
                    </a:solidFill>
                  </a:tcPr>
                </a:tc>
                <a:extLst>
                  <a:ext uri="{0D108BD9-81ED-4DB2-BD59-A6C34878D82A}">
                    <a16:rowId xmlns:a16="http://schemas.microsoft.com/office/drawing/2014/main" val="642491603"/>
                  </a:ext>
                </a:extLst>
              </a:tr>
              <a:tr h="366000">
                <a:tc vMerge="1">
                  <a:txBody>
                    <a:bodyPr/>
                    <a:lstStyle/>
                    <a:p>
                      <a:endParaRPr lang="en-GB"/>
                    </a:p>
                  </a:txBody>
                  <a:tcPr/>
                </a:tc>
                <a:tc>
                  <a:txBody>
                    <a:bodyPr/>
                    <a:lstStyle/>
                    <a:p>
                      <a:pPr algn="just">
                        <a:lnSpc>
                          <a:spcPct val="115000"/>
                        </a:lnSpc>
                      </a:pPr>
                      <a:r>
                        <a:rPr lang="en-GB" sz="2400" dirty="0">
                          <a:effectLst/>
                          <a:latin typeface="Times" panose="02020603050405020304" pitchFamily="18" charset="0"/>
                          <a:ea typeface="Calibri" panose="020F0502020204030204" pitchFamily="34" charset="0"/>
                          <a:cs typeface="Times" panose="02020603050405020304" pitchFamily="18" charset="0"/>
                        </a:rPr>
                        <a:t>Armenian</a:t>
                      </a:r>
                    </a:p>
                  </a:txBody>
                  <a:tcPr marL="68580" marR="68580"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4</a:t>
                      </a:r>
                    </a:p>
                  </a:txBody>
                  <a:tcPr marL="68580" marR="68580" marT="0" marB="0" anchor="b">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57150" cap="flat" cmpd="dbl" algn="ctr">
                      <a:noFill/>
                      <a:prstDash val="solid"/>
                      <a:round/>
                      <a:headEnd type="none" w="med" len="med"/>
                      <a:tailEnd type="none" w="med" len="med"/>
                    </a:lnT>
                    <a:lnB>
                      <a:noFill/>
                    </a:lnB>
                    <a:solidFill>
                      <a:srgbClr val="FFFF00"/>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7</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57150" cap="flat" cmpd="dbl" algn="ctr">
                      <a:noFill/>
                      <a:prstDash val="solid"/>
                      <a:round/>
                      <a:headEnd type="none" w="med" len="med"/>
                      <a:tailEnd type="none" w="med" len="med"/>
                    </a:lnT>
                    <a:lnB>
                      <a:noFill/>
                    </a:lnB>
                    <a:solidFill>
                      <a:srgbClr val="FFFF00"/>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27</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57150" cap="flat" cmpd="dbl" algn="ctr">
                      <a:noFill/>
                      <a:prstDash val="solid"/>
                      <a:round/>
                      <a:headEnd type="none" w="med" len="med"/>
                      <a:tailEnd type="none" w="med" len="med"/>
                    </a:lnT>
                    <a:lnB>
                      <a:noFill/>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26</a:t>
                      </a:r>
                    </a:p>
                  </a:txBody>
                  <a:tcPr marL="68580" marR="68580" marT="0" marB="0" anchor="b">
                    <a:lnL w="6350" cap="flat" cmpd="sng" algn="ctr">
                      <a:solidFill>
                        <a:schemeClr val="tx1"/>
                      </a:solidFill>
                      <a:prstDash val="solid"/>
                      <a:round/>
                      <a:headEnd type="none" w="med" len="med"/>
                      <a:tailEnd type="none" w="med" len="med"/>
                    </a:lnL>
                    <a:lnR>
                      <a:noFill/>
                    </a:lnR>
                    <a:lnT>
                      <a:noFill/>
                    </a:lnT>
                    <a:lnB>
                      <a:noFill/>
                    </a:lnB>
                    <a:solidFill>
                      <a:schemeClr val="accent6"/>
                    </a:solidFill>
                  </a:tcPr>
                </a:tc>
                <a:extLst>
                  <a:ext uri="{0D108BD9-81ED-4DB2-BD59-A6C34878D82A}">
                    <a16:rowId xmlns:a16="http://schemas.microsoft.com/office/drawing/2014/main" val="127392583"/>
                  </a:ext>
                </a:extLst>
              </a:tr>
              <a:tr h="355088">
                <a:tc vMerge="1">
                  <a:txBody>
                    <a:bodyPr/>
                    <a:lstStyle/>
                    <a:p>
                      <a:endParaRPr lang="en-GB"/>
                    </a:p>
                  </a:txBody>
                  <a:tcPr/>
                </a:tc>
                <a:tc>
                  <a:txBody>
                    <a:bodyPr/>
                    <a:lstStyle/>
                    <a:p>
                      <a:pPr algn="just">
                        <a:lnSpc>
                          <a:spcPct val="115000"/>
                        </a:lnSpc>
                      </a:pPr>
                      <a:r>
                        <a:rPr lang="en-GB" sz="2400" dirty="0">
                          <a:effectLst/>
                          <a:latin typeface="Times" panose="02020603050405020304" pitchFamily="18" charset="0"/>
                          <a:ea typeface="Calibri" panose="020F0502020204030204" pitchFamily="34" charset="0"/>
                          <a:cs typeface="Times" panose="02020603050405020304" pitchFamily="18" charset="0"/>
                        </a:rPr>
                        <a:t>Azeri</a:t>
                      </a:r>
                    </a:p>
                  </a:txBody>
                  <a:tcPr marL="68580" marR="68580"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3</a:t>
                      </a:r>
                    </a:p>
                  </a:txBody>
                  <a:tcPr marL="68580" marR="68580" marT="0" marB="0" anchor="b">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12700" cap="flat" cmpd="sng" algn="ctr">
                      <a:noFill/>
                      <a:prstDash val="dash"/>
                      <a:round/>
                      <a:headEnd type="none" w="med" len="med"/>
                      <a:tailEnd type="none" w="med" len="med"/>
                    </a:lnB>
                    <a:solidFill>
                      <a:srgbClr val="FFFF00"/>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11</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12700" cap="flat" cmpd="sng" algn="ctr">
                      <a:noFill/>
                      <a:prstDash val="dash"/>
                      <a:round/>
                      <a:headEnd type="none" w="med" len="med"/>
                      <a:tailEnd type="none" w="med" len="med"/>
                    </a:lnB>
                    <a:solidFill>
                      <a:srgbClr val="FFFF00"/>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46</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12700" cap="flat" cmpd="sng" algn="ctr">
                      <a:noFill/>
                      <a:prstDash val="dash"/>
                      <a:round/>
                      <a:headEnd type="none" w="med" len="med"/>
                      <a:tailEnd type="none" w="med" len="med"/>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5</a:t>
                      </a:r>
                    </a:p>
                  </a:txBody>
                  <a:tcPr marL="68580" marR="68580" marT="0" marB="0" anchor="b">
                    <a:lnL w="6350" cap="flat" cmpd="sng" algn="ctr">
                      <a:solidFill>
                        <a:schemeClr val="tx1"/>
                      </a:solidFill>
                      <a:prstDash val="solid"/>
                      <a:round/>
                      <a:headEnd type="none" w="med" len="med"/>
                      <a:tailEnd type="none" w="med" len="med"/>
                    </a:lnL>
                    <a:lnR>
                      <a:noFill/>
                    </a:lnR>
                    <a:lnT>
                      <a:noFill/>
                    </a:lnT>
                    <a:lnB>
                      <a:noFill/>
                    </a:lnB>
                    <a:solidFill>
                      <a:schemeClr val="accent6"/>
                    </a:solidFill>
                  </a:tcPr>
                </a:tc>
                <a:extLst>
                  <a:ext uri="{0D108BD9-81ED-4DB2-BD59-A6C34878D82A}">
                    <a16:rowId xmlns:a16="http://schemas.microsoft.com/office/drawing/2014/main" val="4223411733"/>
                  </a:ext>
                </a:extLst>
              </a:tr>
              <a:tr h="210472">
                <a:tc vMerge="1">
                  <a:txBody>
                    <a:bodyPr/>
                    <a:lstStyle/>
                    <a:p>
                      <a:endParaRPr lang="en-GB"/>
                    </a:p>
                  </a:txBody>
                  <a:tcPr/>
                </a:tc>
                <a:tc>
                  <a:txBody>
                    <a:bodyPr/>
                    <a:lstStyle/>
                    <a:p>
                      <a:pPr algn="just">
                        <a:lnSpc>
                          <a:spcPct val="115000"/>
                        </a:lnSpc>
                      </a:pPr>
                      <a:r>
                        <a:rPr lang="en-GB" sz="2400">
                          <a:effectLst/>
                          <a:latin typeface="Times" panose="02020603050405020304" pitchFamily="18" charset="0"/>
                          <a:ea typeface="Calibri" panose="020F0502020204030204" pitchFamily="34" charset="0"/>
                          <a:cs typeface="Times" panose="02020603050405020304" pitchFamily="18" charset="0"/>
                        </a:rPr>
                        <a:t>NEK</a:t>
                      </a:r>
                    </a:p>
                  </a:txBody>
                  <a:tcPr marL="68580" marR="68580" marT="0" marB="0" anchor="b">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10</a:t>
                      </a:r>
                    </a:p>
                  </a:txBody>
                  <a:tcPr marL="68580" marR="68580" marT="0" marB="0" anchor="b">
                    <a:lnL w="1270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a:noFill/>
                    </a:lnB>
                    <a:solidFill>
                      <a:srgbClr val="FFFF00"/>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35</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a:noFill/>
                    </a:lnB>
                    <a:solidFill>
                      <a:srgbClr val="FFFF00"/>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18</a:t>
                      </a:r>
                    </a:p>
                  </a:txBody>
                  <a:tcPr marL="68580" marR="68580" marT="0"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a:noFill/>
                    </a:lnB>
                    <a:solidFill>
                      <a:schemeClr val="bg1"/>
                    </a:solidFill>
                  </a:tcPr>
                </a:tc>
                <a:tc>
                  <a:txBody>
                    <a:bodyPr/>
                    <a:lstStyle/>
                    <a:p>
                      <a:pPr algn="r">
                        <a:lnSpc>
                          <a:spcPct val="115000"/>
                        </a:lnSpc>
                      </a:pPr>
                      <a:r>
                        <a:rPr lang="en-GB" sz="2400" dirty="0">
                          <a:solidFill>
                            <a:schemeClr val="tx1"/>
                          </a:solidFill>
                          <a:effectLst/>
                          <a:latin typeface="Times" panose="02020603050405020304" pitchFamily="18" charset="0"/>
                          <a:ea typeface="Calibri" panose="020F0502020204030204" pitchFamily="34" charset="0"/>
                          <a:cs typeface="Times" panose="02020603050405020304" pitchFamily="18" charset="0"/>
                        </a:rPr>
                        <a:t>8</a:t>
                      </a:r>
                    </a:p>
                  </a:txBody>
                  <a:tcPr marL="68580" marR="68580" marT="0" marB="0" anchor="b">
                    <a:lnL w="6350" cap="flat" cmpd="sng" algn="ctr">
                      <a:solidFill>
                        <a:schemeClr val="tx1"/>
                      </a:solidFill>
                      <a:prstDash val="solid"/>
                      <a:round/>
                      <a:headEnd type="none" w="med" len="med"/>
                      <a:tailEnd type="none" w="med" len="med"/>
                    </a:lnL>
                    <a:lnR>
                      <a:noFill/>
                    </a:lnR>
                    <a:lnT>
                      <a:noFill/>
                    </a:lnT>
                    <a:lnB>
                      <a:noFill/>
                    </a:lnB>
                    <a:solidFill>
                      <a:schemeClr val="accent6"/>
                    </a:solidFill>
                  </a:tcPr>
                </a:tc>
                <a:extLst>
                  <a:ext uri="{0D108BD9-81ED-4DB2-BD59-A6C34878D82A}">
                    <a16:rowId xmlns:a16="http://schemas.microsoft.com/office/drawing/2014/main" val="3045363708"/>
                  </a:ext>
                </a:extLst>
              </a:tr>
            </a:tbl>
          </a:graphicData>
        </a:graphic>
      </p:graphicFrame>
    </p:spTree>
    <p:extLst>
      <p:ext uri="{BB962C8B-B14F-4D97-AF65-F5344CB8AC3E}">
        <p14:creationId xmlns:p14="http://schemas.microsoft.com/office/powerpoint/2010/main" val="116465865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a:extLst>
              <a:ext uri="{FF2B5EF4-FFF2-40B4-BE49-F238E27FC236}">
                <a16:creationId xmlns:a16="http://schemas.microsoft.com/office/drawing/2014/main" id="{7E618F99-872B-0B01-AE6D-DE723AD78638}"/>
              </a:ext>
            </a:extLst>
          </p:cNvPr>
          <p:cNvSpPr>
            <a:spLocks noGrp="1"/>
          </p:cNvSpPr>
          <p:nvPr>
            <p:ph type="sldNum" sz="quarter" idx="12"/>
          </p:nvPr>
        </p:nvSpPr>
        <p:spPr>
          <a:xfrm>
            <a:off x="6553200" y="6356350"/>
            <a:ext cx="2133600" cy="365125"/>
          </a:xfrm>
        </p:spPr>
        <p:txBody>
          <a:bodyPr/>
          <a:lstStyle/>
          <a:p>
            <a:pPr>
              <a:spcAft>
                <a:spcPts val="600"/>
              </a:spcAft>
              <a:defRPr/>
            </a:pPr>
            <a:fld id="{FFCAF955-5E2C-47F9-9953-A0A92CEB2270}" type="slidenum">
              <a:rPr lang="en-GB" altLang="en-US" smtClean="0"/>
              <a:pPr>
                <a:spcAft>
                  <a:spcPts val="600"/>
                </a:spcAft>
                <a:defRPr/>
              </a:pPr>
              <a:t>32</a:t>
            </a:fld>
            <a:endParaRPr lang="en-GB" altLang="en-US"/>
          </a:p>
        </p:txBody>
      </p:sp>
      <p:graphicFrame>
        <p:nvGraphicFramePr>
          <p:cNvPr id="7" name="Chart 6">
            <a:extLst>
              <a:ext uri="{FF2B5EF4-FFF2-40B4-BE49-F238E27FC236}">
                <a16:creationId xmlns:a16="http://schemas.microsoft.com/office/drawing/2014/main" id="{F3BA2785-77BE-CA1E-385E-78E35E907A5E}"/>
              </a:ext>
            </a:extLst>
          </p:cNvPr>
          <p:cNvGraphicFramePr>
            <a:graphicFrameLocks/>
          </p:cNvGraphicFramePr>
          <p:nvPr>
            <p:extLst>
              <p:ext uri="{D42A27DB-BD31-4B8C-83A1-F6EECF244321}">
                <p14:modId xmlns:p14="http://schemas.microsoft.com/office/powerpoint/2010/main" val="1918375934"/>
              </p:ext>
            </p:extLst>
          </p:nvPr>
        </p:nvGraphicFramePr>
        <p:xfrm>
          <a:off x="35496" y="90574"/>
          <a:ext cx="9073008" cy="6676851"/>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Connector 9">
            <a:extLst>
              <a:ext uri="{FF2B5EF4-FFF2-40B4-BE49-F238E27FC236}">
                <a16:creationId xmlns:a16="http://schemas.microsoft.com/office/drawing/2014/main" id="{DC87664E-B88E-1C11-7DFA-7955E63F6C16}"/>
              </a:ext>
            </a:extLst>
          </p:cNvPr>
          <p:cNvCxnSpPr/>
          <p:nvPr/>
        </p:nvCxnSpPr>
        <p:spPr>
          <a:xfrm>
            <a:off x="4716016" y="0"/>
            <a:ext cx="0" cy="5688632"/>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814718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a:extLst>
              <a:ext uri="{FF2B5EF4-FFF2-40B4-BE49-F238E27FC236}">
                <a16:creationId xmlns:a16="http://schemas.microsoft.com/office/drawing/2014/main" id="{7E618F99-872B-0B01-AE6D-DE723AD78638}"/>
              </a:ext>
            </a:extLst>
          </p:cNvPr>
          <p:cNvSpPr>
            <a:spLocks noGrp="1"/>
          </p:cNvSpPr>
          <p:nvPr>
            <p:ph type="sldNum" sz="quarter" idx="12"/>
          </p:nvPr>
        </p:nvSpPr>
        <p:spPr>
          <a:xfrm>
            <a:off x="6553200" y="6356350"/>
            <a:ext cx="2133600" cy="365125"/>
          </a:xfrm>
        </p:spPr>
        <p:txBody>
          <a:bodyPr/>
          <a:lstStyle/>
          <a:p>
            <a:pPr>
              <a:spcAft>
                <a:spcPts val="600"/>
              </a:spcAft>
              <a:defRPr/>
            </a:pPr>
            <a:fld id="{FFCAF955-5E2C-47F9-9953-A0A92CEB2270}" type="slidenum">
              <a:rPr lang="en-GB" altLang="en-US" smtClean="0"/>
              <a:pPr>
                <a:spcAft>
                  <a:spcPts val="600"/>
                </a:spcAft>
                <a:defRPr/>
              </a:pPr>
              <a:t>33</a:t>
            </a:fld>
            <a:endParaRPr lang="en-GB" altLang="en-US"/>
          </a:p>
        </p:txBody>
      </p:sp>
      <p:graphicFrame>
        <p:nvGraphicFramePr>
          <p:cNvPr id="7" name="Chart 6">
            <a:extLst>
              <a:ext uri="{FF2B5EF4-FFF2-40B4-BE49-F238E27FC236}">
                <a16:creationId xmlns:a16="http://schemas.microsoft.com/office/drawing/2014/main" id="{F3BA2785-77BE-CA1E-385E-78E35E907A5E}"/>
              </a:ext>
            </a:extLst>
          </p:cNvPr>
          <p:cNvGraphicFramePr>
            <a:graphicFrameLocks/>
          </p:cNvGraphicFramePr>
          <p:nvPr/>
        </p:nvGraphicFramePr>
        <p:xfrm>
          <a:off x="35496" y="90574"/>
          <a:ext cx="9073008" cy="6676851"/>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Connector 9">
            <a:extLst>
              <a:ext uri="{FF2B5EF4-FFF2-40B4-BE49-F238E27FC236}">
                <a16:creationId xmlns:a16="http://schemas.microsoft.com/office/drawing/2014/main" id="{DC87664E-B88E-1C11-7DFA-7955E63F6C16}"/>
              </a:ext>
            </a:extLst>
          </p:cNvPr>
          <p:cNvCxnSpPr/>
          <p:nvPr/>
        </p:nvCxnSpPr>
        <p:spPr>
          <a:xfrm>
            <a:off x="4716016" y="0"/>
            <a:ext cx="0" cy="5688632"/>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01718B89-2F0D-BAA3-FF9B-8778838747E7}"/>
              </a:ext>
            </a:extLst>
          </p:cNvPr>
          <p:cNvSpPr/>
          <p:nvPr/>
        </p:nvSpPr>
        <p:spPr>
          <a:xfrm>
            <a:off x="885470" y="795037"/>
            <a:ext cx="2664293" cy="648072"/>
          </a:xfrm>
          <a:prstGeom prst="rect">
            <a:avLst/>
          </a:prstGeom>
          <a:solidFill>
            <a:srgbClr val="0070C0"/>
          </a:solidFill>
          <a:ln w="0">
            <a:solidFill>
              <a:srgbClr val="336633"/>
            </a:solidFill>
            <a:prstDash val="solid"/>
          </a:ln>
        </p:spPr>
        <p:txBody>
          <a:bodyPr wrap="none" lIns="90000" tIns="45000" rIns="90000" bIns="45000" anchor="ctr" compatLnSpc="0"/>
          <a:lstStyle/>
          <a:p>
            <a:pPr algn="ctr" hangingPunct="0">
              <a:spcBef>
                <a:spcPts val="0"/>
              </a:spcBef>
              <a:spcAft>
                <a:spcPts val="0"/>
              </a:spcAft>
              <a:defRPr/>
            </a:pPr>
            <a:r>
              <a:rPr lang="de-DE" sz="1600" dirty="0">
                <a:latin typeface="Times New Roman" pitchFamily="18" charset="0"/>
                <a:ea typeface="Microsoft YaHei" pitchFamily="2"/>
                <a:cs typeface="Times New Roman" pitchFamily="18" charset="0"/>
              </a:rPr>
              <a:t>postpositional + Genitive-Noun</a:t>
            </a:r>
          </a:p>
        </p:txBody>
      </p:sp>
      <p:sp>
        <p:nvSpPr>
          <p:cNvPr id="14" name="Rectangle 13">
            <a:extLst>
              <a:ext uri="{FF2B5EF4-FFF2-40B4-BE49-F238E27FC236}">
                <a16:creationId xmlns:a16="http://schemas.microsoft.com/office/drawing/2014/main" id="{C3861081-625F-B044-AAD3-F2996ACB8B13}"/>
              </a:ext>
            </a:extLst>
          </p:cNvPr>
          <p:cNvSpPr/>
          <p:nvPr/>
        </p:nvSpPr>
        <p:spPr>
          <a:xfrm>
            <a:off x="1303399" y="109278"/>
            <a:ext cx="1828437" cy="648072"/>
          </a:xfrm>
          <a:prstGeom prst="rect">
            <a:avLst/>
          </a:prstGeom>
          <a:solidFill>
            <a:srgbClr val="0070C0"/>
          </a:solidFill>
          <a:ln w="0">
            <a:solidFill>
              <a:srgbClr val="336633"/>
            </a:solidFill>
            <a:prstDash val="solid"/>
          </a:ln>
        </p:spPr>
        <p:txBody>
          <a:bodyPr wrap="none" lIns="90000" tIns="45000" rIns="90000" bIns="45000" anchor="ctr" compatLnSpc="0"/>
          <a:lstStyle/>
          <a:p>
            <a:pPr algn="ctr" hangingPunct="0">
              <a:spcBef>
                <a:spcPts val="0"/>
              </a:spcBef>
              <a:spcAft>
                <a:spcPts val="0"/>
              </a:spcAft>
              <a:defRPr/>
            </a:pPr>
            <a:r>
              <a:rPr lang="de-DE" sz="1600" dirty="0">
                <a:latin typeface="Times New Roman" pitchFamily="18" charset="0"/>
                <a:ea typeface="Microsoft YaHei" pitchFamily="2"/>
                <a:cs typeface="Times New Roman" pitchFamily="18" charset="0"/>
              </a:rPr>
              <a:t>Left-branching (OV)</a:t>
            </a:r>
          </a:p>
        </p:txBody>
      </p:sp>
      <p:sp>
        <p:nvSpPr>
          <p:cNvPr id="15" name="Rectangle 14">
            <a:extLst>
              <a:ext uri="{FF2B5EF4-FFF2-40B4-BE49-F238E27FC236}">
                <a16:creationId xmlns:a16="http://schemas.microsoft.com/office/drawing/2014/main" id="{79DEBCBE-8BD4-64F9-D06A-5572F1500EB2}"/>
              </a:ext>
            </a:extLst>
          </p:cNvPr>
          <p:cNvSpPr/>
          <p:nvPr/>
        </p:nvSpPr>
        <p:spPr>
          <a:xfrm>
            <a:off x="5580114" y="799774"/>
            <a:ext cx="2664293" cy="648072"/>
          </a:xfrm>
          <a:prstGeom prst="rect">
            <a:avLst/>
          </a:prstGeom>
          <a:solidFill>
            <a:srgbClr val="C00000"/>
          </a:solidFill>
          <a:ln w="0">
            <a:solidFill>
              <a:srgbClr val="336633"/>
            </a:solidFill>
            <a:prstDash val="solid"/>
          </a:ln>
        </p:spPr>
        <p:txBody>
          <a:bodyPr wrap="none" lIns="90000" tIns="45000" rIns="90000" bIns="45000" anchor="ctr" compatLnSpc="0"/>
          <a:lstStyle/>
          <a:p>
            <a:pPr algn="ctr" hangingPunct="0">
              <a:spcBef>
                <a:spcPts val="0"/>
              </a:spcBef>
              <a:spcAft>
                <a:spcPts val="0"/>
              </a:spcAft>
              <a:defRPr/>
            </a:pPr>
            <a:r>
              <a:rPr lang="de-DE" sz="1600" dirty="0">
                <a:latin typeface="Times New Roman" pitchFamily="18" charset="0"/>
                <a:ea typeface="Microsoft YaHei" pitchFamily="2"/>
                <a:cs typeface="Times New Roman" pitchFamily="18" charset="0"/>
              </a:rPr>
              <a:t>prepositional + Noun-Genitive</a:t>
            </a:r>
          </a:p>
        </p:txBody>
      </p:sp>
      <p:sp>
        <p:nvSpPr>
          <p:cNvPr id="16" name="Rectangle 15">
            <a:extLst>
              <a:ext uri="{FF2B5EF4-FFF2-40B4-BE49-F238E27FC236}">
                <a16:creationId xmlns:a16="http://schemas.microsoft.com/office/drawing/2014/main" id="{7E647638-91EC-406F-5639-A7882FF96DB1}"/>
              </a:ext>
            </a:extLst>
          </p:cNvPr>
          <p:cNvSpPr/>
          <p:nvPr/>
        </p:nvSpPr>
        <p:spPr>
          <a:xfrm>
            <a:off x="5998042" y="109278"/>
            <a:ext cx="1828437" cy="648072"/>
          </a:xfrm>
          <a:prstGeom prst="rect">
            <a:avLst/>
          </a:prstGeom>
          <a:solidFill>
            <a:srgbClr val="C00000"/>
          </a:solidFill>
          <a:ln w="0">
            <a:solidFill>
              <a:srgbClr val="336633"/>
            </a:solidFill>
            <a:prstDash val="solid"/>
          </a:ln>
        </p:spPr>
        <p:txBody>
          <a:bodyPr wrap="none" lIns="90000" tIns="45000" rIns="90000" bIns="45000" anchor="ctr" compatLnSpc="0"/>
          <a:lstStyle/>
          <a:p>
            <a:pPr algn="ctr" hangingPunct="0">
              <a:spcBef>
                <a:spcPts val="0"/>
              </a:spcBef>
              <a:spcAft>
                <a:spcPts val="0"/>
              </a:spcAft>
              <a:defRPr/>
            </a:pPr>
            <a:r>
              <a:rPr lang="de-DE" sz="1600" dirty="0">
                <a:latin typeface="Times New Roman" pitchFamily="18" charset="0"/>
                <a:ea typeface="Microsoft YaHei" pitchFamily="2"/>
                <a:cs typeface="Times New Roman" pitchFamily="18" charset="0"/>
              </a:rPr>
              <a:t>Right-branching (VO)</a:t>
            </a:r>
          </a:p>
        </p:txBody>
      </p:sp>
    </p:spTree>
    <p:extLst>
      <p:ext uri="{BB962C8B-B14F-4D97-AF65-F5344CB8AC3E}">
        <p14:creationId xmlns:p14="http://schemas.microsoft.com/office/powerpoint/2010/main" val="314825917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8BD10-E3B4-81EA-3FF2-278D76B2791F}"/>
              </a:ext>
            </a:extLst>
          </p:cNvPr>
          <p:cNvSpPr>
            <a:spLocks noGrp="1"/>
          </p:cNvSpPr>
          <p:nvPr>
            <p:ph type="title"/>
          </p:nvPr>
        </p:nvSpPr>
        <p:spPr>
          <a:xfrm>
            <a:off x="722313" y="4406900"/>
            <a:ext cx="7772400" cy="1949450"/>
          </a:xfrm>
        </p:spPr>
        <p:txBody>
          <a:bodyPr>
            <a:normAutofit/>
          </a:bodyPr>
          <a:lstStyle/>
          <a:p>
            <a:r>
              <a:rPr lang="en-US" dirty="0"/>
              <a:t>Contact-Induced change </a:t>
            </a:r>
            <a:br>
              <a:rPr lang="en-US" dirty="0"/>
            </a:br>
            <a:r>
              <a:rPr lang="en-US" dirty="0"/>
              <a:t>internal development</a:t>
            </a:r>
            <a:br>
              <a:rPr lang="en-US" dirty="0"/>
            </a:br>
            <a:r>
              <a:rPr lang="en-US" dirty="0"/>
              <a:t>Contact-induced non-changed</a:t>
            </a:r>
            <a:endParaRPr lang="de-DE" dirty="0"/>
          </a:p>
        </p:txBody>
      </p:sp>
      <p:sp>
        <p:nvSpPr>
          <p:cNvPr id="4" name="Slide Number Placeholder 3">
            <a:extLst>
              <a:ext uri="{FF2B5EF4-FFF2-40B4-BE49-F238E27FC236}">
                <a16:creationId xmlns:a16="http://schemas.microsoft.com/office/drawing/2014/main" id="{65CB41C0-F511-5A84-3AA8-DA0FE567191C}"/>
              </a:ext>
            </a:extLst>
          </p:cNvPr>
          <p:cNvSpPr>
            <a:spLocks noGrp="1"/>
          </p:cNvSpPr>
          <p:nvPr>
            <p:ph type="sldNum" sz="quarter" idx="12"/>
          </p:nvPr>
        </p:nvSpPr>
        <p:spPr/>
        <p:txBody>
          <a:bodyPr/>
          <a:lstStyle/>
          <a:p>
            <a:pPr>
              <a:defRPr/>
            </a:pPr>
            <a:fld id="{FFCAF955-5E2C-47F9-9953-A0A92CEB2270}" type="slidenum">
              <a:rPr lang="en-GB" altLang="en-US" smtClean="0"/>
              <a:pPr>
                <a:defRPr/>
              </a:pPr>
              <a:t>34</a:t>
            </a:fld>
            <a:endParaRPr lang="en-GB" altLang="en-US" dirty="0"/>
          </a:p>
        </p:txBody>
      </p:sp>
    </p:spTree>
    <p:extLst>
      <p:ext uri="{BB962C8B-B14F-4D97-AF65-F5344CB8AC3E}">
        <p14:creationId xmlns:p14="http://schemas.microsoft.com/office/powerpoint/2010/main" val="168365673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C54EC7-270D-4D78-80C2-9F763E0B9BF5}"/>
              </a:ext>
            </a:extLst>
          </p:cNvPr>
          <p:cNvPicPr>
            <a:picLocks noChangeAspect="1"/>
          </p:cNvPicPr>
          <p:nvPr/>
        </p:nvPicPr>
        <p:blipFill rotWithShape="1">
          <a:blip r:embed="rId3"/>
          <a:srcRect t="9726" r="70432" b="18932"/>
          <a:stretch/>
        </p:blipFill>
        <p:spPr>
          <a:xfrm>
            <a:off x="342768" y="1538790"/>
            <a:ext cx="1719374" cy="3348372"/>
          </a:xfrm>
          <a:prstGeom prst="rect">
            <a:avLst/>
          </a:prstGeom>
        </p:spPr>
      </p:pic>
      <p:sp>
        <p:nvSpPr>
          <p:cNvPr id="2" name="Slide Number Placeholder 1">
            <a:extLst>
              <a:ext uri="{FF2B5EF4-FFF2-40B4-BE49-F238E27FC236}">
                <a16:creationId xmlns:a16="http://schemas.microsoft.com/office/drawing/2014/main" id="{AAC736F6-E86A-8ACC-4FF0-6092E50CAB86}"/>
              </a:ext>
            </a:extLst>
          </p:cNvPr>
          <p:cNvSpPr>
            <a:spLocks noGrp="1"/>
          </p:cNvSpPr>
          <p:nvPr>
            <p:ph type="sldNum" sz="quarter" idx="12"/>
          </p:nvPr>
        </p:nvSpPr>
        <p:spPr/>
        <p:txBody>
          <a:bodyPr/>
          <a:lstStyle/>
          <a:p>
            <a:pPr>
              <a:defRPr/>
            </a:pPr>
            <a:fld id="{FFCAF955-5E2C-47F9-9953-A0A92CEB2270}" type="slidenum">
              <a:rPr lang="en-GB" altLang="en-US" smtClean="0"/>
              <a:pPr>
                <a:defRPr/>
              </a:pPr>
              <a:t>35</a:t>
            </a:fld>
            <a:endParaRPr lang="en-GB" altLang="en-US" dirty="0"/>
          </a:p>
        </p:txBody>
      </p:sp>
    </p:spTree>
    <p:extLst>
      <p:ext uri="{BB962C8B-B14F-4D97-AF65-F5344CB8AC3E}">
        <p14:creationId xmlns:p14="http://schemas.microsoft.com/office/powerpoint/2010/main" val="318363621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DD8540-C2C2-457C-B45A-40844C9DB9F5}"/>
              </a:ext>
            </a:extLst>
          </p:cNvPr>
          <p:cNvPicPr>
            <a:picLocks noChangeAspect="1"/>
          </p:cNvPicPr>
          <p:nvPr/>
        </p:nvPicPr>
        <p:blipFill rotWithShape="1">
          <a:blip r:embed="rId3"/>
          <a:srcRect t="9726" r="70432" b="18932"/>
          <a:stretch/>
        </p:blipFill>
        <p:spPr>
          <a:xfrm>
            <a:off x="342768" y="1538790"/>
            <a:ext cx="1719374" cy="3348372"/>
          </a:xfrm>
          <a:prstGeom prst="rect">
            <a:avLst/>
          </a:prstGeom>
        </p:spPr>
      </p:pic>
      <p:pic>
        <p:nvPicPr>
          <p:cNvPr id="7" name="Picture 6">
            <a:extLst>
              <a:ext uri="{FF2B5EF4-FFF2-40B4-BE49-F238E27FC236}">
                <a16:creationId xmlns:a16="http://schemas.microsoft.com/office/drawing/2014/main" id="{75BC97FC-41DE-4263-B84D-EA70B1E8E871}"/>
              </a:ext>
            </a:extLst>
          </p:cNvPr>
          <p:cNvPicPr>
            <a:picLocks noChangeAspect="1"/>
          </p:cNvPicPr>
          <p:nvPr/>
        </p:nvPicPr>
        <p:blipFill rotWithShape="1">
          <a:blip r:embed="rId4"/>
          <a:srcRect l="9697" t="16310" r="10999" b="15191"/>
          <a:stretch/>
        </p:blipFill>
        <p:spPr>
          <a:xfrm>
            <a:off x="3853572" y="1191607"/>
            <a:ext cx="4134701" cy="2346722"/>
          </a:xfrm>
          <a:prstGeom prst="rect">
            <a:avLst/>
          </a:prstGeom>
        </p:spPr>
      </p:pic>
      <p:sp>
        <p:nvSpPr>
          <p:cNvPr id="2" name="Slide Number Placeholder 1">
            <a:extLst>
              <a:ext uri="{FF2B5EF4-FFF2-40B4-BE49-F238E27FC236}">
                <a16:creationId xmlns:a16="http://schemas.microsoft.com/office/drawing/2014/main" id="{5FAFAB55-BF7E-453A-BD21-D79D7197A7C6}"/>
              </a:ext>
            </a:extLst>
          </p:cNvPr>
          <p:cNvSpPr>
            <a:spLocks noGrp="1"/>
          </p:cNvSpPr>
          <p:nvPr>
            <p:ph type="sldNum" sz="quarter" idx="12"/>
          </p:nvPr>
        </p:nvSpPr>
        <p:spPr/>
        <p:txBody>
          <a:bodyPr/>
          <a:lstStyle/>
          <a:p>
            <a:pPr>
              <a:defRPr/>
            </a:pPr>
            <a:fld id="{FFCAF955-5E2C-47F9-9953-A0A92CEB2270}" type="slidenum">
              <a:rPr lang="en-GB" altLang="en-US" smtClean="0"/>
              <a:pPr>
                <a:defRPr/>
              </a:pPr>
              <a:t>36</a:t>
            </a:fld>
            <a:endParaRPr lang="en-GB" altLang="en-US" dirty="0"/>
          </a:p>
        </p:txBody>
      </p:sp>
    </p:spTree>
    <p:extLst>
      <p:ext uri="{BB962C8B-B14F-4D97-AF65-F5344CB8AC3E}">
        <p14:creationId xmlns:p14="http://schemas.microsoft.com/office/powerpoint/2010/main" val="86176563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2C26CA9-6ED1-4673-BD3C-CE563706CC6B}"/>
              </a:ext>
            </a:extLst>
          </p:cNvPr>
          <p:cNvPicPr>
            <a:picLocks noChangeAspect="1"/>
          </p:cNvPicPr>
          <p:nvPr/>
        </p:nvPicPr>
        <p:blipFill rotWithShape="1">
          <a:blip r:embed="rId3"/>
          <a:srcRect t="9726" r="70432" b="18932"/>
          <a:stretch/>
        </p:blipFill>
        <p:spPr>
          <a:xfrm>
            <a:off x="342768" y="1538790"/>
            <a:ext cx="1719374" cy="3348372"/>
          </a:xfrm>
          <a:prstGeom prst="rect">
            <a:avLst/>
          </a:prstGeom>
        </p:spPr>
      </p:pic>
      <p:pic>
        <p:nvPicPr>
          <p:cNvPr id="8" name="Picture 7">
            <a:extLst>
              <a:ext uri="{FF2B5EF4-FFF2-40B4-BE49-F238E27FC236}">
                <a16:creationId xmlns:a16="http://schemas.microsoft.com/office/drawing/2014/main" id="{265E76EC-4F20-40EE-B6A9-D22373F3A58E}"/>
              </a:ext>
            </a:extLst>
          </p:cNvPr>
          <p:cNvPicPr>
            <a:picLocks noChangeAspect="1"/>
          </p:cNvPicPr>
          <p:nvPr/>
        </p:nvPicPr>
        <p:blipFill rotWithShape="1">
          <a:blip r:embed="rId4"/>
          <a:srcRect l="7952" t="9220" r="16371" b="14721"/>
          <a:stretch/>
        </p:blipFill>
        <p:spPr>
          <a:xfrm>
            <a:off x="3700365" y="3419061"/>
            <a:ext cx="4600137" cy="2592288"/>
          </a:xfrm>
          <a:prstGeom prst="rect">
            <a:avLst/>
          </a:prstGeom>
        </p:spPr>
      </p:pic>
      <p:pic>
        <p:nvPicPr>
          <p:cNvPr id="9" name="Picture 8">
            <a:extLst>
              <a:ext uri="{FF2B5EF4-FFF2-40B4-BE49-F238E27FC236}">
                <a16:creationId xmlns:a16="http://schemas.microsoft.com/office/drawing/2014/main" id="{CD4F058F-D429-45D1-B33C-AB66A6B24E44}"/>
              </a:ext>
            </a:extLst>
          </p:cNvPr>
          <p:cNvPicPr>
            <a:picLocks noChangeAspect="1"/>
          </p:cNvPicPr>
          <p:nvPr/>
        </p:nvPicPr>
        <p:blipFill rotWithShape="1">
          <a:blip r:embed="rId5"/>
          <a:srcRect l="9697" t="16310" r="10999" b="15191"/>
          <a:stretch/>
        </p:blipFill>
        <p:spPr>
          <a:xfrm>
            <a:off x="3853572" y="1191607"/>
            <a:ext cx="4134701" cy="2346722"/>
          </a:xfrm>
          <a:prstGeom prst="rect">
            <a:avLst/>
          </a:prstGeom>
        </p:spPr>
      </p:pic>
      <p:sp>
        <p:nvSpPr>
          <p:cNvPr id="2" name="Slide Number Placeholder 1">
            <a:extLst>
              <a:ext uri="{FF2B5EF4-FFF2-40B4-BE49-F238E27FC236}">
                <a16:creationId xmlns:a16="http://schemas.microsoft.com/office/drawing/2014/main" id="{10622D7B-AAC6-AB64-FFC7-DCF1CC8B63F0}"/>
              </a:ext>
            </a:extLst>
          </p:cNvPr>
          <p:cNvSpPr>
            <a:spLocks noGrp="1"/>
          </p:cNvSpPr>
          <p:nvPr>
            <p:ph type="sldNum" sz="quarter" idx="12"/>
          </p:nvPr>
        </p:nvSpPr>
        <p:spPr/>
        <p:txBody>
          <a:bodyPr/>
          <a:lstStyle/>
          <a:p>
            <a:pPr>
              <a:defRPr/>
            </a:pPr>
            <a:fld id="{FFCAF955-5E2C-47F9-9953-A0A92CEB2270}" type="slidenum">
              <a:rPr lang="en-GB" altLang="en-US" smtClean="0"/>
              <a:pPr>
                <a:defRPr/>
              </a:pPr>
              <a:t>37</a:t>
            </a:fld>
            <a:endParaRPr lang="en-GB" altLang="en-US" dirty="0"/>
          </a:p>
        </p:txBody>
      </p:sp>
    </p:spTree>
    <p:extLst>
      <p:ext uri="{BB962C8B-B14F-4D97-AF65-F5344CB8AC3E}">
        <p14:creationId xmlns:p14="http://schemas.microsoft.com/office/powerpoint/2010/main" val="167538249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1044A5-4F95-4FB0-9AD1-70679175C86F}"/>
              </a:ext>
            </a:extLst>
          </p:cNvPr>
          <p:cNvSpPr txBox="1"/>
          <p:nvPr/>
        </p:nvSpPr>
        <p:spPr>
          <a:xfrm>
            <a:off x="285750" y="1530010"/>
            <a:ext cx="8572500" cy="923330"/>
          </a:xfrm>
          <a:prstGeom prst="rect">
            <a:avLst/>
          </a:prstGeom>
          <a:noFill/>
        </p:spPr>
        <p:txBody>
          <a:bodyPr wrap="square">
            <a:spAutoFit/>
          </a:bodyPr>
          <a:lstStyle/>
          <a:p>
            <a:pPr algn="just"/>
            <a:r>
              <a:rPr lang="en-GB" dirty="0">
                <a:latin typeface="Times New Roman" panose="02020603050405020304" pitchFamily="18" charset="0"/>
                <a:ea typeface="Calibri" panose="020F0502020204030204" pitchFamily="34" charset="0"/>
                <a:cs typeface="Times New Roman" panose="02020603050405020304" pitchFamily="18" charset="0"/>
              </a:rPr>
              <a:t>Cross-linguistically, various studies mainly focus on marking options and their explanations</a:t>
            </a:r>
          </a:p>
          <a:p>
            <a:pPr algn="ctr"/>
            <a:r>
              <a:rPr lang="en-GB" dirty="0">
                <a:latin typeface="Times New Roman" panose="02020603050405020304" pitchFamily="18" charset="0"/>
                <a:cs typeface="Times New Roman" panose="02020603050405020304" pitchFamily="18" charset="0"/>
              </a:rPr>
              <a:t>non-marked elements?</a:t>
            </a:r>
          </a:p>
        </p:txBody>
      </p:sp>
      <p:sp>
        <p:nvSpPr>
          <p:cNvPr id="4" name="TextBox 3">
            <a:extLst>
              <a:ext uri="{FF2B5EF4-FFF2-40B4-BE49-F238E27FC236}">
                <a16:creationId xmlns:a16="http://schemas.microsoft.com/office/drawing/2014/main" id="{B10A22A3-62B5-4F5E-AB01-F8C729B9A3C7}"/>
              </a:ext>
            </a:extLst>
          </p:cNvPr>
          <p:cNvSpPr txBox="1"/>
          <p:nvPr/>
        </p:nvSpPr>
        <p:spPr>
          <a:xfrm>
            <a:off x="2051720" y="4061249"/>
            <a:ext cx="1573223" cy="369332"/>
          </a:xfrm>
          <a:prstGeom prst="rect">
            <a:avLst/>
          </a:prstGeom>
          <a:noFill/>
        </p:spPr>
        <p:txBody>
          <a:bodyPr wrap="square">
            <a:spAutoFit/>
          </a:bodyPr>
          <a:lstStyle/>
          <a:p>
            <a:r>
              <a:rPr lang="en-GB" dirty="0">
                <a:solidFill>
                  <a:srgbClr val="000000"/>
                </a:solidFill>
                <a:latin typeface="Times" panose="02020603050405020304" pitchFamily="18" charset="0"/>
                <a:ea typeface="Calibri" panose="020F0502020204030204" pitchFamily="34" charset="0"/>
                <a:cs typeface="Times" panose="02020603050405020304" pitchFamily="18" charset="0"/>
              </a:rPr>
              <a:t>Case marking </a:t>
            </a:r>
            <a:endParaRPr lang="en-GB" dirty="0">
              <a:latin typeface="Times" panose="02020603050405020304" pitchFamily="18" charset="0"/>
              <a:cs typeface="Times" panose="02020603050405020304" pitchFamily="18" charset="0"/>
            </a:endParaRPr>
          </a:p>
        </p:txBody>
      </p:sp>
      <p:sp>
        <p:nvSpPr>
          <p:cNvPr id="5" name="TextBox 4">
            <a:extLst>
              <a:ext uri="{FF2B5EF4-FFF2-40B4-BE49-F238E27FC236}">
                <a16:creationId xmlns:a16="http://schemas.microsoft.com/office/drawing/2014/main" id="{F7843D17-24FA-4913-A329-2D491C418A27}"/>
              </a:ext>
            </a:extLst>
          </p:cNvPr>
          <p:cNvSpPr txBox="1"/>
          <p:nvPr/>
        </p:nvSpPr>
        <p:spPr>
          <a:xfrm>
            <a:off x="3909060" y="3279257"/>
            <a:ext cx="2783205" cy="369332"/>
          </a:xfrm>
          <a:prstGeom prst="rect">
            <a:avLst/>
          </a:prstGeom>
          <a:noFill/>
        </p:spPr>
        <p:txBody>
          <a:bodyPr wrap="square">
            <a:spAutoFit/>
          </a:bodyPr>
          <a:lstStyle/>
          <a:p>
            <a:r>
              <a:rPr lang="en-GB" dirty="0">
                <a:solidFill>
                  <a:srgbClr val="000000"/>
                </a:solidFill>
                <a:latin typeface="Times" panose="02020603050405020304" pitchFamily="18" charset="0"/>
                <a:ea typeface="Calibri" panose="020F0502020204030204" pitchFamily="34" charset="0"/>
                <a:cs typeface="Times" panose="02020603050405020304" pitchFamily="18" charset="0"/>
              </a:rPr>
              <a:t>Direct/oblique case marking </a:t>
            </a:r>
            <a:endParaRPr lang="en-GB" dirty="0">
              <a:latin typeface="Times" panose="02020603050405020304" pitchFamily="18" charset="0"/>
              <a:cs typeface="Times" panose="02020603050405020304" pitchFamily="18" charset="0"/>
            </a:endParaRPr>
          </a:p>
        </p:txBody>
      </p:sp>
      <p:sp>
        <p:nvSpPr>
          <p:cNvPr id="6" name="TextBox 5">
            <a:extLst>
              <a:ext uri="{FF2B5EF4-FFF2-40B4-BE49-F238E27FC236}">
                <a16:creationId xmlns:a16="http://schemas.microsoft.com/office/drawing/2014/main" id="{267F7E95-501E-4526-BA6F-8EC9F8438B9D}"/>
              </a:ext>
            </a:extLst>
          </p:cNvPr>
          <p:cNvSpPr txBox="1"/>
          <p:nvPr/>
        </p:nvSpPr>
        <p:spPr>
          <a:xfrm>
            <a:off x="3909060" y="4843242"/>
            <a:ext cx="2607155" cy="369332"/>
          </a:xfrm>
          <a:prstGeom prst="rect">
            <a:avLst/>
          </a:prstGeom>
          <a:noFill/>
        </p:spPr>
        <p:txBody>
          <a:bodyPr wrap="square">
            <a:spAutoFit/>
          </a:bodyPr>
          <a:lstStyle/>
          <a:p>
            <a:r>
              <a:rPr lang="en-GB" dirty="0">
                <a:solidFill>
                  <a:srgbClr val="000000"/>
                </a:solidFill>
                <a:latin typeface="Times" panose="02020603050405020304" pitchFamily="18" charset="0"/>
                <a:ea typeface="Calibri" panose="020F0502020204030204" pitchFamily="34" charset="0"/>
                <a:cs typeface="Times" panose="02020603050405020304" pitchFamily="18" charset="0"/>
              </a:rPr>
              <a:t>Adpositional marking </a:t>
            </a:r>
            <a:endParaRPr lang="en-GB" dirty="0">
              <a:latin typeface="Times" panose="02020603050405020304" pitchFamily="18" charset="0"/>
              <a:cs typeface="Times" panose="02020603050405020304" pitchFamily="18" charset="0"/>
            </a:endParaRPr>
          </a:p>
        </p:txBody>
      </p:sp>
      <p:sp>
        <p:nvSpPr>
          <p:cNvPr id="7" name="Left Brace 6">
            <a:extLst>
              <a:ext uri="{FF2B5EF4-FFF2-40B4-BE49-F238E27FC236}">
                <a16:creationId xmlns:a16="http://schemas.microsoft.com/office/drawing/2014/main" id="{608CFBF1-FAB9-4495-9E6A-5C76FEE05A3C}"/>
              </a:ext>
            </a:extLst>
          </p:cNvPr>
          <p:cNvSpPr/>
          <p:nvPr/>
        </p:nvSpPr>
        <p:spPr>
          <a:xfrm>
            <a:off x="3624943" y="3452382"/>
            <a:ext cx="284117" cy="1563985"/>
          </a:xfrm>
          <a:prstGeom prst="leftBrace">
            <a:avLst>
              <a:gd name="adj1" fmla="val 3673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3FA68FD9-E7F6-57AE-EAE0-5301EBD9F024}"/>
              </a:ext>
            </a:extLst>
          </p:cNvPr>
          <p:cNvSpPr>
            <a:spLocks noGrp="1"/>
          </p:cNvSpPr>
          <p:nvPr>
            <p:ph type="sldNum" sz="quarter" idx="12"/>
          </p:nvPr>
        </p:nvSpPr>
        <p:spPr/>
        <p:txBody>
          <a:bodyPr/>
          <a:lstStyle/>
          <a:p>
            <a:pPr>
              <a:defRPr/>
            </a:pPr>
            <a:fld id="{FFCAF955-5E2C-47F9-9953-A0A92CEB2270}" type="slidenum">
              <a:rPr lang="en-GB" altLang="en-US" smtClean="0"/>
              <a:pPr>
                <a:defRPr/>
              </a:pPr>
              <a:t>38</a:t>
            </a:fld>
            <a:endParaRPr lang="en-GB" altLang="en-US" dirty="0"/>
          </a:p>
        </p:txBody>
      </p:sp>
    </p:spTree>
    <p:extLst>
      <p:ext uri="{BB962C8B-B14F-4D97-AF65-F5344CB8AC3E}">
        <p14:creationId xmlns:p14="http://schemas.microsoft.com/office/powerpoint/2010/main" val="3465371058"/>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1044A5-4F95-4FB0-9AD1-70679175C86F}"/>
              </a:ext>
            </a:extLst>
          </p:cNvPr>
          <p:cNvSpPr txBox="1"/>
          <p:nvPr/>
        </p:nvSpPr>
        <p:spPr>
          <a:xfrm>
            <a:off x="285750" y="1530010"/>
            <a:ext cx="8572500" cy="923330"/>
          </a:xfrm>
          <a:prstGeom prst="rect">
            <a:avLst/>
          </a:prstGeom>
          <a:noFill/>
        </p:spPr>
        <p:txBody>
          <a:bodyPr wrap="square">
            <a:spAutoFit/>
          </a:bodyPr>
          <a:lstStyle/>
          <a:p>
            <a:pPr algn="just"/>
            <a:r>
              <a:rPr lang="en-GB" dirty="0">
                <a:latin typeface="Times New Roman" panose="02020603050405020304" pitchFamily="18" charset="0"/>
                <a:ea typeface="Calibri" panose="020F0502020204030204" pitchFamily="34" charset="0"/>
                <a:cs typeface="Times New Roman" panose="02020603050405020304" pitchFamily="18" charset="0"/>
              </a:rPr>
              <a:t>Cross-linguistically, various studies mainly focus on marking options and their explanations</a:t>
            </a:r>
          </a:p>
          <a:p>
            <a:pPr algn="ctr"/>
            <a:r>
              <a:rPr lang="en-GB" dirty="0">
                <a:latin typeface="Times New Roman" panose="02020603050405020304" pitchFamily="18" charset="0"/>
                <a:cs typeface="Times New Roman" panose="02020603050405020304" pitchFamily="18" charset="0"/>
              </a:rPr>
              <a:t>non-marked elements?</a:t>
            </a:r>
          </a:p>
        </p:txBody>
      </p:sp>
      <p:sp>
        <p:nvSpPr>
          <p:cNvPr id="4" name="TextBox 3">
            <a:extLst>
              <a:ext uri="{FF2B5EF4-FFF2-40B4-BE49-F238E27FC236}">
                <a16:creationId xmlns:a16="http://schemas.microsoft.com/office/drawing/2014/main" id="{B10A22A3-62B5-4F5E-AB01-F8C729B9A3C7}"/>
              </a:ext>
            </a:extLst>
          </p:cNvPr>
          <p:cNvSpPr txBox="1"/>
          <p:nvPr/>
        </p:nvSpPr>
        <p:spPr>
          <a:xfrm>
            <a:off x="2051720" y="4061249"/>
            <a:ext cx="1573223" cy="369332"/>
          </a:xfrm>
          <a:prstGeom prst="rect">
            <a:avLst/>
          </a:prstGeom>
          <a:noFill/>
        </p:spPr>
        <p:txBody>
          <a:bodyPr wrap="square">
            <a:spAutoFit/>
          </a:bodyPr>
          <a:lstStyle/>
          <a:p>
            <a:r>
              <a:rPr lang="en-GB" dirty="0">
                <a:solidFill>
                  <a:srgbClr val="000000"/>
                </a:solidFill>
                <a:latin typeface="Times" panose="02020603050405020304" pitchFamily="18" charset="0"/>
                <a:ea typeface="Calibri" panose="020F0502020204030204" pitchFamily="34" charset="0"/>
                <a:cs typeface="Times" panose="02020603050405020304" pitchFamily="18" charset="0"/>
              </a:rPr>
              <a:t>Case marking </a:t>
            </a:r>
            <a:endParaRPr lang="en-GB" dirty="0">
              <a:latin typeface="Times" panose="02020603050405020304" pitchFamily="18" charset="0"/>
              <a:cs typeface="Times" panose="02020603050405020304" pitchFamily="18" charset="0"/>
            </a:endParaRPr>
          </a:p>
        </p:txBody>
      </p:sp>
      <p:sp>
        <p:nvSpPr>
          <p:cNvPr id="5" name="TextBox 4">
            <a:extLst>
              <a:ext uri="{FF2B5EF4-FFF2-40B4-BE49-F238E27FC236}">
                <a16:creationId xmlns:a16="http://schemas.microsoft.com/office/drawing/2014/main" id="{F7843D17-24FA-4913-A329-2D491C418A27}"/>
              </a:ext>
            </a:extLst>
          </p:cNvPr>
          <p:cNvSpPr txBox="1"/>
          <p:nvPr/>
        </p:nvSpPr>
        <p:spPr>
          <a:xfrm>
            <a:off x="3909060" y="3279257"/>
            <a:ext cx="2783205" cy="369332"/>
          </a:xfrm>
          <a:prstGeom prst="rect">
            <a:avLst/>
          </a:prstGeom>
          <a:solidFill>
            <a:srgbClr val="00B0F0"/>
          </a:solidFill>
        </p:spPr>
        <p:txBody>
          <a:bodyPr wrap="square">
            <a:spAutoFit/>
          </a:bodyPr>
          <a:lstStyle/>
          <a:p>
            <a:r>
              <a:rPr lang="en-GB" dirty="0">
                <a:solidFill>
                  <a:srgbClr val="000000"/>
                </a:solidFill>
                <a:latin typeface="Times" panose="02020603050405020304" pitchFamily="18" charset="0"/>
                <a:ea typeface="Calibri" panose="020F0502020204030204" pitchFamily="34" charset="0"/>
                <a:cs typeface="Times" panose="02020603050405020304" pitchFamily="18" charset="0"/>
              </a:rPr>
              <a:t>Direct/oblique case marking </a:t>
            </a:r>
            <a:endParaRPr lang="en-GB" dirty="0">
              <a:latin typeface="Times" panose="02020603050405020304" pitchFamily="18" charset="0"/>
              <a:cs typeface="Times" panose="02020603050405020304" pitchFamily="18" charset="0"/>
            </a:endParaRPr>
          </a:p>
        </p:txBody>
      </p:sp>
      <p:sp>
        <p:nvSpPr>
          <p:cNvPr id="6" name="TextBox 5">
            <a:extLst>
              <a:ext uri="{FF2B5EF4-FFF2-40B4-BE49-F238E27FC236}">
                <a16:creationId xmlns:a16="http://schemas.microsoft.com/office/drawing/2014/main" id="{267F7E95-501E-4526-BA6F-8EC9F8438B9D}"/>
              </a:ext>
            </a:extLst>
          </p:cNvPr>
          <p:cNvSpPr txBox="1"/>
          <p:nvPr/>
        </p:nvSpPr>
        <p:spPr>
          <a:xfrm>
            <a:off x="3909060" y="4843242"/>
            <a:ext cx="2607155" cy="369332"/>
          </a:xfrm>
          <a:prstGeom prst="rect">
            <a:avLst/>
          </a:prstGeom>
          <a:noFill/>
        </p:spPr>
        <p:txBody>
          <a:bodyPr wrap="square">
            <a:spAutoFit/>
          </a:bodyPr>
          <a:lstStyle/>
          <a:p>
            <a:r>
              <a:rPr lang="en-GB" dirty="0">
                <a:solidFill>
                  <a:srgbClr val="000000"/>
                </a:solidFill>
                <a:latin typeface="Times" panose="02020603050405020304" pitchFamily="18" charset="0"/>
                <a:ea typeface="Calibri" panose="020F0502020204030204" pitchFamily="34" charset="0"/>
                <a:cs typeface="Times" panose="02020603050405020304" pitchFamily="18" charset="0"/>
              </a:rPr>
              <a:t>Adpositional marking </a:t>
            </a:r>
            <a:endParaRPr lang="en-GB" dirty="0">
              <a:latin typeface="Times" panose="02020603050405020304" pitchFamily="18" charset="0"/>
              <a:cs typeface="Times" panose="02020603050405020304" pitchFamily="18" charset="0"/>
            </a:endParaRPr>
          </a:p>
        </p:txBody>
      </p:sp>
      <p:sp>
        <p:nvSpPr>
          <p:cNvPr id="7" name="Left Brace 6">
            <a:extLst>
              <a:ext uri="{FF2B5EF4-FFF2-40B4-BE49-F238E27FC236}">
                <a16:creationId xmlns:a16="http://schemas.microsoft.com/office/drawing/2014/main" id="{608CFBF1-FAB9-4495-9E6A-5C76FEE05A3C}"/>
              </a:ext>
            </a:extLst>
          </p:cNvPr>
          <p:cNvSpPr/>
          <p:nvPr/>
        </p:nvSpPr>
        <p:spPr>
          <a:xfrm>
            <a:off x="3624943" y="3452382"/>
            <a:ext cx="284117" cy="1563985"/>
          </a:xfrm>
          <a:prstGeom prst="leftBrace">
            <a:avLst>
              <a:gd name="adj1" fmla="val 3673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 name="Slide Number Placeholder 1">
            <a:extLst>
              <a:ext uri="{FF2B5EF4-FFF2-40B4-BE49-F238E27FC236}">
                <a16:creationId xmlns:a16="http://schemas.microsoft.com/office/drawing/2014/main" id="{3FA68FD9-E7F6-57AE-EAE0-5301EBD9F024}"/>
              </a:ext>
            </a:extLst>
          </p:cNvPr>
          <p:cNvSpPr>
            <a:spLocks noGrp="1"/>
          </p:cNvSpPr>
          <p:nvPr>
            <p:ph type="sldNum" sz="quarter" idx="12"/>
          </p:nvPr>
        </p:nvSpPr>
        <p:spPr/>
        <p:txBody>
          <a:bodyPr/>
          <a:lstStyle/>
          <a:p>
            <a:pPr>
              <a:defRPr/>
            </a:pPr>
            <a:fld id="{FFCAF955-5E2C-47F9-9953-A0A92CEB2270}" type="slidenum">
              <a:rPr lang="en-GB" altLang="en-US" smtClean="0"/>
              <a:pPr>
                <a:defRPr/>
              </a:pPr>
              <a:t>39</a:t>
            </a:fld>
            <a:endParaRPr lang="en-GB" altLang="en-US" dirty="0"/>
          </a:p>
        </p:txBody>
      </p:sp>
    </p:spTree>
    <p:extLst>
      <p:ext uri="{BB962C8B-B14F-4D97-AF65-F5344CB8AC3E}">
        <p14:creationId xmlns:p14="http://schemas.microsoft.com/office/powerpoint/2010/main" val="1321154578"/>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81C2740-25EB-4AD0-A01D-B8191DE683FE}"/>
              </a:ext>
            </a:extLst>
          </p:cNvPr>
          <p:cNvSpPr>
            <a:spLocks noGrp="1"/>
          </p:cNvSpPr>
          <p:nvPr>
            <p:ph type="sldNum" sz="quarter" idx="12"/>
          </p:nvPr>
        </p:nvSpPr>
        <p:spPr/>
        <p:txBody>
          <a:bodyPr/>
          <a:lstStyle/>
          <a:p>
            <a:pPr>
              <a:defRPr/>
            </a:pPr>
            <a:fld id="{FFCAF955-5E2C-47F9-9953-A0A92CEB2270}" type="slidenum">
              <a:rPr lang="en-GB" altLang="en-US" smtClean="0"/>
              <a:pPr>
                <a:defRPr/>
              </a:pPr>
              <a:t>4</a:t>
            </a:fld>
            <a:endParaRPr lang="en-GB" altLang="en-US" dirty="0"/>
          </a:p>
        </p:txBody>
      </p:sp>
      <p:pic>
        <p:nvPicPr>
          <p:cNvPr id="7" name="Picture 6" descr="Graphical user interface, application&#10;&#10;Description automatically generated">
            <a:extLst>
              <a:ext uri="{FF2B5EF4-FFF2-40B4-BE49-F238E27FC236}">
                <a16:creationId xmlns:a16="http://schemas.microsoft.com/office/drawing/2014/main" id="{941298D1-4D7B-4262-836D-78D8EA93D201}"/>
              </a:ext>
            </a:extLst>
          </p:cNvPr>
          <p:cNvPicPr>
            <a:picLocks noChangeAspect="1"/>
          </p:cNvPicPr>
          <p:nvPr/>
        </p:nvPicPr>
        <p:blipFill rotWithShape="1">
          <a:blip r:embed="rId3"/>
          <a:srcRect l="60594" t="21640" r="10215" b="20579"/>
          <a:stretch/>
        </p:blipFill>
        <p:spPr>
          <a:xfrm>
            <a:off x="239763" y="260648"/>
            <a:ext cx="8664473" cy="4824536"/>
          </a:xfrm>
          <a:prstGeom prst="rect">
            <a:avLst/>
          </a:prstGeom>
        </p:spPr>
      </p:pic>
      <p:sp>
        <p:nvSpPr>
          <p:cNvPr id="8" name="TextBox 7">
            <a:extLst>
              <a:ext uri="{FF2B5EF4-FFF2-40B4-BE49-F238E27FC236}">
                <a16:creationId xmlns:a16="http://schemas.microsoft.com/office/drawing/2014/main" id="{DB06DC28-03A7-0AD7-82B2-F99DC25D282F}"/>
              </a:ext>
            </a:extLst>
          </p:cNvPr>
          <p:cNvSpPr txBox="1"/>
          <p:nvPr/>
        </p:nvSpPr>
        <p:spPr>
          <a:xfrm>
            <a:off x="6660232" y="285591"/>
            <a:ext cx="2313518" cy="369332"/>
          </a:xfrm>
          <a:prstGeom prst="rect">
            <a:avLst/>
          </a:prstGeom>
          <a:noFill/>
        </p:spPr>
        <p:txBody>
          <a:bodyPr wrap="none" rtlCol="0">
            <a:spAutoFit/>
          </a:bodyPr>
          <a:lstStyle/>
          <a:p>
            <a:r>
              <a:rPr lang="en-US" b="1" dirty="0"/>
              <a:t>Dryer (2013), WALS</a:t>
            </a:r>
          </a:p>
        </p:txBody>
      </p:sp>
      <p:sp>
        <p:nvSpPr>
          <p:cNvPr id="4" name="TextBox 3">
            <a:extLst>
              <a:ext uri="{FF2B5EF4-FFF2-40B4-BE49-F238E27FC236}">
                <a16:creationId xmlns:a16="http://schemas.microsoft.com/office/drawing/2014/main" id="{F56DB374-061E-8FE6-8EF3-2D3BDCAEBC70}"/>
              </a:ext>
            </a:extLst>
          </p:cNvPr>
          <p:cNvSpPr txBox="1"/>
          <p:nvPr/>
        </p:nvSpPr>
        <p:spPr>
          <a:xfrm>
            <a:off x="179512" y="5517232"/>
            <a:ext cx="8856984" cy="646331"/>
          </a:xfrm>
          <a:prstGeom prst="rect">
            <a:avLst/>
          </a:prstGeom>
          <a:noFill/>
        </p:spPr>
        <p:txBody>
          <a:bodyPr wrap="square">
            <a:spAutoFit/>
          </a:bodyPr>
          <a:lstStyle/>
          <a:p>
            <a:pPr marL="457200" marR="539750" algn="just">
              <a:spcBef>
                <a:spcPts val="0"/>
              </a:spcBef>
              <a:spcAft>
                <a:spcPts val="0"/>
              </a:spcAft>
            </a:pPr>
            <a:r>
              <a:rPr lang="en-US" sz="1800" dirty="0">
                <a:solidFill>
                  <a:srgbClr val="000000"/>
                </a:solidFill>
                <a:effectLst/>
                <a:latin typeface="Cambria" panose="02040503050406030204" pitchFamily="18" charset="0"/>
                <a:ea typeface="Calibri" panose="020F0502020204030204" pitchFamily="34" charset="0"/>
                <a:cs typeface="Arial" panose="020B0604020202020204" pitchFamily="34" charset="0"/>
              </a:rPr>
              <a:t>“With overwhelmingly greater than chance frequency, languages with normal SOV order are postpositional.”</a:t>
            </a:r>
            <a:endParaRPr lang="de-DE" sz="1800" dirty="0">
              <a:effectLst/>
              <a:latin typeface="Cambria" panose="020405030504060302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8228029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BE4723-0373-7584-AF32-5B91BD2882B0}"/>
              </a:ext>
            </a:extLst>
          </p:cNvPr>
          <p:cNvSpPr>
            <a:spLocks noGrp="1"/>
          </p:cNvSpPr>
          <p:nvPr>
            <p:ph type="sldNum" sz="quarter" idx="12"/>
          </p:nvPr>
        </p:nvSpPr>
        <p:spPr/>
        <p:txBody>
          <a:bodyPr/>
          <a:lstStyle/>
          <a:p>
            <a:pPr>
              <a:defRPr/>
            </a:pPr>
            <a:fld id="{FFCAF955-5E2C-47F9-9953-A0A92CEB2270}" type="slidenum">
              <a:rPr lang="en-GB" altLang="en-US" smtClean="0"/>
              <a:pPr>
                <a:defRPr/>
              </a:pPr>
              <a:t>40</a:t>
            </a:fld>
            <a:endParaRPr lang="en-GB" altLang="en-US" dirty="0"/>
          </a:p>
        </p:txBody>
      </p:sp>
      <p:sp>
        <p:nvSpPr>
          <p:cNvPr id="5" name="TextBox 4">
            <a:extLst>
              <a:ext uri="{FF2B5EF4-FFF2-40B4-BE49-F238E27FC236}">
                <a16:creationId xmlns:a16="http://schemas.microsoft.com/office/drawing/2014/main" id="{7E9362B9-AEEB-9BEB-AFC5-C7FFDCE196D2}"/>
              </a:ext>
            </a:extLst>
          </p:cNvPr>
          <p:cNvSpPr txBox="1"/>
          <p:nvPr/>
        </p:nvSpPr>
        <p:spPr>
          <a:xfrm>
            <a:off x="318356" y="1412776"/>
            <a:ext cx="8507288" cy="4341510"/>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lang="en-GB"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Languages that did develop case endings to form an oblique case appear to have generalised an inflectional pattern that appeared regularly to forms where this pattern cannot be historically reconstructed. Such analogical phenomena are quite common. One form is identified as the unmarked form and it is this one that receives the generalised case ending.</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0" eaLnBrk="1" fontAlgn="auto" latinLnBrk="0" hangingPunct="1">
              <a:lnSpc>
                <a:spcPct val="115000"/>
              </a:lnSpc>
              <a:spcBef>
                <a:spcPts val="0"/>
              </a:spcBef>
              <a:spcAft>
                <a:spcPts val="1000"/>
              </a:spcAft>
              <a:buClrTx/>
              <a:buSzTx/>
              <a:buFontTx/>
              <a:buNone/>
              <a:tabLst/>
              <a:defRPr/>
            </a:pPr>
            <a:r>
              <a:rPr lang="en-GB"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Now, we also see that some languages with case endings do not always mark oblique case although they have the means to do so and although grammar requests an oblique case. There are two ways of looking at that First it is possible to say that this is differential marking, so other factors (e.g. semantic factors) trigger the indication of case marking. In this sense, the noun is always in oblique case (as grammar requests it), but the formal representation differs. So in a language, two forms can be possible one as a marked oblique case and the other one as a differently marked oblique (by zero) that happened to be identical to the direct case.</a:t>
            </a:r>
            <a:endParaRPr lang="en-GB" sz="1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198103686"/>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7A9AAE-5D37-1406-AF75-F7AD7F4FA479}"/>
              </a:ext>
            </a:extLst>
          </p:cNvPr>
          <p:cNvSpPr>
            <a:spLocks noGrp="1"/>
          </p:cNvSpPr>
          <p:nvPr>
            <p:ph type="sldNum" sz="quarter" idx="12"/>
          </p:nvPr>
        </p:nvSpPr>
        <p:spPr/>
        <p:txBody>
          <a:bodyPr/>
          <a:lstStyle/>
          <a:p>
            <a:pPr>
              <a:defRPr/>
            </a:pPr>
            <a:fld id="{FFCAF955-5E2C-47F9-9953-A0A92CEB2270}" type="slidenum">
              <a:rPr lang="en-GB" altLang="en-US" smtClean="0"/>
              <a:pPr>
                <a:defRPr/>
              </a:pPr>
              <a:t>41</a:t>
            </a:fld>
            <a:endParaRPr lang="en-GB" altLang="en-US" dirty="0"/>
          </a:p>
        </p:txBody>
      </p:sp>
      <p:sp>
        <p:nvSpPr>
          <p:cNvPr id="6" name="TextBox 5">
            <a:extLst>
              <a:ext uri="{FF2B5EF4-FFF2-40B4-BE49-F238E27FC236}">
                <a16:creationId xmlns:a16="http://schemas.microsoft.com/office/drawing/2014/main" id="{04B43F78-E92B-9A6D-B211-B22D24D55512}"/>
              </a:ext>
            </a:extLst>
          </p:cNvPr>
          <p:cNvSpPr txBox="1"/>
          <p:nvPr/>
        </p:nvSpPr>
        <p:spPr>
          <a:xfrm>
            <a:off x="683568" y="1800765"/>
            <a:ext cx="7776864" cy="3256469"/>
          </a:xfrm>
          <a:prstGeom prst="rect">
            <a:avLst/>
          </a:prstGeom>
          <a:noFill/>
        </p:spPr>
        <p:txBody>
          <a:bodyPr wrap="square">
            <a:spAutoFit/>
          </a:bodyPr>
          <a:lstStyle/>
          <a:p>
            <a:pPr marL="0" marR="0" lvl="0" indent="0" algn="just" defTabSz="914400" rtl="0" eaLnBrk="1" fontAlgn="auto" latinLnBrk="0" hangingPunct="1">
              <a:lnSpc>
                <a:spcPct val="115000"/>
              </a:lnSpc>
              <a:spcBef>
                <a:spcPts val="0"/>
              </a:spcBef>
              <a:spcAft>
                <a:spcPts val="1000"/>
              </a:spcAft>
              <a:buClrTx/>
              <a:buSzTx/>
              <a:buFontTx/>
              <a:buNone/>
              <a:tabLst/>
              <a:defRPr/>
            </a:pPr>
            <a:r>
              <a:rPr lang="en-GB"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Second, it can be mentioned that case marking is optional depending on other factors. Then there is an unmarked form, which is not indicated for case (neither direct, nor oblique), and a marked form. The unmarked form could be called “direct case” </a:t>
            </a:r>
            <a:r>
              <a:rPr lang="en-GB" sz="18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in contrast to</a:t>
            </a:r>
            <a:r>
              <a:rPr lang="en-GB"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the “oblique case”, but actually it wouldn’t exist, because it is the neutral form. If it is a subject, the language always uses the neutral form, whence it’s apparent “directness”. With adpositions, which sufficiently indicate obliqueness, use of oblique case is superfluous. The speaker has a choice. Using the marked form may have a special effect. In “street German” for instance, locatives often appear without case marking even though there is no adposition to indicate it as an example</a:t>
            </a:r>
            <a:endParaRPr lang="en-GB" sz="1800" dirty="0">
              <a:solidFill>
                <a:srgbClr val="000000"/>
              </a:solidFill>
              <a:effectLst/>
              <a:latin typeface="Consolas" panose="020B0609020204030204" pitchFamily="49" charset="0"/>
              <a:cs typeface="Arial" panose="020B0604020202020204" pitchFamily="34" charset="0"/>
            </a:endParaRPr>
          </a:p>
        </p:txBody>
      </p:sp>
    </p:spTree>
    <p:extLst>
      <p:ext uri="{BB962C8B-B14F-4D97-AF65-F5344CB8AC3E}">
        <p14:creationId xmlns:p14="http://schemas.microsoft.com/office/powerpoint/2010/main" val="560693331"/>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F3A70FC-FC41-4B48-AE98-8519BFA6F231}"/>
              </a:ext>
            </a:extLst>
          </p:cNvPr>
          <p:cNvSpPr txBox="1"/>
          <p:nvPr/>
        </p:nvSpPr>
        <p:spPr>
          <a:xfrm>
            <a:off x="2411760" y="2996952"/>
            <a:ext cx="4572000" cy="369332"/>
          </a:xfrm>
          <a:prstGeom prst="rect">
            <a:avLst/>
          </a:prstGeom>
          <a:noFill/>
        </p:spPr>
        <p:txBody>
          <a:bodyPr wrap="square">
            <a:spAutoFit/>
          </a:bodyPr>
          <a:lstStyle/>
          <a:p>
            <a:r>
              <a:rPr lang="en-GB" i="1" dirty="0">
                <a:solidFill>
                  <a:srgbClr val="000000"/>
                </a:solidFill>
                <a:latin typeface="Times New Roman" panose="02020603050405020304" pitchFamily="18" charset="0"/>
                <a:ea typeface="Times New Roman" panose="02020603050405020304" pitchFamily="18" charset="0"/>
              </a:rPr>
              <a:t>ich bin Frankfurt</a:t>
            </a:r>
            <a:r>
              <a:rPr lang="en-GB" dirty="0">
                <a:solidFill>
                  <a:srgbClr val="000000"/>
                </a:solidFill>
                <a:latin typeface="Times New Roman" panose="02020603050405020304" pitchFamily="18" charset="0"/>
                <a:ea typeface="Times New Roman" panose="02020603050405020304" pitchFamily="18" charset="0"/>
              </a:rPr>
              <a:t> meaning “I am </a:t>
            </a:r>
            <a:r>
              <a:rPr lang="en-GB" b="1" dirty="0">
                <a:solidFill>
                  <a:srgbClr val="000000"/>
                </a:solidFill>
                <a:latin typeface="Times New Roman" panose="02020603050405020304" pitchFamily="18" charset="0"/>
                <a:ea typeface="Times New Roman" panose="02020603050405020304" pitchFamily="18" charset="0"/>
              </a:rPr>
              <a:t>in</a:t>
            </a:r>
            <a:r>
              <a:rPr lang="en-GB" dirty="0">
                <a:solidFill>
                  <a:srgbClr val="000000"/>
                </a:solidFill>
                <a:latin typeface="Times New Roman" panose="02020603050405020304" pitchFamily="18" charset="0"/>
                <a:ea typeface="Times New Roman" panose="02020603050405020304" pitchFamily="18" charset="0"/>
              </a:rPr>
              <a:t> Frankfurt”.</a:t>
            </a:r>
            <a:endParaRPr lang="en-GB" dirty="0"/>
          </a:p>
        </p:txBody>
      </p:sp>
      <p:sp>
        <p:nvSpPr>
          <p:cNvPr id="2" name="Slide Number Placeholder 1">
            <a:extLst>
              <a:ext uri="{FF2B5EF4-FFF2-40B4-BE49-F238E27FC236}">
                <a16:creationId xmlns:a16="http://schemas.microsoft.com/office/drawing/2014/main" id="{EEB8614E-68F8-2A9C-E160-D194EC40484C}"/>
              </a:ext>
            </a:extLst>
          </p:cNvPr>
          <p:cNvSpPr>
            <a:spLocks noGrp="1"/>
          </p:cNvSpPr>
          <p:nvPr>
            <p:ph type="sldNum" sz="quarter" idx="12"/>
          </p:nvPr>
        </p:nvSpPr>
        <p:spPr/>
        <p:txBody>
          <a:bodyPr/>
          <a:lstStyle/>
          <a:p>
            <a:pPr>
              <a:defRPr/>
            </a:pPr>
            <a:fld id="{FFCAF955-5E2C-47F9-9953-A0A92CEB2270}" type="slidenum">
              <a:rPr lang="en-GB" altLang="en-US" smtClean="0"/>
              <a:pPr>
                <a:defRPr/>
              </a:pPr>
              <a:t>42</a:t>
            </a:fld>
            <a:endParaRPr lang="en-GB" altLang="en-US" dirty="0"/>
          </a:p>
        </p:txBody>
      </p:sp>
    </p:spTree>
    <p:extLst>
      <p:ext uri="{BB962C8B-B14F-4D97-AF65-F5344CB8AC3E}">
        <p14:creationId xmlns:p14="http://schemas.microsoft.com/office/powerpoint/2010/main" val="241562892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1279F4-7822-4CEE-8269-741B0C73D0FE}"/>
              </a:ext>
            </a:extLst>
          </p:cNvPr>
          <p:cNvSpPr txBox="1"/>
          <p:nvPr/>
        </p:nvSpPr>
        <p:spPr>
          <a:xfrm>
            <a:off x="406400" y="1068005"/>
            <a:ext cx="4572000" cy="646331"/>
          </a:xfrm>
          <a:prstGeom prst="rect">
            <a:avLst/>
          </a:prstGeom>
          <a:noFill/>
        </p:spPr>
        <p:txBody>
          <a:bodyPr wrap="square">
            <a:spAutoFit/>
          </a:bodyPr>
          <a:lstStyle/>
          <a:p>
            <a:r>
              <a:rPr lang="en-GB"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Proto-Iranian</a:t>
            </a:r>
            <a:br>
              <a:rPr lang="en-GB"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GB"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dative case / accusative case for Targets</a:t>
            </a:r>
            <a:endParaRPr lang="en-GB"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F7DA7161-CCB6-86A1-CC0A-B7D2F8A351BC}"/>
              </a:ext>
            </a:extLst>
          </p:cNvPr>
          <p:cNvSpPr>
            <a:spLocks noGrp="1"/>
          </p:cNvSpPr>
          <p:nvPr>
            <p:ph type="sldNum" sz="quarter" idx="12"/>
          </p:nvPr>
        </p:nvSpPr>
        <p:spPr/>
        <p:txBody>
          <a:bodyPr/>
          <a:lstStyle/>
          <a:p>
            <a:pPr>
              <a:defRPr/>
            </a:pPr>
            <a:fld id="{FFCAF955-5E2C-47F9-9953-A0A92CEB2270}" type="slidenum">
              <a:rPr lang="en-GB" altLang="en-US" smtClean="0"/>
              <a:pPr>
                <a:defRPr/>
              </a:pPr>
              <a:t>43</a:t>
            </a:fld>
            <a:endParaRPr lang="en-GB" altLang="en-US" dirty="0"/>
          </a:p>
        </p:txBody>
      </p:sp>
    </p:spTree>
    <p:extLst>
      <p:ext uri="{BB962C8B-B14F-4D97-AF65-F5344CB8AC3E}">
        <p14:creationId xmlns:p14="http://schemas.microsoft.com/office/powerpoint/2010/main" val="1273816582"/>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1279F4-7822-4CEE-8269-741B0C73D0FE}"/>
              </a:ext>
            </a:extLst>
          </p:cNvPr>
          <p:cNvSpPr txBox="1"/>
          <p:nvPr/>
        </p:nvSpPr>
        <p:spPr>
          <a:xfrm>
            <a:off x="406400" y="1068005"/>
            <a:ext cx="4572000" cy="646331"/>
          </a:xfrm>
          <a:prstGeom prst="rect">
            <a:avLst/>
          </a:prstGeom>
          <a:noFill/>
        </p:spPr>
        <p:txBody>
          <a:bodyPr wrap="square">
            <a:spAutoFit/>
          </a:bodyPr>
          <a:lstStyle/>
          <a:p>
            <a:r>
              <a:rPr lang="en-GB"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Proto-Iranian</a:t>
            </a:r>
            <a:br>
              <a:rPr lang="en-GB"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GB"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dative case / accusative case for Targets</a:t>
            </a:r>
            <a:endParaRPr lang="en-GB"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03AF047-6F1E-497C-BB11-F3D524D6A463}"/>
              </a:ext>
            </a:extLst>
          </p:cNvPr>
          <p:cNvSpPr txBox="1"/>
          <p:nvPr/>
        </p:nvSpPr>
        <p:spPr>
          <a:xfrm>
            <a:off x="406399" y="2055193"/>
            <a:ext cx="8255000" cy="923330"/>
          </a:xfrm>
          <a:prstGeom prst="rect">
            <a:avLst/>
          </a:prstGeom>
          <a:noFill/>
        </p:spPr>
        <p:txBody>
          <a:bodyPr wrap="square">
            <a:spAutoFit/>
          </a:bodyPr>
          <a:lstStyle/>
          <a:p>
            <a:pPr algn="just"/>
            <a:r>
              <a:rPr lang="en-GB"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Old Iranian</a:t>
            </a:r>
          </a:p>
          <a:p>
            <a:pPr algn="just"/>
            <a:r>
              <a:rPr lang="en-GB"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dative case / accusative case for Targets dative case / accusative case for Targets supported by adverbials (that may qualify as adpositions)</a:t>
            </a:r>
            <a:endParaRPr lang="en-GB"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79DC6D34-D05A-C397-69F6-6011FAAACF00}"/>
              </a:ext>
            </a:extLst>
          </p:cNvPr>
          <p:cNvSpPr>
            <a:spLocks noGrp="1"/>
          </p:cNvSpPr>
          <p:nvPr>
            <p:ph type="sldNum" sz="quarter" idx="12"/>
          </p:nvPr>
        </p:nvSpPr>
        <p:spPr/>
        <p:txBody>
          <a:bodyPr/>
          <a:lstStyle/>
          <a:p>
            <a:pPr>
              <a:defRPr/>
            </a:pPr>
            <a:fld id="{FFCAF955-5E2C-47F9-9953-A0A92CEB2270}" type="slidenum">
              <a:rPr lang="en-GB" altLang="en-US" smtClean="0"/>
              <a:pPr>
                <a:defRPr/>
              </a:pPr>
              <a:t>44</a:t>
            </a:fld>
            <a:endParaRPr lang="en-GB" altLang="en-US" dirty="0"/>
          </a:p>
        </p:txBody>
      </p:sp>
    </p:spTree>
    <p:extLst>
      <p:ext uri="{BB962C8B-B14F-4D97-AF65-F5344CB8AC3E}">
        <p14:creationId xmlns:p14="http://schemas.microsoft.com/office/powerpoint/2010/main" val="2982017401"/>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1279F4-7822-4CEE-8269-741B0C73D0FE}"/>
              </a:ext>
            </a:extLst>
          </p:cNvPr>
          <p:cNvSpPr txBox="1"/>
          <p:nvPr/>
        </p:nvSpPr>
        <p:spPr>
          <a:xfrm>
            <a:off x="406400" y="1068005"/>
            <a:ext cx="4572000" cy="646331"/>
          </a:xfrm>
          <a:prstGeom prst="rect">
            <a:avLst/>
          </a:prstGeom>
          <a:noFill/>
        </p:spPr>
        <p:txBody>
          <a:bodyPr wrap="square">
            <a:spAutoFit/>
          </a:bodyPr>
          <a:lstStyle/>
          <a:p>
            <a:r>
              <a:rPr lang="en-GB"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Proto-Iranian</a:t>
            </a:r>
            <a:br>
              <a:rPr lang="en-GB"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GB"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dative case / accusative case for Targets</a:t>
            </a:r>
            <a:endParaRPr lang="en-GB"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03AF047-6F1E-497C-BB11-F3D524D6A463}"/>
              </a:ext>
            </a:extLst>
          </p:cNvPr>
          <p:cNvSpPr txBox="1"/>
          <p:nvPr/>
        </p:nvSpPr>
        <p:spPr>
          <a:xfrm>
            <a:off x="406399" y="2055193"/>
            <a:ext cx="8255000" cy="923330"/>
          </a:xfrm>
          <a:prstGeom prst="rect">
            <a:avLst/>
          </a:prstGeom>
          <a:noFill/>
        </p:spPr>
        <p:txBody>
          <a:bodyPr wrap="square">
            <a:spAutoFit/>
          </a:bodyPr>
          <a:lstStyle/>
          <a:p>
            <a:pPr algn="just"/>
            <a:r>
              <a:rPr lang="en-GB"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Old Iranian</a:t>
            </a:r>
          </a:p>
          <a:p>
            <a:pPr algn="just"/>
            <a:r>
              <a:rPr lang="en-GB"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dative case / accusative case for Targets dative case / accusative case for Targets supported by adverbials (that may qualify as adpositions)</a:t>
            </a:r>
            <a:endParaRPr lang="en-GB"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200E55A-EDF7-42E8-BCED-F66F23ED078D}"/>
              </a:ext>
            </a:extLst>
          </p:cNvPr>
          <p:cNvSpPr txBox="1"/>
          <p:nvPr/>
        </p:nvSpPr>
        <p:spPr>
          <a:xfrm>
            <a:off x="406399" y="3215093"/>
            <a:ext cx="8255000" cy="1200329"/>
          </a:xfrm>
          <a:prstGeom prst="rect">
            <a:avLst/>
          </a:prstGeom>
          <a:noFill/>
        </p:spPr>
        <p:txBody>
          <a:bodyPr wrap="square">
            <a:spAutoFit/>
          </a:bodyPr>
          <a:lstStyle/>
          <a:p>
            <a:r>
              <a:rPr lang="en-GB"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Middle Iranian</a:t>
            </a:r>
            <a:br>
              <a:rPr lang="en-GB"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GB"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direct case for Targets</a:t>
            </a:r>
            <a:br>
              <a:rPr lang="en-GB"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GB"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oblique case for Targets</a:t>
            </a:r>
            <a:br>
              <a:rPr lang="en-GB"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GB"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direct/oblique case for Targets supported by adverbials (that may qualify as adpositions)</a:t>
            </a:r>
            <a:endParaRPr lang="en-GB"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32EBF5B3-B132-F2E0-7AA5-9F84B3416383}"/>
              </a:ext>
            </a:extLst>
          </p:cNvPr>
          <p:cNvSpPr>
            <a:spLocks noGrp="1"/>
          </p:cNvSpPr>
          <p:nvPr>
            <p:ph type="sldNum" sz="quarter" idx="12"/>
          </p:nvPr>
        </p:nvSpPr>
        <p:spPr/>
        <p:txBody>
          <a:bodyPr/>
          <a:lstStyle/>
          <a:p>
            <a:pPr>
              <a:defRPr/>
            </a:pPr>
            <a:fld id="{FFCAF955-5E2C-47F9-9953-A0A92CEB2270}" type="slidenum">
              <a:rPr lang="en-GB" altLang="en-US" smtClean="0"/>
              <a:pPr>
                <a:defRPr/>
              </a:pPr>
              <a:t>45</a:t>
            </a:fld>
            <a:endParaRPr lang="en-GB" altLang="en-US" dirty="0"/>
          </a:p>
        </p:txBody>
      </p:sp>
    </p:spTree>
    <p:extLst>
      <p:ext uri="{BB962C8B-B14F-4D97-AF65-F5344CB8AC3E}">
        <p14:creationId xmlns:p14="http://schemas.microsoft.com/office/powerpoint/2010/main" val="348376541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1279F4-7822-4CEE-8269-741B0C73D0FE}"/>
              </a:ext>
            </a:extLst>
          </p:cNvPr>
          <p:cNvSpPr txBox="1"/>
          <p:nvPr/>
        </p:nvSpPr>
        <p:spPr>
          <a:xfrm>
            <a:off x="406400" y="1068005"/>
            <a:ext cx="4572000" cy="646331"/>
          </a:xfrm>
          <a:prstGeom prst="rect">
            <a:avLst/>
          </a:prstGeom>
          <a:noFill/>
        </p:spPr>
        <p:txBody>
          <a:bodyPr wrap="square">
            <a:spAutoFit/>
          </a:bodyPr>
          <a:lstStyle/>
          <a:p>
            <a:r>
              <a:rPr lang="en-GB"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Proto-Iranian</a:t>
            </a:r>
            <a:br>
              <a:rPr lang="en-GB"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GB"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dative case / accusative case for Targets</a:t>
            </a:r>
            <a:endParaRPr lang="en-GB"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F03AF047-6F1E-497C-BB11-F3D524D6A463}"/>
              </a:ext>
            </a:extLst>
          </p:cNvPr>
          <p:cNvSpPr txBox="1"/>
          <p:nvPr/>
        </p:nvSpPr>
        <p:spPr>
          <a:xfrm>
            <a:off x="406399" y="2055193"/>
            <a:ext cx="8255000" cy="923330"/>
          </a:xfrm>
          <a:prstGeom prst="rect">
            <a:avLst/>
          </a:prstGeom>
          <a:noFill/>
        </p:spPr>
        <p:txBody>
          <a:bodyPr wrap="square">
            <a:spAutoFit/>
          </a:bodyPr>
          <a:lstStyle/>
          <a:p>
            <a:pPr algn="just"/>
            <a:r>
              <a:rPr lang="en-GB"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Old Iranian</a:t>
            </a:r>
          </a:p>
          <a:p>
            <a:pPr algn="just"/>
            <a:r>
              <a:rPr lang="en-GB"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dative case / accusative case for Targets dative case / accusative case for Targets supported by adverbials (that may qualify as adpositions)</a:t>
            </a:r>
            <a:endParaRPr lang="en-GB"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200E55A-EDF7-42E8-BCED-F66F23ED078D}"/>
              </a:ext>
            </a:extLst>
          </p:cNvPr>
          <p:cNvSpPr txBox="1"/>
          <p:nvPr/>
        </p:nvSpPr>
        <p:spPr>
          <a:xfrm>
            <a:off x="406399" y="3215093"/>
            <a:ext cx="8255000" cy="1200329"/>
          </a:xfrm>
          <a:prstGeom prst="rect">
            <a:avLst/>
          </a:prstGeom>
          <a:noFill/>
        </p:spPr>
        <p:txBody>
          <a:bodyPr wrap="square">
            <a:spAutoFit/>
          </a:bodyPr>
          <a:lstStyle/>
          <a:p>
            <a:r>
              <a:rPr lang="en-GB"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(3) Middle Iranian</a:t>
            </a:r>
            <a:br>
              <a:rPr lang="en-GB"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GB"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direct case for Targets</a:t>
            </a:r>
            <a:br>
              <a:rPr lang="en-GB"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GB"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oblique case for Targets</a:t>
            </a:r>
            <a:br>
              <a:rPr lang="en-GB"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GB"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direct/oblique case for Targets supported by adverbials (that may qualify as adpositions)</a:t>
            </a:r>
            <a:endParaRPr lang="en-GB"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8DA36C4C-8483-4B51-B86A-73278803EB86}"/>
              </a:ext>
            </a:extLst>
          </p:cNvPr>
          <p:cNvSpPr txBox="1"/>
          <p:nvPr/>
        </p:nvSpPr>
        <p:spPr>
          <a:xfrm>
            <a:off x="406399" y="4669179"/>
            <a:ext cx="8254999" cy="1200329"/>
          </a:xfrm>
          <a:prstGeom prst="rect">
            <a:avLst/>
          </a:prstGeom>
          <a:noFill/>
        </p:spPr>
        <p:txBody>
          <a:bodyPr wrap="square">
            <a:spAutoFit/>
          </a:bodyPr>
          <a:lstStyle/>
          <a:p>
            <a:r>
              <a:rPr lang="en-GB"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(4) New Iranian</a:t>
            </a:r>
            <a:br>
              <a:rPr lang="en-GB"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GB"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direct case for Targets</a:t>
            </a:r>
            <a:br>
              <a:rPr lang="en-GB"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GB"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oblique case for Targets</a:t>
            </a:r>
            <a:br>
              <a:rPr lang="en-GB"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br>
            <a:r>
              <a:rPr lang="en-GB"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direct/oblique case for Targets plus adpositions</a:t>
            </a:r>
            <a:endParaRPr lang="en-GB"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13F17FE0-4700-70E2-E048-C292697B01BF}"/>
              </a:ext>
            </a:extLst>
          </p:cNvPr>
          <p:cNvSpPr>
            <a:spLocks noGrp="1"/>
          </p:cNvSpPr>
          <p:nvPr>
            <p:ph type="sldNum" sz="quarter" idx="12"/>
          </p:nvPr>
        </p:nvSpPr>
        <p:spPr/>
        <p:txBody>
          <a:bodyPr/>
          <a:lstStyle/>
          <a:p>
            <a:pPr>
              <a:defRPr/>
            </a:pPr>
            <a:fld id="{FFCAF955-5E2C-47F9-9953-A0A92CEB2270}" type="slidenum">
              <a:rPr lang="en-GB" altLang="en-US" smtClean="0"/>
              <a:pPr>
                <a:defRPr/>
              </a:pPr>
              <a:t>46</a:t>
            </a:fld>
            <a:endParaRPr lang="en-GB" altLang="en-US" dirty="0"/>
          </a:p>
        </p:txBody>
      </p:sp>
    </p:spTree>
    <p:extLst>
      <p:ext uri="{BB962C8B-B14F-4D97-AF65-F5344CB8AC3E}">
        <p14:creationId xmlns:p14="http://schemas.microsoft.com/office/powerpoint/2010/main" val="75982934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4484914-03F5-4F8E-A373-CD803092BC5F}"/>
              </a:ext>
            </a:extLst>
          </p:cNvPr>
          <p:cNvGraphicFramePr>
            <a:graphicFrameLocks noGrp="1"/>
          </p:cNvGraphicFramePr>
          <p:nvPr>
            <p:extLst>
              <p:ext uri="{D42A27DB-BD31-4B8C-83A1-F6EECF244321}">
                <p14:modId xmlns:p14="http://schemas.microsoft.com/office/powerpoint/2010/main" val="592404360"/>
              </p:ext>
            </p:extLst>
          </p:nvPr>
        </p:nvGraphicFramePr>
        <p:xfrm>
          <a:off x="628650" y="1279291"/>
          <a:ext cx="7886700" cy="2222485"/>
        </p:xfrm>
        <a:graphic>
          <a:graphicData uri="http://schemas.openxmlformats.org/drawingml/2006/table">
            <a:tbl>
              <a:tblPr firstRow="1" firstCol="1" bandRow="1"/>
              <a:tblGrid>
                <a:gridCol w="285750">
                  <a:extLst>
                    <a:ext uri="{9D8B030D-6E8A-4147-A177-3AD203B41FA5}">
                      <a16:colId xmlns:a16="http://schemas.microsoft.com/office/drawing/2014/main" val="3701678660"/>
                    </a:ext>
                  </a:extLst>
                </a:gridCol>
                <a:gridCol w="2868930">
                  <a:extLst>
                    <a:ext uri="{9D8B030D-6E8A-4147-A177-3AD203B41FA5}">
                      <a16:colId xmlns:a16="http://schemas.microsoft.com/office/drawing/2014/main" val="1233798090"/>
                    </a:ext>
                  </a:extLst>
                </a:gridCol>
                <a:gridCol w="1577340">
                  <a:extLst>
                    <a:ext uri="{9D8B030D-6E8A-4147-A177-3AD203B41FA5}">
                      <a16:colId xmlns:a16="http://schemas.microsoft.com/office/drawing/2014/main" val="679995683"/>
                    </a:ext>
                  </a:extLst>
                </a:gridCol>
                <a:gridCol w="1577340">
                  <a:extLst>
                    <a:ext uri="{9D8B030D-6E8A-4147-A177-3AD203B41FA5}">
                      <a16:colId xmlns:a16="http://schemas.microsoft.com/office/drawing/2014/main" val="2711601788"/>
                    </a:ext>
                  </a:extLst>
                </a:gridCol>
                <a:gridCol w="1577340">
                  <a:extLst>
                    <a:ext uri="{9D8B030D-6E8A-4147-A177-3AD203B41FA5}">
                      <a16:colId xmlns:a16="http://schemas.microsoft.com/office/drawing/2014/main" val="2077958476"/>
                    </a:ext>
                  </a:extLst>
                </a:gridCol>
              </a:tblGrid>
              <a:tr h="362189">
                <a:tc>
                  <a:txBody>
                    <a:bodyPr/>
                    <a:lstStyle/>
                    <a:p>
                      <a:pPr algn="just">
                        <a:lnSpc>
                          <a:spcPct val="150000"/>
                        </a:lnSpc>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just">
                        <a:lnSpc>
                          <a:spcPct val="150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Flagging</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just">
                        <a:lnSpc>
                          <a:spcPct val="150000"/>
                        </a:lnSpc>
                      </a:pPr>
                      <a:r>
                        <a:rPr lang="en-US" sz="1800">
                          <a:effectLst/>
                          <a:latin typeface="Times New Roman" panose="02020603050405020304" pitchFamily="18" charset="0"/>
                          <a:ea typeface="Calibri" panose="020F0502020204030204" pitchFamily="34" charset="0"/>
                          <a:cs typeface="Times New Roman" panose="02020603050405020304" pitchFamily="18" charset="0"/>
                        </a:rPr>
                        <a:t>stage I</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just">
                        <a:lnSpc>
                          <a:spcPct val="150000"/>
                        </a:lnSpc>
                      </a:pPr>
                      <a:r>
                        <a:rPr lang="en-US" sz="1800">
                          <a:effectLst/>
                          <a:latin typeface="Times New Roman" panose="02020603050405020304" pitchFamily="18" charset="0"/>
                          <a:ea typeface="Calibri" panose="020F0502020204030204" pitchFamily="34" charset="0"/>
                          <a:cs typeface="Times New Roman" panose="02020603050405020304" pitchFamily="18" charset="0"/>
                        </a:rPr>
                        <a:t>stage II</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just">
                        <a:lnSpc>
                          <a:spcPct val="150000"/>
                        </a:lnSpc>
                      </a:pPr>
                      <a:r>
                        <a:rPr lang="en-US" sz="1800">
                          <a:effectLst/>
                          <a:latin typeface="Times New Roman" panose="02020603050405020304" pitchFamily="18" charset="0"/>
                          <a:ea typeface="Calibri" panose="020F0502020204030204" pitchFamily="34" charset="0"/>
                          <a:cs typeface="Times New Roman" panose="02020603050405020304" pitchFamily="18" charset="0"/>
                        </a:rPr>
                        <a:t>stage III</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6902099"/>
                  </a:ext>
                </a:extLst>
              </a:tr>
              <a:tr h="362189">
                <a:tc>
                  <a:txBody>
                    <a:bodyPr/>
                    <a:lstStyle/>
                    <a:p>
                      <a:pPr algn="just">
                        <a:lnSpc>
                          <a:spcPct val="150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just">
                        <a:lnSpc>
                          <a:spcPct val="150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adposition +/- case</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just">
                        <a:lnSpc>
                          <a:spcPct val="150000"/>
                        </a:lnSpc>
                      </a:pP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just">
                        <a:lnSpc>
                          <a:spcPct val="150000"/>
                        </a:lnSpc>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just">
                        <a:lnSpc>
                          <a:spcPct val="150000"/>
                        </a:lnSpc>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20892275"/>
                  </a:ext>
                </a:extLst>
              </a:tr>
              <a:tr h="362189">
                <a:tc>
                  <a:txBody>
                    <a:bodyPr/>
                    <a:lstStyle/>
                    <a:p>
                      <a:pPr algn="just">
                        <a:lnSpc>
                          <a:spcPct val="150000"/>
                        </a:lnSpc>
                      </a:pPr>
                      <a:r>
                        <a:rPr lang="en-US" sz="1800">
                          <a:effectLst/>
                          <a:latin typeface="Times New Roman" panose="02020603050405020304" pitchFamily="18" charset="0"/>
                          <a:ea typeface="Calibri" panose="020F0502020204030204" pitchFamily="34" charset="0"/>
                          <a:cs typeface="Times New Roman" panose="02020603050405020304" pitchFamily="18" charset="0"/>
                        </a:rPr>
                        <a:t>2</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a:noFill/>
                    </a:lnL>
                    <a:lnR w="1905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reduced adposition +/- case</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pP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98787763"/>
                  </a:ext>
                </a:extLst>
              </a:tr>
              <a:tr h="362189">
                <a:tc>
                  <a:txBody>
                    <a:bodyPr/>
                    <a:lstStyle/>
                    <a:p>
                      <a:pPr algn="just">
                        <a:lnSpc>
                          <a:spcPct val="150000"/>
                        </a:lnSpc>
                      </a:pPr>
                      <a:r>
                        <a:rPr lang="en-US" sz="1800">
                          <a:effectLst/>
                          <a:latin typeface="Times New Roman" panose="02020603050405020304" pitchFamily="18" charset="0"/>
                          <a:ea typeface="Calibri" panose="020F0502020204030204" pitchFamily="34" charset="0"/>
                          <a:cs typeface="Times New Roman" panose="02020603050405020304" pitchFamily="18" charset="0"/>
                        </a:rPr>
                        <a:t>3</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a:noFill/>
                    </a:lnL>
                    <a:lnR w="1905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-adposition +case</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pP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05603958"/>
                  </a:ext>
                </a:extLst>
              </a:tr>
              <a:tr h="773669">
                <a:tc>
                  <a:txBody>
                    <a:bodyPr/>
                    <a:lstStyle/>
                    <a:p>
                      <a:pPr algn="just">
                        <a:lnSpc>
                          <a:spcPct val="150000"/>
                        </a:lnSpc>
                      </a:pPr>
                      <a:r>
                        <a:rPr lang="en-US" sz="1800">
                          <a:effectLst/>
                          <a:latin typeface="Times New Roman" panose="02020603050405020304" pitchFamily="18" charset="0"/>
                          <a:ea typeface="Calibri" panose="020F0502020204030204" pitchFamily="34" charset="0"/>
                          <a:cs typeface="Times New Roman" panose="02020603050405020304" pitchFamily="18" charset="0"/>
                        </a:rPr>
                        <a:t>4</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a:noFill/>
                    </a:lnL>
                    <a:lnR w="1905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-adposition -case</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pP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64047745"/>
                  </a:ext>
                </a:extLst>
              </a:tr>
            </a:tbl>
          </a:graphicData>
        </a:graphic>
      </p:graphicFrame>
      <p:sp>
        <p:nvSpPr>
          <p:cNvPr id="3" name="Slide Number Placeholder 2">
            <a:extLst>
              <a:ext uri="{FF2B5EF4-FFF2-40B4-BE49-F238E27FC236}">
                <a16:creationId xmlns:a16="http://schemas.microsoft.com/office/drawing/2014/main" id="{D2C7D55C-4760-495D-2DB3-F72B6A5086DA}"/>
              </a:ext>
            </a:extLst>
          </p:cNvPr>
          <p:cNvSpPr>
            <a:spLocks noGrp="1"/>
          </p:cNvSpPr>
          <p:nvPr>
            <p:ph type="sldNum" sz="quarter" idx="12"/>
          </p:nvPr>
        </p:nvSpPr>
        <p:spPr/>
        <p:txBody>
          <a:bodyPr/>
          <a:lstStyle/>
          <a:p>
            <a:pPr>
              <a:defRPr/>
            </a:pPr>
            <a:fld id="{FFCAF955-5E2C-47F9-9953-A0A92CEB2270}" type="slidenum">
              <a:rPr lang="en-GB" altLang="en-US" smtClean="0"/>
              <a:pPr>
                <a:defRPr/>
              </a:pPr>
              <a:t>47</a:t>
            </a:fld>
            <a:endParaRPr lang="en-GB" altLang="en-US" dirty="0"/>
          </a:p>
        </p:txBody>
      </p:sp>
    </p:spTree>
    <p:extLst>
      <p:ext uri="{BB962C8B-B14F-4D97-AF65-F5344CB8AC3E}">
        <p14:creationId xmlns:p14="http://schemas.microsoft.com/office/powerpoint/2010/main" val="72363795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4484914-03F5-4F8E-A373-CD803092BC5F}"/>
              </a:ext>
            </a:extLst>
          </p:cNvPr>
          <p:cNvGraphicFramePr>
            <a:graphicFrameLocks noGrp="1"/>
          </p:cNvGraphicFramePr>
          <p:nvPr>
            <p:extLst>
              <p:ext uri="{D42A27DB-BD31-4B8C-83A1-F6EECF244321}">
                <p14:modId xmlns:p14="http://schemas.microsoft.com/office/powerpoint/2010/main" val="3009220140"/>
              </p:ext>
            </p:extLst>
          </p:nvPr>
        </p:nvGraphicFramePr>
        <p:xfrm>
          <a:off x="628650" y="1279291"/>
          <a:ext cx="7886700" cy="2222485"/>
        </p:xfrm>
        <a:graphic>
          <a:graphicData uri="http://schemas.openxmlformats.org/drawingml/2006/table">
            <a:tbl>
              <a:tblPr firstRow="1" firstCol="1" bandRow="1"/>
              <a:tblGrid>
                <a:gridCol w="285750">
                  <a:extLst>
                    <a:ext uri="{9D8B030D-6E8A-4147-A177-3AD203B41FA5}">
                      <a16:colId xmlns:a16="http://schemas.microsoft.com/office/drawing/2014/main" val="3701678660"/>
                    </a:ext>
                  </a:extLst>
                </a:gridCol>
                <a:gridCol w="2868930">
                  <a:extLst>
                    <a:ext uri="{9D8B030D-6E8A-4147-A177-3AD203B41FA5}">
                      <a16:colId xmlns:a16="http://schemas.microsoft.com/office/drawing/2014/main" val="1233798090"/>
                    </a:ext>
                  </a:extLst>
                </a:gridCol>
                <a:gridCol w="1577340">
                  <a:extLst>
                    <a:ext uri="{9D8B030D-6E8A-4147-A177-3AD203B41FA5}">
                      <a16:colId xmlns:a16="http://schemas.microsoft.com/office/drawing/2014/main" val="679995683"/>
                    </a:ext>
                  </a:extLst>
                </a:gridCol>
                <a:gridCol w="1577340">
                  <a:extLst>
                    <a:ext uri="{9D8B030D-6E8A-4147-A177-3AD203B41FA5}">
                      <a16:colId xmlns:a16="http://schemas.microsoft.com/office/drawing/2014/main" val="2711601788"/>
                    </a:ext>
                  </a:extLst>
                </a:gridCol>
                <a:gridCol w="1577340">
                  <a:extLst>
                    <a:ext uri="{9D8B030D-6E8A-4147-A177-3AD203B41FA5}">
                      <a16:colId xmlns:a16="http://schemas.microsoft.com/office/drawing/2014/main" val="2077958476"/>
                    </a:ext>
                  </a:extLst>
                </a:gridCol>
              </a:tblGrid>
              <a:tr h="362189">
                <a:tc>
                  <a:txBody>
                    <a:bodyPr/>
                    <a:lstStyle/>
                    <a:p>
                      <a:pPr algn="just">
                        <a:lnSpc>
                          <a:spcPct val="150000"/>
                        </a:lnSpc>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just">
                        <a:lnSpc>
                          <a:spcPct val="150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Flagging</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just">
                        <a:lnSpc>
                          <a:spcPct val="150000"/>
                        </a:lnSpc>
                      </a:pPr>
                      <a:r>
                        <a:rPr lang="en-US" sz="1800">
                          <a:effectLst/>
                          <a:latin typeface="Times New Roman" panose="02020603050405020304" pitchFamily="18" charset="0"/>
                          <a:ea typeface="Calibri" panose="020F0502020204030204" pitchFamily="34" charset="0"/>
                          <a:cs typeface="Times New Roman" panose="02020603050405020304" pitchFamily="18" charset="0"/>
                        </a:rPr>
                        <a:t>stage I</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just">
                        <a:lnSpc>
                          <a:spcPct val="150000"/>
                        </a:lnSpc>
                      </a:pPr>
                      <a:r>
                        <a:rPr lang="en-US" sz="1800">
                          <a:effectLst/>
                          <a:latin typeface="Times New Roman" panose="02020603050405020304" pitchFamily="18" charset="0"/>
                          <a:ea typeface="Calibri" panose="020F0502020204030204" pitchFamily="34" charset="0"/>
                          <a:cs typeface="Times New Roman" panose="02020603050405020304" pitchFamily="18" charset="0"/>
                        </a:rPr>
                        <a:t>stage II</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just">
                        <a:lnSpc>
                          <a:spcPct val="150000"/>
                        </a:lnSpc>
                      </a:pPr>
                      <a:r>
                        <a:rPr lang="en-US" sz="1800">
                          <a:effectLst/>
                          <a:latin typeface="Times New Roman" panose="02020603050405020304" pitchFamily="18" charset="0"/>
                          <a:ea typeface="Calibri" panose="020F0502020204030204" pitchFamily="34" charset="0"/>
                          <a:cs typeface="Times New Roman" panose="02020603050405020304" pitchFamily="18" charset="0"/>
                        </a:rPr>
                        <a:t>stage III</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6902099"/>
                  </a:ext>
                </a:extLst>
              </a:tr>
              <a:tr h="362189">
                <a:tc>
                  <a:txBody>
                    <a:bodyPr/>
                    <a:lstStyle/>
                    <a:p>
                      <a:pPr algn="just">
                        <a:lnSpc>
                          <a:spcPct val="150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just">
                        <a:lnSpc>
                          <a:spcPct val="150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adposition +/- case</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just">
                        <a:lnSpc>
                          <a:spcPct val="150000"/>
                        </a:lnSpc>
                      </a:pPr>
                      <a:r>
                        <a:rPr lang="en-US" sz="1800">
                          <a:effectLst/>
                          <a:latin typeface="Times New Roman" panose="02020603050405020304" pitchFamily="18" charset="0"/>
                          <a:ea typeface="Calibri" panose="020F0502020204030204" pitchFamily="34" charset="0"/>
                          <a:cs typeface="Times New Roman" panose="02020603050405020304" pitchFamily="18" charset="0"/>
                        </a:rPr>
                        <a:t>NENA</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just">
                        <a:lnSpc>
                          <a:spcPct val="150000"/>
                        </a:lnSpc>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just">
                        <a:lnSpc>
                          <a:spcPct val="150000"/>
                        </a:lnSpc>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20892275"/>
                  </a:ext>
                </a:extLst>
              </a:tr>
              <a:tr h="362189">
                <a:tc>
                  <a:txBody>
                    <a:bodyPr/>
                    <a:lstStyle/>
                    <a:p>
                      <a:pPr algn="just">
                        <a:lnSpc>
                          <a:spcPct val="150000"/>
                        </a:lnSpc>
                      </a:pPr>
                      <a:r>
                        <a:rPr lang="en-US" sz="1800">
                          <a:effectLst/>
                          <a:latin typeface="Times New Roman" panose="02020603050405020304" pitchFamily="18" charset="0"/>
                          <a:ea typeface="Calibri" panose="020F0502020204030204" pitchFamily="34" charset="0"/>
                          <a:cs typeface="Times New Roman" panose="02020603050405020304" pitchFamily="18" charset="0"/>
                        </a:rPr>
                        <a:t>2</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a:noFill/>
                    </a:lnL>
                    <a:lnR w="1905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reduced adposition +/- case</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pP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pP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98787763"/>
                  </a:ext>
                </a:extLst>
              </a:tr>
              <a:tr h="362189">
                <a:tc>
                  <a:txBody>
                    <a:bodyPr/>
                    <a:lstStyle/>
                    <a:p>
                      <a:pPr algn="just">
                        <a:lnSpc>
                          <a:spcPct val="150000"/>
                        </a:lnSpc>
                      </a:pPr>
                      <a:r>
                        <a:rPr lang="en-US" sz="1800">
                          <a:effectLst/>
                          <a:latin typeface="Times New Roman" panose="02020603050405020304" pitchFamily="18" charset="0"/>
                          <a:ea typeface="Calibri" panose="020F0502020204030204" pitchFamily="34" charset="0"/>
                          <a:cs typeface="Times New Roman" panose="02020603050405020304" pitchFamily="18" charset="0"/>
                        </a:rPr>
                        <a:t>3</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a:noFill/>
                    </a:lnL>
                    <a:lnR w="1905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-adposition +case</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pP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pP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05603958"/>
                  </a:ext>
                </a:extLst>
              </a:tr>
              <a:tr h="773669">
                <a:tc>
                  <a:txBody>
                    <a:bodyPr/>
                    <a:lstStyle/>
                    <a:p>
                      <a:pPr algn="just">
                        <a:lnSpc>
                          <a:spcPct val="150000"/>
                        </a:lnSpc>
                      </a:pPr>
                      <a:r>
                        <a:rPr lang="en-US" sz="1800">
                          <a:effectLst/>
                          <a:latin typeface="Times New Roman" panose="02020603050405020304" pitchFamily="18" charset="0"/>
                          <a:ea typeface="Calibri" panose="020F0502020204030204" pitchFamily="34" charset="0"/>
                          <a:cs typeface="Times New Roman" panose="02020603050405020304" pitchFamily="18" charset="0"/>
                        </a:rPr>
                        <a:t>4</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a:noFill/>
                    </a:lnL>
                    <a:lnR w="1905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-adposition -case</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pP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pP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64047745"/>
                  </a:ext>
                </a:extLst>
              </a:tr>
            </a:tbl>
          </a:graphicData>
        </a:graphic>
      </p:graphicFrame>
      <p:sp>
        <p:nvSpPr>
          <p:cNvPr id="3" name="Slide Number Placeholder 2">
            <a:extLst>
              <a:ext uri="{FF2B5EF4-FFF2-40B4-BE49-F238E27FC236}">
                <a16:creationId xmlns:a16="http://schemas.microsoft.com/office/drawing/2014/main" id="{D2C7D55C-4760-495D-2DB3-F72B6A5086DA}"/>
              </a:ext>
            </a:extLst>
          </p:cNvPr>
          <p:cNvSpPr>
            <a:spLocks noGrp="1"/>
          </p:cNvSpPr>
          <p:nvPr>
            <p:ph type="sldNum" sz="quarter" idx="12"/>
          </p:nvPr>
        </p:nvSpPr>
        <p:spPr/>
        <p:txBody>
          <a:bodyPr/>
          <a:lstStyle/>
          <a:p>
            <a:pPr>
              <a:defRPr/>
            </a:pPr>
            <a:fld id="{FFCAF955-5E2C-47F9-9953-A0A92CEB2270}" type="slidenum">
              <a:rPr lang="en-GB" altLang="en-US" smtClean="0"/>
              <a:pPr>
                <a:defRPr/>
              </a:pPr>
              <a:t>48</a:t>
            </a:fld>
            <a:endParaRPr lang="en-GB" altLang="en-US" dirty="0"/>
          </a:p>
        </p:txBody>
      </p:sp>
    </p:spTree>
    <p:extLst>
      <p:ext uri="{BB962C8B-B14F-4D97-AF65-F5344CB8AC3E}">
        <p14:creationId xmlns:p14="http://schemas.microsoft.com/office/powerpoint/2010/main" val="2972041513"/>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4484914-03F5-4F8E-A373-CD803092BC5F}"/>
              </a:ext>
            </a:extLst>
          </p:cNvPr>
          <p:cNvGraphicFramePr>
            <a:graphicFrameLocks noGrp="1"/>
          </p:cNvGraphicFramePr>
          <p:nvPr>
            <p:extLst>
              <p:ext uri="{D42A27DB-BD31-4B8C-83A1-F6EECF244321}">
                <p14:modId xmlns:p14="http://schemas.microsoft.com/office/powerpoint/2010/main" val="462449819"/>
              </p:ext>
            </p:extLst>
          </p:nvPr>
        </p:nvGraphicFramePr>
        <p:xfrm>
          <a:off x="628650" y="1279291"/>
          <a:ext cx="7886700" cy="2222485"/>
        </p:xfrm>
        <a:graphic>
          <a:graphicData uri="http://schemas.openxmlformats.org/drawingml/2006/table">
            <a:tbl>
              <a:tblPr firstRow="1" firstCol="1" bandRow="1"/>
              <a:tblGrid>
                <a:gridCol w="285750">
                  <a:extLst>
                    <a:ext uri="{9D8B030D-6E8A-4147-A177-3AD203B41FA5}">
                      <a16:colId xmlns:a16="http://schemas.microsoft.com/office/drawing/2014/main" val="3701678660"/>
                    </a:ext>
                  </a:extLst>
                </a:gridCol>
                <a:gridCol w="2868930">
                  <a:extLst>
                    <a:ext uri="{9D8B030D-6E8A-4147-A177-3AD203B41FA5}">
                      <a16:colId xmlns:a16="http://schemas.microsoft.com/office/drawing/2014/main" val="1233798090"/>
                    </a:ext>
                  </a:extLst>
                </a:gridCol>
                <a:gridCol w="1577340">
                  <a:extLst>
                    <a:ext uri="{9D8B030D-6E8A-4147-A177-3AD203B41FA5}">
                      <a16:colId xmlns:a16="http://schemas.microsoft.com/office/drawing/2014/main" val="679995683"/>
                    </a:ext>
                  </a:extLst>
                </a:gridCol>
                <a:gridCol w="1577340">
                  <a:extLst>
                    <a:ext uri="{9D8B030D-6E8A-4147-A177-3AD203B41FA5}">
                      <a16:colId xmlns:a16="http://schemas.microsoft.com/office/drawing/2014/main" val="2711601788"/>
                    </a:ext>
                  </a:extLst>
                </a:gridCol>
                <a:gridCol w="1577340">
                  <a:extLst>
                    <a:ext uri="{9D8B030D-6E8A-4147-A177-3AD203B41FA5}">
                      <a16:colId xmlns:a16="http://schemas.microsoft.com/office/drawing/2014/main" val="2077958476"/>
                    </a:ext>
                  </a:extLst>
                </a:gridCol>
              </a:tblGrid>
              <a:tr h="362189">
                <a:tc>
                  <a:txBody>
                    <a:bodyPr/>
                    <a:lstStyle/>
                    <a:p>
                      <a:pPr algn="just">
                        <a:lnSpc>
                          <a:spcPct val="150000"/>
                        </a:lnSpc>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just">
                        <a:lnSpc>
                          <a:spcPct val="150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Flagging</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just">
                        <a:lnSpc>
                          <a:spcPct val="150000"/>
                        </a:lnSpc>
                      </a:pPr>
                      <a:r>
                        <a:rPr lang="en-US" sz="1800">
                          <a:effectLst/>
                          <a:latin typeface="Times New Roman" panose="02020603050405020304" pitchFamily="18" charset="0"/>
                          <a:ea typeface="Calibri" panose="020F0502020204030204" pitchFamily="34" charset="0"/>
                          <a:cs typeface="Times New Roman" panose="02020603050405020304" pitchFamily="18" charset="0"/>
                        </a:rPr>
                        <a:t>stage I</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just">
                        <a:lnSpc>
                          <a:spcPct val="150000"/>
                        </a:lnSpc>
                      </a:pPr>
                      <a:r>
                        <a:rPr lang="en-US" sz="1800">
                          <a:effectLst/>
                          <a:latin typeface="Times New Roman" panose="02020603050405020304" pitchFamily="18" charset="0"/>
                          <a:ea typeface="Calibri" panose="020F0502020204030204" pitchFamily="34" charset="0"/>
                          <a:cs typeface="Times New Roman" panose="02020603050405020304" pitchFamily="18" charset="0"/>
                        </a:rPr>
                        <a:t>stage II</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just">
                        <a:lnSpc>
                          <a:spcPct val="150000"/>
                        </a:lnSpc>
                      </a:pPr>
                      <a:r>
                        <a:rPr lang="en-US" sz="1800">
                          <a:effectLst/>
                          <a:latin typeface="Times New Roman" panose="02020603050405020304" pitchFamily="18" charset="0"/>
                          <a:ea typeface="Calibri" panose="020F0502020204030204" pitchFamily="34" charset="0"/>
                          <a:cs typeface="Times New Roman" panose="02020603050405020304" pitchFamily="18" charset="0"/>
                        </a:rPr>
                        <a:t>stage III</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6902099"/>
                  </a:ext>
                </a:extLst>
              </a:tr>
              <a:tr h="362189">
                <a:tc>
                  <a:txBody>
                    <a:bodyPr/>
                    <a:lstStyle/>
                    <a:p>
                      <a:pPr algn="just">
                        <a:lnSpc>
                          <a:spcPct val="150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just">
                        <a:lnSpc>
                          <a:spcPct val="150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adposition +/- case</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just">
                        <a:lnSpc>
                          <a:spcPct val="150000"/>
                        </a:lnSpc>
                      </a:pPr>
                      <a:r>
                        <a:rPr lang="en-US" sz="1800">
                          <a:effectLst/>
                          <a:latin typeface="Times New Roman" panose="02020603050405020304" pitchFamily="18" charset="0"/>
                          <a:ea typeface="Calibri" panose="020F0502020204030204" pitchFamily="34" charset="0"/>
                          <a:cs typeface="Times New Roman" panose="02020603050405020304" pitchFamily="18" charset="0"/>
                        </a:rPr>
                        <a:t>NENA</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just">
                        <a:lnSpc>
                          <a:spcPct val="150000"/>
                        </a:lnSpc>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just">
                        <a:lnSpc>
                          <a:spcPct val="150000"/>
                        </a:lnSpc>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20892275"/>
                  </a:ext>
                </a:extLst>
              </a:tr>
              <a:tr h="362189">
                <a:tc>
                  <a:txBody>
                    <a:bodyPr/>
                    <a:lstStyle/>
                    <a:p>
                      <a:pPr algn="just">
                        <a:lnSpc>
                          <a:spcPct val="150000"/>
                        </a:lnSpc>
                      </a:pPr>
                      <a:r>
                        <a:rPr lang="en-US" sz="1800">
                          <a:effectLst/>
                          <a:latin typeface="Times New Roman" panose="02020603050405020304" pitchFamily="18" charset="0"/>
                          <a:ea typeface="Calibri" panose="020F0502020204030204" pitchFamily="34" charset="0"/>
                          <a:cs typeface="Times New Roman" panose="02020603050405020304" pitchFamily="18" charset="0"/>
                        </a:rPr>
                        <a:t>2</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a:noFill/>
                    </a:lnL>
                    <a:lnR w="1905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reduced adposition +/- case</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pPr>
                      <a:r>
                        <a:rPr lang="en-US" sz="1800">
                          <a:effectLst/>
                          <a:latin typeface="Times New Roman" panose="02020603050405020304" pitchFamily="18" charset="0"/>
                          <a:ea typeface="Calibri" panose="020F0502020204030204" pitchFamily="34" charset="0"/>
                          <a:cs typeface="Times New Roman" panose="02020603050405020304" pitchFamily="18" charset="0"/>
                        </a:rPr>
                        <a:t>Mukri</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98787763"/>
                  </a:ext>
                </a:extLst>
              </a:tr>
              <a:tr h="362189">
                <a:tc>
                  <a:txBody>
                    <a:bodyPr/>
                    <a:lstStyle/>
                    <a:p>
                      <a:pPr algn="just">
                        <a:lnSpc>
                          <a:spcPct val="150000"/>
                        </a:lnSpc>
                      </a:pPr>
                      <a:r>
                        <a:rPr lang="en-US" sz="1800">
                          <a:effectLst/>
                          <a:latin typeface="Times New Roman" panose="02020603050405020304" pitchFamily="18" charset="0"/>
                          <a:ea typeface="Calibri" panose="020F0502020204030204" pitchFamily="34" charset="0"/>
                          <a:cs typeface="Times New Roman" panose="02020603050405020304" pitchFamily="18" charset="0"/>
                        </a:rPr>
                        <a:t>3</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a:noFill/>
                    </a:lnL>
                    <a:lnR w="1905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-adposition +case</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Turkic Azeri</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05603958"/>
                  </a:ext>
                </a:extLst>
              </a:tr>
              <a:tr h="773669">
                <a:tc>
                  <a:txBody>
                    <a:bodyPr/>
                    <a:lstStyle/>
                    <a:p>
                      <a:pPr algn="just">
                        <a:lnSpc>
                          <a:spcPct val="150000"/>
                        </a:lnSpc>
                      </a:pPr>
                      <a:r>
                        <a:rPr lang="en-US" sz="1800">
                          <a:effectLst/>
                          <a:latin typeface="Times New Roman" panose="02020603050405020304" pitchFamily="18" charset="0"/>
                          <a:ea typeface="Calibri" panose="020F0502020204030204" pitchFamily="34" charset="0"/>
                          <a:cs typeface="Times New Roman" panose="02020603050405020304" pitchFamily="18" charset="0"/>
                        </a:rPr>
                        <a:t>4</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a:noFill/>
                    </a:lnL>
                    <a:lnR w="1905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-adposition -case</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pP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64047745"/>
                  </a:ext>
                </a:extLst>
              </a:tr>
            </a:tbl>
          </a:graphicData>
        </a:graphic>
      </p:graphicFrame>
      <p:sp>
        <p:nvSpPr>
          <p:cNvPr id="3" name="Slide Number Placeholder 2">
            <a:extLst>
              <a:ext uri="{FF2B5EF4-FFF2-40B4-BE49-F238E27FC236}">
                <a16:creationId xmlns:a16="http://schemas.microsoft.com/office/drawing/2014/main" id="{D2C7D55C-4760-495D-2DB3-F72B6A5086DA}"/>
              </a:ext>
            </a:extLst>
          </p:cNvPr>
          <p:cNvSpPr>
            <a:spLocks noGrp="1"/>
          </p:cNvSpPr>
          <p:nvPr>
            <p:ph type="sldNum" sz="quarter" idx="12"/>
          </p:nvPr>
        </p:nvSpPr>
        <p:spPr/>
        <p:txBody>
          <a:bodyPr/>
          <a:lstStyle/>
          <a:p>
            <a:pPr>
              <a:defRPr/>
            </a:pPr>
            <a:fld id="{FFCAF955-5E2C-47F9-9953-A0A92CEB2270}" type="slidenum">
              <a:rPr lang="en-GB" altLang="en-US" smtClean="0"/>
              <a:pPr>
                <a:defRPr/>
              </a:pPr>
              <a:t>49</a:t>
            </a:fld>
            <a:endParaRPr lang="en-GB" altLang="en-US" dirty="0"/>
          </a:p>
        </p:txBody>
      </p:sp>
    </p:spTree>
    <p:extLst>
      <p:ext uri="{BB962C8B-B14F-4D97-AF65-F5344CB8AC3E}">
        <p14:creationId xmlns:p14="http://schemas.microsoft.com/office/powerpoint/2010/main" val="47598713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81C2740-25EB-4AD0-A01D-B8191DE683FE}"/>
              </a:ext>
            </a:extLst>
          </p:cNvPr>
          <p:cNvSpPr>
            <a:spLocks noGrp="1"/>
          </p:cNvSpPr>
          <p:nvPr>
            <p:ph type="sldNum" sz="quarter" idx="12"/>
          </p:nvPr>
        </p:nvSpPr>
        <p:spPr/>
        <p:txBody>
          <a:bodyPr/>
          <a:lstStyle/>
          <a:p>
            <a:pPr>
              <a:defRPr/>
            </a:pPr>
            <a:fld id="{FFCAF955-5E2C-47F9-9953-A0A92CEB2270}" type="slidenum">
              <a:rPr lang="en-GB" altLang="en-US" smtClean="0"/>
              <a:pPr>
                <a:defRPr/>
              </a:pPr>
              <a:t>5</a:t>
            </a:fld>
            <a:endParaRPr lang="en-GB" altLang="en-US" dirty="0"/>
          </a:p>
        </p:txBody>
      </p:sp>
      <p:pic>
        <p:nvPicPr>
          <p:cNvPr id="7" name="Picture 6" descr="Graphical user interface, application&#10;&#10;Description automatically generated">
            <a:extLst>
              <a:ext uri="{FF2B5EF4-FFF2-40B4-BE49-F238E27FC236}">
                <a16:creationId xmlns:a16="http://schemas.microsoft.com/office/drawing/2014/main" id="{941298D1-4D7B-4262-836D-78D8EA93D201}"/>
              </a:ext>
            </a:extLst>
          </p:cNvPr>
          <p:cNvPicPr>
            <a:picLocks noChangeAspect="1"/>
          </p:cNvPicPr>
          <p:nvPr/>
        </p:nvPicPr>
        <p:blipFill rotWithShape="1">
          <a:blip r:embed="rId3"/>
          <a:srcRect l="60594" t="21640" r="10215" b="20579"/>
          <a:stretch/>
        </p:blipFill>
        <p:spPr>
          <a:xfrm>
            <a:off x="239763" y="260648"/>
            <a:ext cx="8664473" cy="4824536"/>
          </a:xfrm>
          <a:prstGeom prst="rect">
            <a:avLst/>
          </a:prstGeom>
        </p:spPr>
      </p:pic>
      <p:sp>
        <p:nvSpPr>
          <p:cNvPr id="8" name="TextBox 7">
            <a:extLst>
              <a:ext uri="{FF2B5EF4-FFF2-40B4-BE49-F238E27FC236}">
                <a16:creationId xmlns:a16="http://schemas.microsoft.com/office/drawing/2014/main" id="{DB06DC28-03A7-0AD7-82B2-F99DC25D282F}"/>
              </a:ext>
            </a:extLst>
          </p:cNvPr>
          <p:cNvSpPr txBox="1"/>
          <p:nvPr/>
        </p:nvSpPr>
        <p:spPr>
          <a:xfrm>
            <a:off x="6660232" y="285591"/>
            <a:ext cx="2313518" cy="369332"/>
          </a:xfrm>
          <a:prstGeom prst="rect">
            <a:avLst/>
          </a:prstGeom>
          <a:noFill/>
        </p:spPr>
        <p:txBody>
          <a:bodyPr wrap="none" rtlCol="0">
            <a:spAutoFit/>
          </a:bodyPr>
          <a:lstStyle/>
          <a:p>
            <a:r>
              <a:rPr lang="en-US" b="1" dirty="0"/>
              <a:t>Dryer (2013), WALS</a:t>
            </a:r>
          </a:p>
        </p:txBody>
      </p:sp>
      <p:sp>
        <p:nvSpPr>
          <p:cNvPr id="2" name="Oval 1">
            <a:extLst>
              <a:ext uri="{FF2B5EF4-FFF2-40B4-BE49-F238E27FC236}">
                <a16:creationId xmlns:a16="http://schemas.microsoft.com/office/drawing/2014/main" id="{F52C2942-864E-BBF3-29D1-1D4BBA268638}"/>
              </a:ext>
            </a:extLst>
          </p:cNvPr>
          <p:cNvSpPr/>
          <p:nvPr/>
        </p:nvSpPr>
        <p:spPr>
          <a:xfrm>
            <a:off x="1483493" y="1952067"/>
            <a:ext cx="648072" cy="576064"/>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C35B887-D59F-AA45-AF87-9D5BB597687A}"/>
              </a:ext>
            </a:extLst>
          </p:cNvPr>
          <p:cNvSpPr/>
          <p:nvPr/>
        </p:nvSpPr>
        <p:spPr>
          <a:xfrm>
            <a:off x="333873" y="5517232"/>
            <a:ext cx="3672407" cy="863600"/>
          </a:xfrm>
          <a:prstGeom prst="rect">
            <a:avLst/>
          </a:prstGeom>
          <a:solidFill>
            <a:srgbClr val="0070C0"/>
          </a:solidFill>
          <a:ln w="0">
            <a:solidFill>
              <a:srgbClr val="336633"/>
            </a:solidFill>
            <a:prstDash val="solid"/>
          </a:ln>
        </p:spPr>
        <p:txBody>
          <a:bodyPr wrap="none" lIns="90000" tIns="45000" rIns="90000" bIns="45000" anchor="ctr" compatLnSpc="0"/>
          <a:lstStyle/>
          <a:p>
            <a:pPr algn="ctr" hangingPunct="0">
              <a:spcBef>
                <a:spcPts val="0"/>
              </a:spcBef>
              <a:spcAft>
                <a:spcPts val="0"/>
              </a:spcAft>
              <a:defRPr/>
            </a:pPr>
            <a:r>
              <a:rPr lang="de-DE" sz="2200" dirty="0">
                <a:latin typeface="Times New Roman" pitchFamily="18" charset="0"/>
                <a:ea typeface="Microsoft YaHei" pitchFamily="2"/>
                <a:cs typeface="Times New Roman" pitchFamily="18" charset="0"/>
              </a:rPr>
              <a:t>postpositional + Genitive-Noun</a:t>
            </a:r>
          </a:p>
        </p:txBody>
      </p:sp>
      <p:sp>
        <p:nvSpPr>
          <p:cNvPr id="4" name="Rectangle 3">
            <a:extLst>
              <a:ext uri="{FF2B5EF4-FFF2-40B4-BE49-F238E27FC236}">
                <a16:creationId xmlns:a16="http://schemas.microsoft.com/office/drawing/2014/main" id="{250EBF44-60DE-F98D-BC79-876C4A2AF0A5}"/>
              </a:ext>
            </a:extLst>
          </p:cNvPr>
          <p:cNvSpPr/>
          <p:nvPr/>
        </p:nvSpPr>
        <p:spPr>
          <a:xfrm>
            <a:off x="909936" y="4221088"/>
            <a:ext cx="2520280" cy="863600"/>
          </a:xfrm>
          <a:prstGeom prst="rect">
            <a:avLst/>
          </a:prstGeom>
          <a:solidFill>
            <a:srgbClr val="0070C0"/>
          </a:solidFill>
          <a:ln w="0">
            <a:solidFill>
              <a:srgbClr val="336633"/>
            </a:solidFill>
            <a:prstDash val="solid"/>
          </a:ln>
        </p:spPr>
        <p:txBody>
          <a:bodyPr wrap="none" lIns="90000" tIns="45000" rIns="90000" bIns="45000" anchor="ctr" compatLnSpc="0"/>
          <a:lstStyle/>
          <a:p>
            <a:pPr algn="ctr" hangingPunct="0">
              <a:spcBef>
                <a:spcPts val="0"/>
              </a:spcBef>
              <a:spcAft>
                <a:spcPts val="0"/>
              </a:spcAft>
              <a:defRPr/>
            </a:pPr>
            <a:r>
              <a:rPr lang="de-DE" sz="2200" dirty="0">
                <a:latin typeface="Times New Roman" pitchFamily="18" charset="0"/>
                <a:ea typeface="Microsoft YaHei" pitchFamily="2"/>
                <a:cs typeface="Times New Roman" pitchFamily="18" charset="0"/>
              </a:rPr>
              <a:t>Left-branching (OV)</a:t>
            </a:r>
          </a:p>
        </p:txBody>
      </p:sp>
      <p:sp>
        <p:nvSpPr>
          <p:cNvPr id="5" name="Rectangle 4">
            <a:extLst>
              <a:ext uri="{FF2B5EF4-FFF2-40B4-BE49-F238E27FC236}">
                <a16:creationId xmlns:a16="http://schemas.microsoft.com/office/drawing/2014/main" id="{F20DD0D3-A1EB-D7A4-DFFF-E58BA19B02E1}"/>
              </a:ext>
            </a:extLst>
          </p:cNvPr>
          <p:cNvSpPr/>
          <p:nvPr/>
        </p:nvSpPr>
        <p:spPr>
          <a:xfrm>
            <a:off x="5014393" y="5517232"/>
            <a:ext cx="3672407" cy="863600"/>
          </a:xfrm>
          <a:prstGeom prst="rect">
            <a:avLst/>
          </a:prstGeom>
          <a:solidFill>
            <a:srgbClr val="C00000"/>
          </a:solidFill>
          <a:ln w="0">
            <a:solidFill>
              <a:srgbClr val="336633"/>
            </a:solidFill>
            <a:prstDash val="solid"/>
          </a:ln>
        </p:spPr>
        <p:txBody>
          <a:bodyPr wrap="none" lIns="90000" tIns="45000" rIns="90000" bIns="45000" anchor="ctr" compatLnSpc="0"/>
          <a:lstStyle/>
          <a:p>
            <a:pPr algn="ctr" hangingPunct="0">
              <a:spcBef>
                <a:spcPts val="0"/>
              </a:spcBef>
              <a:spcAft>
                <a:spcPts val="0"/>
              </a:spcAft>
              <a:defRPr/>
            </a:pPr>
            <a:r>
              <a:rPr lang="de-DE" sz="2200" dirty="0">
                <a:latin typeface="Times New Roman" pitchFamily="18" charset="0"/>
                <a:ea typeface="Microsoft YaHei" pitchFamily="2"/>
                <a:cs typeface="Times New Roman" pitchFamily="18" charset="0"/>
              </a:rPr>
              <a:t>prepositional + Noun-Genitive</a:t>
            </a:r>
          </a:p>
        </p:txBody>
      </p:sp>
      <p:sp>
        <p:nvSpPr>
          <p:cNvPr id="9" name="Rectangle 8">
            <a:extLst>
              <a:ext uri="{FF2B5EF4-FFF2-40B4-BE49-F238E27FC236}">
                <a16:creationId xmlns:a16="http://schemas.microsoft.com/office/drawing/2014/main" id="{B7788774-7FB6-BFEA-45B4-1E05BF1D8152}"/>
              </a:ext>
            </a:extLst>
          </p:cNvPr>
          <p:cNvSpPr/>
          <p:nvPr/>
        </p:nvSpPr>
        <p:spPr>
          <a:xfrm>
            <a:off x="5518448" y="4221584"/>
            <a:ext cx="2520280" cy="863600"/>
          </a:xfrm>
          <a:prstGeom prst="rect">
            <a:avLst/>
          </a:prstGeom>
          <a:solidFill>
            <a:srgbClr val="C00000"/>
          </a:solidFill>
          <a:ln w="0">
            <a:solidFill>
              <a:srgbClr val="336633"/>
            </a:solidFill>
            <a:prstDash val="solid"/>
          </a:ln>
        </p:spPr>
        <p:txBody>
          <a:bodyPr wrap="none" lIns="90000" tIns="45000" rIns="90000" bIns="45000" anchor="ctr" compatLnSpc="0"/>
          <a:lstStyle/>
          <a:p>
            <a:pPr algn="ctr" hangingPunct="0">
              <a:spcBef>
                <a:spcPts val="0"/>
              </a:spcBef>
              <a:spcAft>
                <a:spcPts val="0"/>
              </a:spcAft>
              <a:defRPr/>
            </a:pPr>
            <a:r>
              <a:rPr lang="de-DE" sz="2200" dirty="0">
                <a:latin typeface="Times New Roman" pitchFamily="18" charset="0"/>
                <a:ea typeface="Microsoft YaHei" pitchFamily="2"/>
                <a:cs typeface="Times New Roman" pitchFamily="18" charset="0"/>
              </a:rPr>
              <a:t>Right-branching (VO)</a:t>
            </a:r>
          </a:p>
        </p:txBody>
      </p:sp>
      <p:sp>
        <p:nvSpPr>
          <p:cNvPr id="10" name="TextBox 9">
            <a:extLst>
              <a:ext uri="{FF2B5EF4-FFF2-40B4-BE49-F238E27FC236}">
                <a16:creationId xmlns:a16="http://schemas.microsoft.com/office/drawing/2014/main" id="{FFB28D90-AA44-B28A-B8F3-1886C4BEA1E5}"/>
              </a:ext>
            </a:extLst>
          </p:cNvPr>
          <p:cNvSpPr txBox="1"/>
          <p:nvPr/>
        </p:nvSpPr>
        <p:spPr>
          <a:xfrm>
            <a:off x="239763" y="6343756"/>
            <a:ext cx="1796815" cy="444758"/>
          </a:xfrm>
          <a:prstGeom prst="rect">
            <a:avLst/>
          </a:prstGeom>
          <a:noFill/>
          <a:ln>
            <a:noFill/>
          </a:ln>
        </p:spPr>
        <p:txBody>
          <a:bodyPr wrap="none" lIns="90000" tIns="45000" rIns="90000" bIns="45000" compatLnSpc="0">
            <a:spAutoFit/>
          </a:bodyPr>
          <a:lstStyle/>
          <a:p>
            <a:pPr hangingPunct="0">
              <a:spcBef>
                <a:spcPts val="0"/>
              </a:spcBef>
              <a:spcAft>
                <a:spcPts val="0"/>
              </a:spcAft>
              <a:tabLst>
                <a:tab pos="360000" algn="l"/>
                <a:tab pos="720000" algn="l"/>
                <a:tab pos="1080000" algn="l"/>
                <a:tab pos="1440360" algn="l"/>
                <a:tab pos="1800360" algn="l"/>
                <a:tab pos="2160360" algn="l"/>
                <a:tab pos="2520360" algn="l"/>
                <a:tab pos="2880360" algn="l"/>
                <a:tab pos="3240360" algn="l"/>
                <a:tab pos="3600360" algn="l"/>
              </a:tabLst>
              <a:defRPr/>
            </a:pPr>
            <a:r>
              <a:rPr lang="de-DE" sz="2400" dirty="0">
                <a:latin typeface="Times New Roman" pitchFamily="18" charset="0"/>
                <a:ea typeface="Charis SIL Compact" pitchFamily="2"/>
                <a:cs typeface="Times New Roman" pitchFamily="18" charset="0"/>
              </a:rPr>
              <a:t>Dryer (2013)</a:t>
            </a:r>
          </a:p>
        </p:txBody>
      </p:sp>
    </p:spTree>
    <p:extLst>
      <p:ext uri="{BB962C8B-B14F-4D97-AF65-F5344CB8AC3E}">
        <p14:creationId xmlns:p14="http://schemas.microsoft.com/office/powerpoint/2010/main" val="2420666977"/>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4484914-03F5-4F8E-A373-CD803092BC5F}"/>
              </a:ext>
            </a:extLst>
          </p:cNvPr>
          <p:cNvGraphicFramePr>
            <a:graphicFrameLocks noGrp="1"/>
          </p:cNvGraphicFramePr>
          <p:nvPr/>
        </p:nvGraphicFramePr>
        <p:xfrm>
          <a:off x="628650" y="1279291"/>
          <a:ext cx="7886700" cy="2222500"/>
        </p:xfrm>
        <a:graphic>
          <a:graphicData uri="http://schemas.openxmlformats.org/drawingml/2006/table">
            <a:tbl>
              <a:tblPr firstRow="1" firstCol="1" bandRow="1"/>
              <a:tblGrid>
                <a:gridCol w="285750">
                  <a:extLst>
                    <a:ext uri="{9D8B030D-6E8A-4147-A177-3AD203B41FA5}">
                      <a16:colId xmlns:a16="http://schemas.microsoft.com/office/drawing/2014/main" val="3701678660"/>
                    </a:ext>
                  </a:extLst>
                </a:gridCol>
                <a:gridCol w="2868930">
                  <a:extLst>
                    <a:ext uri="{9D8B030D-6E8A-4147-A177-3AD203B41FA5}">
                      <a16:colId xmlns:a16="http://schemas.microsoft.com/office/drawing/2014/main" val="1233798090"/>
                    </a:ext>
                  </a:extLst>
                </a:gridCol>
                <a:gridCol w="1577340">
                  <a:extLst>
                    <a:ext uri="{9D8B030D-6E8A-4147-A177-3AD203B41FA5}">
                      <a16:colId xmlns:a16="http://schemas.microsoft.com/office/drawing/2014/main" val="679995683"/>
                    </a:ext>
                  </a:extLst>
                </a:gridCol>
                <a:gridCol w="1577340">
                  <a:extLst>
                    <a:ext uri="{9D8B030D-6E8A-4147-A177-3AD203B41FA5}">
                      <a16:colId xmlns:a16="http://schemas.microsoft.com/office/drawing/2014/main" val="2711601788"/>
                    </a:ext>
                  </a:extLst>
                </a:gridCol>
                <a:gridCol w="1577340">
                  <a:extLst>
                    <a:ext uri="{9D8B030D-6E8A-4147-A177-3AD203B41FA5}">
                      <a16:colId xmlns:a16="http://schemas.microsoft.com/office/drawing/2014/main" val="2077958476"/>
                    </a:ext>
                  </a:extLst>
                </a:gridCol>
              </a:tblGrid>
              <a:tr h="362189">
                <a:tc>
                  <a:txBody>
                    <a:bodyPr/>
                    <a:lstStyle/>
                    <a:p>
                      <a:pPr algn="just">
                        <a:lnSpc>
                          <a:spcPct val="150000"/>
                        </a:lnSpc>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a:noFill/>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just">
                        <a:lnSpc>
                          <a:spcPct val="150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Flagging</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just">
                        <a:lnSpc>
                          <a:spcPct val="150000"/>
                        </a:lnSpc>
                      </a:pPr>
                      <a:r>
                        <a:rPr lang="en-US" sz="1800">
                          <a:effectLst/>
                          <a:latin typeface="Times New Roman" panose="02020603050405020304" pitchFamily="18" charset="0"/>
                          <a:ea typeface="Calibri" panose="020F0502020204030204" pitchFamily="34" charset="0"/>
                          <a:cs typeface="Times New Roman" panose="02020603050405020304" pitchFamily="18" charset="0"/>
                        </a:rPr>
                        <a:t>stage I</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just">
                        <a:lnSpc>
                          <a:spcPct val="150000"/>
                        </a:lnSpc>
                      </a:pPr>
                      <a:r>
                        <a:rPr lang="en-US" sz="1800">
                          <a:effectLst/>
                          <a:latin typeface="Times New Roman" panose="02020603050405020304" pitchFamily="18" charset="0"/>
                          <a:ea typeface="Calibri" panose="020F0502020204030204" pitchFamily="34" charset="0"/>
                          <a:cs typeface="Times New Roman" panose="02020603050405020304" pitchFamily="18" charset="0"/>
                        </a:rPr>
                        <a:t>stage II</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just">
                        <a:lnSpc>
                          <a:spcPct val="150000"/>
                        </a:lnSpc>
                      </a:pPr>
                      <a:r>
                        <a:rPr lang="en-US" sz="1800">
                          <a:effectLst/>
                          <a:latin typeface="Times New Roman" panose="02020603050405020304" pitchFamily="18" charset="0"/>
                          <a:ea typeface="Calibri" panose="020F0502020204030204" pitchFamily="34" charset="0"/>
                          <a:cs typeface="Times New Roman" panose="02020603050405020304" pitchFamily="18" charset="0"/>
                        </a:rPr>
                        <a:t>stage III</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6902099"/>
                  </a:ext>
                </a:extLst>
              </a:tr>
              <a:tr h="362189">
                <a:tc>
                  <a:txBody>
                    <a:bodyPr/>
                    <a:lstStyle/>
                    <a:p>
                      <a:pPr algn="just">
                        <a:lnSpc>
                          <a:spcPct val="150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just">
                        <a:lnSpc>
                          <a:spcPct val="150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adposition +/- case</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just">
                        <a:lnSpc>
                          <a:spcPct val="150000"/>
                        </a:lnSpc>
                      </a:pPr>
                      <a:r>
                        <a:rPr lang="en-US" sz="1800">
                          <a:effectLst/>
                          <a:latin typeface="Times New Roman" panose="02020603050405020304" pitchFamily="18" charset="0"/>
                          <a:ea typeface="Calibri" panose="020F0502020204030204" pitchFamily="34" charset="0"/>
                          <a:cs typeface="Times New Roman" panose="02020603050405020304" pitchFamily="18" charset="0"/>
                        </a:rPr>
                        <a:t>NENA</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just">
                        <a:lnSpc>
                          <a:spcPct val="150000"/>
                        </a:lnSpc>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tc>
                  <a:txBody>
                    <a:bodyPr/>
                    <a:lstStyle/>
                    <a:p>
                      <a:pPr algn="just">
                        <a:lnSpc>
                          <a:spcPct val="150000"/>
                        </a:lnSpc>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20892275"/>
                  </a:ext>
                </a:extLst>
              </a:tr>
              <a:tr h="362189">
                <a:tc>
                  <a:txBody>
                    <a:bodyPr/>
                    <a:lstStyle/>
                    <a:p>
                      <a:pPr algn="just">
                        <a:lnSpc>
                          <a:spcPct val="150000"/>
                        </a:lnSpc>
                      </a:pPr>
                      <a:r>
                        <a:rPr lang="en-US" sz="1800">
                          <a:effectLst/>
                          <a:latin typeface="Times New Roman" panose="02020603050405020304" pitchFamily="18" charset="0"/>
                          <a:ea typeface="Calibri" panose="020F0502020204030204" pitchFamily="34" charset="0"/>
                          <a:cs typeface="Times New Roman" panose="02020603050405020304" pitchFamily="18" charset="0"/>
                        </a:rPr>
                        <a:t>2</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a:noFill/>
                    </a:lnL>
                    <a:lnR w="1905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reduced adposition +/- case</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pPr>
                      <a:r>
                        <a:rPr lang="en-US" sz="1800">
                          <a:effectLst/>
                          <a:latin typeface="Times New Roman" panose="02020603050405020304" pitchFamily="18" charset="0"/>
                          <a:ea typeface="Calibri" panose="020F0502020204030204" pitchFamily="34" charset="0"/>
                          <a:cs typeface="Times New Roman" panose="02020603050405020304" pitchFamily="18" charset="0"/>
                        </a:rPr>
                        <a:t>Mukri</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98787763"/>
                  </a:ext>
                </a:extLst>
              </a:tr>
              <a:tr h="362189">
                <a:tc>
                  <a:txBody>
                    <a:bodyPr/>
                    <a:lstStyle/>
                    <a:p>
                      <a:pPr algn="just">
                        <a:lnSpc>
                          <a:spcPct val="150000"/>
                        </a:lnSpc>
                      </a:pPr>
                      <a:r>
                        <a:rPr lang="en-US" sz="1800">
                          <a:effectLst/>
                          <a:latin typeface="Times New Roman" panose="02020603050405020304" pitchFamily="18" charset="0"/>
                          <a:ea typeface="Calibri" panose="020F0502020204030204" pitchFamily="34" charset="0"/>
                          <a:cs typeface="Times New Roman" panose="02020603050405020304" pitchFamily="18" charset="0"/>
                        </a:rPr>
                        <a:t>3</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a:noFill/>
                    </a:lnL>
                    <a:lnR w="1905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-adposition +case</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Turkic Azeri</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05603958"/>
                  </a:ext>
                </a:extLst>
              </a:tr>
              <a:tr h="773669">
                <a:tc>
                  <a:txBody>
                    <a:bodyPr/>
                    <a:lstStyle/>
                    <a:p>
                      <a:pPr algn="just">
                        <a:lnSpc>
                          <a:spcPct val="150000"/>
                        </a:lnSpc>
                      </a:pPr>
                      <a:r>
                        <a:rPr lang="en-US" sz="1800">
                          <a:effectLst/>
                          <a:latin typeface="Times New Roman" panose="02020603050405020304" pitchFamily="18" charset="0"/>
                          <a:ea typeface="Calibri" panose="020F0502020204030204" pitchFamily="34" charset="0"/>
                          <a:cs typeface="Times New Roman" panose="02020603050405020304" pitchFamily="18" charset="0"/>
                        </a:rPr>
                        <a:t>4</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a:noFill/>
                    </a:lnL>
                    <a:lnR w="1905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-adposition -case</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pPr>
                      <a:r>
                        <a:rPr lang="en-US" sz="180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just">
                        <a:lnSpc>
                          <a:spcPct val="150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Armenian </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NEK</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64047745"/>
                  </a:ext>
                </a:extLst>
              </a:tr>
            </a:tbl>
          </a:graphicData>
        </a:graphic>
      </p:graphicFrame>
      <p:sp>
        <p:nvSpPr>
          <p:cNvPr id="3" name="Slide Number Placeholder 2">
            <a:extLst>
              <a:ext uri="{FF2B5EF4-FFF2-40B4-BE49-F238E27FC236}">
                <a16:creationId xmlns:a16="http://schemas.microsoft.com/office/drawing/2014/main" id="{D2C7D55C-4760-495D-2DB3-F72B6A5086DA}"/>
              </a:ext>
            </a:extLst>
          </p:cNvPr>
          <p:cNvSpPr>
            <a:spLocks noGrp="1"/>
          </p:cNvSpPr>
          <p:nvPr>
            <p:ph type="sldNum" sz="quarter" idx="12"/>
          </p:nvPr>
        </p:nvSpPr>
        <p:spPr/>
        <p:txBody>
          <a:bodyPr/>
          <a:lstStyle/>
          <a:p>
            <a:pPr>
              <a:defRPr/>
            </a:pPr>
            <a:fld id="{FFCAF955-5E2C-47F9-9953-A0A92CEB2270}" type="slidenum">
              <a:rPr lang="en-GB" altLang="en-US" smtClean="0"/>
              <a:pPr>
                <a:defRPr/>
              </a:pPr>
              <a:t>50</a:t>
            </a:fld>
            <a:endParaRPr lang="en-GB" altLang="en-US" dirty="0"/>
          </a:p>
        </p:txBody>
      </p:sp>
    </p:spTree>
    <p:extLst>
      <p:ext uri="{BB962C8B-B14F-4D97-AF65-F5344CB8AC3E}">
        <p14:creationId xmlns:p14="http://schemas.microsoft.com/office/powerpoint/2010/main" val="3009890895"/>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D4E14-6606-716F-3F1D-FFA7F89C01C6}"/>
              </a:ext>
            </a:extLst>
          </p:cNvPr>
          <p:cNvSpPr>
            <a:spLocks noGrp="1"/>
          </p:cNvSpPr>
          <p:nvPr>
            <p:ph type="title"/>
          </p:nvPr>
        </p:nvSpPr>
        <p:spPr/>
        <p:txBody>
          <a:bodyPr/>
          <a:lstStyle/>
          <a:p>
            <a:r>
              <a:rPr lang="en-US" dirty="0"/>
              <a:t>Concluding remark</a:t>
            </a:r>
            <a:endParaRPr lang="de-DE" dirty="0"/>
          </a:p>
        </p:txBody>
      </p:sp>
      <p:sp>
        <p:nvSpPr>
          <p:cNvPr id="4" name="Slide Number Placeholder 3">
            <a:extLst>
              <a:ext uri="{FF2B5EF4-FFF2-40B4-BE49-F238E27FC236}">
                <a16:creationId xmlns:a16="http://schemas.microsoft.com/office/drawing/2014/main" id="{E811182A-C267-7ADC-8952-2D5916137102}"/>
              </a:ext>
            </a:extLst>
          </p:cNvPr>
          <p:cNvSpPr>
            <a:spLocks noGrp="1"/>
          </p:cNvSpPr>
          <p:nvPr>
            <p:ph type="sldNum" sz="quarter" idx="12"/>
          </p:nvPr>
        </p:nvSpPr>
        <p:spPr/>
        <p:txBody>
          <a:bodyPr/>
          <a:lstStyle/>
          <a:p>
            <a:pPr>
              <a:defRPr/>
            </a:pPr>
            <a:fld id="{FFCAF955-5E2C-47F9-9953-A0A92CEB2270}" type="slidenum">
              <a:rPr lang="en-GB" altLang="en-US" smtClean="0"/>
              <a:pPr>
                <a:defRPr/>
              </a:pPr>
              <a:t>51</a:t>
            </a:fld>
            <a:endParaRPr lang="en-GB" altLang="en-US" dirty="0"/>
          </a:p>
        </p:txBody>
      </p:sp>
    </p:spTree>
    <p:extLst>
      <p:ext uri="{BB962C8B-B14F-4D97-AF65-F5344CB8AC3E}">
        <p14:creationId xmlns:p14="http://schemas.microsoft.com/office/powerpoint/2010/main" val="2499097457"/>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FDFB0B-7A30-6A85-CB42-1773C46920A2}"/>
              </a:ext>
            </a:extLst>
          </p:cNvPr>
          <p:cNvSpPr>
            <a:spLocks noGrp="1"/>
          </p:cNvSpPr>
          <p:nvPr>
            <p:ph type="sldNum" sz="quarter" idx="12"/>
          </p:nvPr>
        </p:nvSpPr>
        <p:spPr/>
        <p:txBody>
          <a:bodyPr/>
          <a:lstStyle/>
          <a:p>
            <a:pPr>
              <a:defRPr/>
            </a:pPr>
            <a:fld id="{FFCAF955-5E2C-47F9-9953-A0A92CEB2270}" type="slidenum">
              <a:rPr lang="en-GB" altLang="en-US" smtClean="0"/>
              <a:pPr>
                <a:defRPr/>
              </a:pPr>
              <a:t>52</a:t>
            </a:fld>
            <a:endParaRPr lang="en-GB" altLang="en-US" dirty="0"/>
          </a:p>
        </p:txBody>
      </p:sp>
      <p:sp>
        <p:nvSpPr>
          <p:cNvPr id="3" name="TextBox 2">
            <a:extLst>
              <a:ext uri="{FF2B5EF4-FFF2-40B4-BE49-F238E27FC236}">
                <a16:creationId xmlns:a16="http://schemas.microsoft.com/office/drawing/2014/main" id="{6B79470F-F828-EFCB-AA0D-E8461AD4E94C}"/>
              </a:ext>
            </a:extLst>
          </p:cNvPr>
          <p:cNvSpPr txBox="1"/>
          <p:nvPr/>
        </p:nvSpPr>
        <p:spPr>
          <a:xfrm>
            <a:off x="2251493" y="1270216"/>
            <a:ext cx="4641014" cy="369332"/>
          </a:xfrm>
          <a:prstGeom prst="rect">
            <a:avLst/>
          </a:prstGeom>
          <a:noFill/>
        </p:spPr>
        <p:txBody>
          <a:bodyPr wrap="none" rtlCol="0">
            <a:spAutoFit/>
          </a:bodyPr>
          <a:lstStyle/>
          <a:p>
            <a:r>
              <a:rPr lang="en-US" b="1" dirty="0"/>
              <a:t>BARE = no adpositional or case marking</a:t>
            </a:r>
            <a:endParaRPr lang="de-DE" b="1" dirty="0"/>
          </a:p>
        </p:txBody>
      </p:sp>
      <p:sp>
        <p:nvSpPr>
          <p:cNvPr id="5" name="TextBox 4">
            <a:extLst>
              <a:ext uri="{FF2B5EF4-FFF2-40B4-BE49-F238E27FC236}">
                <a16:creationId xmlns:a16="http://schemas.microsoft.com/office/drawing/2014/main" id="{76521782-29A7-1DE4-A611-6AF8062F057D}"/>
              </a:ext>
            </a:extLst>
          </p:cNvPr>
          <p:cNvSpPr txBox="1"/>
          <p:nvPr/>
        </p:nvSpPr>
        <p:spPr>
          <a:xfrm>
            <a:off x="1115616" y="3074619"/>
            <a:ext cx="5904656" cy="2031325"/>
          </a:xfrm>
          <a:prstGeom prst="rect">
            <a:avLst/>
          </a:prstGeom>
          <a:noFill/>
        </p:spPr>
        <p:txBody>
          <a:bodyPr wrap="square" rtlCol="0">
            <a:spAutoFit/>
          </a:bodyPr>
          <a:lstStyle/>
          <a:p>
            <a:pPr marL="285750" indent="-285750">
              <a:buFont typeface="Arial" panose="020B0604020202020204" pitchFamily="34" charset="0"/>
              <a:buChar char="•"/>
            </a:pPr>
            <a:r>
              <a:rPr lang="en-US" dirty="0"/>
              <a:t>Contact-induced change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Internal development </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Discourse-pragmatic factors such as information structure, focality etc.</a:t>
            </a:r>
          </a:p>
          <a:p>
            <a:pPr marL="742950" lvl="1" indent="-285750">
              <a:buFont typeface="Arial" panose="020B0604020202020204" pitchFamily="34" charset="0"/>
              <a:buChar char="•"/>
            </a:pPr>
            <a:r>
              <a:rPr lang="en-US" dirty="0"/>
              <a:t>Cognitive explanations such as iconicity</a:t>
            </a:r>
            <a:endParaRPr lang="de-DE" dirty="0"/>
          </a:p>
        </p:txBody>
      </p:sp>
    </p:spTree>
    <p:extLst>
      <p:ext uri="{BB962C8B-B14F-4D97-AF65-F5344CB8AC3E}">
        <p14:creationId xmlns:p14="http://schemas.microsoft.com/office/powerpoint/2010/main" val="3045579196"/>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FDFB0B-7A30-6A85-CB42-1773C46920A2}"/>
              </a:ext>
            </a:extLst>
          </p:cNvPr>
          <p:cNvSpPr>
            <a:spLocks noGrp="1"/>
          </p:cNvSpPr>
          <p:nvPr>
            <p:ph type="sldNum" sz="quarter" idx="12"/>
          </p:nvPr>
        </p:nvSpPr>
        <p:spPr/>
        <p:txBody>
          <a:bodyPr/>
          <a:lstStyle/>
          <a:p>
            <a:pPr>
              <a:defRPr/>
            </a:pPr>
            <a:fld id="{FFCAF955-5E2C-47F9-9953-A0A92CEB2270}" type="slidenum">
              <a:rPr lang="en-GB" altLang="en-US" smtClean="0"/>
              <a:pPr>
                <a:defRPr/>
              </a:pPr>
              <a:t>53</a:t>
            </a:fld>
            <a:endParaRPr lang="en-GB" altLang="en-US" dirty="0"/>
          </a:p>
        </p:txBody>
      </p:sp>
      <p:sp>
        <p:nvSpPr>
          <p:cNvPr id="3" name="TextBox 2">
            <a:extLst>
              <a:ext uri="{FF2B5EF4-FFF2-40B4-BE49-F238E27FC236}">
                <a16:creationId xmlns:a16="http://schemas.microsoft.com/office/drawing/2014/main" id="{6B79470F-F828-EFCB-AA0D-E8461AD4E94C}"/>
              </a:ext>
            </a:extLst>
          </p:cNvPr>
          <p:cNvSpPr txBox="1"/>
          <p:nvPr/>
        </p:nvSpPr>
        <p:spPr>
          <a:xfrm>
            <a:off x="2251493" y="1270216"/>
            <a:ext cx="3826689" cy="369332"/>
          </a:xfrm>
          <a:prstGeom prst="rect">
            <a:avLst/>
          </a:prstGeom>
          <a:noFill/>
        </p:spPr>
        <p:txBody>
          <a:bodyPr wrap="none" rtlCol="0">
            <a:spAutoFit/>
          </a:bodyPr>
          <a:lstStyle/>
          <a:p>
            <a:r>
              <a:rPr lang="en-US" b="1" dirty="0"/>
              <a:t>Prepositional, Postpositional etc.</a:t>
            </a:r>
            <a:endParaRPr lang="de-DE" b="1" dirty="0"/>
          </a:p>
        </p:txBody>
      </p:sp>
      <p:sp>
        <p:nvSpPr>
          <p:cNvPr id="5" name="TextBox 4">
            <a:extLst>
              <a:ext uri="{FF2B5EF4-FFF2-40B4-BE49-F238E27FC236}">
                <a16:creationId xmlns:a16="http://schemas.microsoft.com/office/drawing/2014/main" id="{56A1604C-9C40-DF5D-69A1-77FC34B23355}"/>
              </a:ext>
            </a:extLst>
          </p:cNvPr>
          <p:cNvSpPr txBox="1"/>
          <p:nvPr/>
        </p:nvSpPr>
        <p:spPr>
          <a:xfrm>
            <a:off x="1115616" y="3074619"/>
            <a:ext cx="5904656" cy="2031325"/>
          </a:xfrm>
          <a:prstGeom prst="rect">
            <a:avLst/>
          </a:prstGeom>
          <a:noFill/>
        </p:spPr>
        <p:txBody>
          <a:bodyPr wrap="square" rtlCol="0">
            <a:spAutoFit/>
          </a:bodyPr>
          <a:lstStyle/>
          <a:p>
            <a:pPr marL="285750" indent="-285750">
              <a:buFont typeface="Arial" panose="020B0604020202020204" pitchFamily="34" charset="0"/>
              <a:buChar char="•"/>
            </a:pPr>
            <a:r>
              <a:rPr lang="en-US" dirty="0"/>
              <a:t>Contact-induced change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Internal development </a:t>
            </a:r>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a:t>Discourse-pragmatic factors such as information structure, focality etc.</a:t>
            </a:r>
          </a:p>
          <a:p>
            <a:pPr marL="742950" lvl="1" indent="-285750">
              <a:buFont typeface="Arial" panose="020B0604020202020204" pitchFamily="34" charset="0"/>
              <a:buChar char="•"/>
            </a:pPr>
            <a:r>
              <a:rPr lang="en-US" dirty="0"/>
              <a:t>Cognitive explanations such as iconicity</a:t>
            </a:r>
            <a:endParaRPr lang="de-DE" dirty="0"/>
          </a:p>
        </p:txBody>
      </p:sp>
    </p:spTree>
    <p:extLst>
      <p:ext uri="{BB962C8B-B14F-4D97-AF65-F5344CB8AC3E}">
        <p14:creationId xmlns:p14="http://schemas.microsoft.com/office/powerpoint/2010/main" val="4096755133"/>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0FDFB0B-7A30-6A85-CB42-1773C46920A2}"/>
              </a:ext>
            </a:extLst>
          </p:cNvPr>
          <p:cNvSpPr>
            <a:spLocks noGrp="1"/>
          </p:cNvSpPr>
          <p:nvPr>
            <p:ph type="sldNum" sz="quarter" idx="12"/>
          </p:nvPr>
        </p:nvSpPr>
        <p:spPr/>
        <p:txBody>
          <a:bodyPr/>
          <a:lstStyle/>
          <a:p>
            <a:pPr>
              <a:defRPr/>
            </a:pPr>
            <a:fld id="{FFCAF955-5E2C-47F9-9953-A0A92CEB2270}" type="slidenum">
              <a:rPr lang="en-GB" altLang="en-US" smtClean="0"/>
              <a:pPr>
                <a:defRPr/>
              </a:pPr>
              <a:t>54</a:t>
            </a:fld>
            <a:endParaRPr lang="en-GB" altLang="en-US" dirty="0"/>
          </a:p>
        </p:txBody>
      </p:sp>
      <p:sp>
        <p:nvSpPr>
          <p:cNvPr id="3" name="TextBox 2">
            <a:extLst>
              <a:ext uri="{FF2B5EF4-FFF2-40B4-BE49-F238E27FC236}">
                <a16:creationId xmlns:a16="http://schemas.microsoft.com/office/drawing/2014/main" id="{6B79470F-F828-EFCB-AA0D-E8461AD4E94C}"/>
              </a:ext>
            </a:extLst>
          </p:cNvPr>
          <p:cNvSpPr txBox="1"/>
          <p:nvPr/>
        </p:nvSpPr>
        <p:spPr>
          <a:xfrm>
            <a:off x="2251493" y="1270216"/>
            <a:ext cx="4852610" cy="369332"/>
          </a:xfrm>
          <a:prstGeom prst="rect">
            <a:avLst/>
          </a:prstGeom>
          <a:noFill/>
        </p:spPr>
        <p:txBody>
          <a:bodyPr wrap="none" rtlCol="0">
            <a:spAutoFit/>
          </a:bodyPr>
          <a:lstStyle/>
          <a:p>
            <a:r>
              <a:rPr lang="en-US" b="1" dirty="0"/>
              <a:t>Direction of flagging vs. bare development</a:t>
            </a:r>
            <a:endParaRPr lang="de-DE" b="1" dirty="0"/>
          </a:p>
        </p:txBody>
      </p:sp>
      <p:sp>
        <p:nvSpPr>
          <p:cNvPr id="5" name="TextBox 4">
            <a:extLst>
              <a:ext uri="{FF2B5EF4-FFF2-40B4-BE49-F238E27FC236}">
                <a16:creationId xmlns:a16="http://schemas.microsoft.com/office/drawing/2014/main" id="{56A1604C-9C40-DF5D-69A1-77FC34B23355}"/>
              </a:ext>
            </a:extLst>
          </p:cNvPr>
          <p:cNvSpPr txBox="1"/>
          <p:nvPr/>
        </p:nvSpPr>
        <p:spPr>
          <a:xfrm>
            <a:off x="1115616" y="3074619"/>
            <a:ext cx="5904656" cy="369332"/>
          </a:xfrm>
          <a:prstGeom prst="rect">
            <a:avLst/>
          </a:prstGeom>
          <a:noFill/>
        </p:spPr>
        <p:txBody>
          <a:bodyPr wrap="square" rtlCol="0">
            <a:spAutoFit/>
          </a:bodyPr>
          <a:lstStyle/>
          <a:p>
            <a:pPr marL="285750" indent="-285750">
              <a:buFont typeface="Arial" panose="020B0604020202020204" pitchFamily="34" charset="0"/>
              <a:buChar char="•"/>
            </a:pPr>
            <a:r>
              <a:rPr lang="en-US" dirty="0"/>
              <a:t>Awaits further in-depth historical investigation </a:t>
            </a:r>
            <a:endParaRPr lang="de-DE" dirty="0"/>
          </a:p>
        </p:txBody>
      </p:sp>
    </p:spTree>
    <p:extLst>
      <p:ext uri="{BB962C8B-B14F-4D97-AF65-F5344CB8AC3E}">
        <p14:creationId xmlns:p14="http://schemas.microsoft.com/office/powerpoint/2010/main" val="45236304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94C608-1700-4715-A995-567F054CB979}"/>
              </a:ext>
            </a:extLst>
          </p:cNvPr>
          <p:cNvSpPr>
            <a:spLocks noGrp="1"/>
          </p:cNvSpPr>
          <p:nvPr>
            <p:ph type="sldNum" sz="quarter" idx="12"/>
          </p:nvPr>
        </p:nvSpPr>
        <p:spPr/>
        <p:txBody>
          <a:bodyPr/>
          <a:lstStyle/>
          <a:p>
            <a:pPr>
              <a:defRPr/>
            </a:pPr>
            <a:fld id="{FFCAF955-5E2C-47F9-9953-A0A92CEB2270}" type="slidenum">
              <a:rPr lang="en-GB" altLang="en-US" smtClean="0"/>
              <a:pPr>
                <a:defRPr/>
              </a:pPr>
              <a:t>6</a:t>
            </a:fld>
            <a:endParaRPr lang="en-GB" altLang="en-US" dirty="0"/>
          </a:p>
        </p:txBody>
      </p:sp>
      <p:sp>
        <p:nvSpPr>
          <p:cNvPr id="11" name="Rectangle 10">
            <a:extLst>
              <a:ext uri="{FF2B5EF4-FFF2-40B4-BE49-F238E27FC236}">
                <a16:creationId xmlns:a16="http://schemas.microsoft.com/office/drawing/2014/main" id="{53D3060D-016C-43C1-9D80-034F041DD53A}"/>
              </a:ext>
            </a:extLst>
          </p:cNvPr>
          <p:cNvSpPr/>
          <p:nvPr/>
        </p:nvSpPr>
        <p:spPr>
          <a:xfrm>
            <a:off x="395537" y="2276872"/>
            <a:ext cx="3672407" cy="863600"/>
          </a:xfrm>
          <a:prstGeom prst="rect">
            <a:avLst/>
          </a:prstGeom>
          <a:solidFill>
            <a:srgbClr val="0070C0"/>
          </a:solidFill>
          <a:ln w="0">
            <a:solidFill>
              <a:srgbClr val="336633"/>
            </a:solidFill>
            <a:prstDash val="solid"/>
          </a:ln>
        </p:spPr>
        <p:txBody>
          <a:bodyPr wrap="none" lIns="90000" tIns="45000" rIns="90000" bIns="45000" anchor="ctr" compatLnSpc="0"/>
          <a:lstStyle/>
          <a:p>
            <a:pPr algn="ctr" hangingPunct="0">
              <a:spcBef>
                <a:spcPts val="0"/>
              </a:spcBef>
              <a:spcAft>
                <a:spcPts val="0"/>
              </a:spcAft>
              <a:defRPr/>
            </a:pPr>
            <a:r>
              <a:rPr lang="de-DE" sz="2200" dirty="0">
                <a:latin typeface="Times New Roman" pitchFamily="18" charset="0"/>
                <a:ea typeface="Microsoft YaHei" pitchFamily="2"/>
                <a:cs typeface="Times New Roman" pitchFamily="18" charset="0"/>
              </a:rPr>
              <a:t>postpositional + Genitive-Noun</a:t>
            </a:r>
          </a:p>
        </p:txBody>
      </p:sp>
      <p:sp>
        <p:nvSpPr>
          <p:cNvPr id="12" name="Rectangle 11">
            <a:extLst>
              <a:ext uri="{FF2B5EF4-FFF2-40B4-BE49-F238E27FC236}">
                <a16:creationId xmlns:a16="http://schemas.microsoft.com/office/drawing/2014/main" id="{B3635EE6-BE26-44F7-88B5-522AEB4B495D}"/>
              </a:ext>
            </a:extLst>
          </p:cNvPr>
          <p:cNvSpPr/>
          <p:nvPr/>
        </p:nvSpPr>
        <p:spPr>
          <a:xfrm>
            <a:off x="971600" y="980728"/>
            <a:ext cx="2520280" cy="863600"/>
          </a:xfrm>
          <a:prstGeom prst="rect">
            <a:avLst/>
          </a:prstGeom>
          <a:solidFill>
            <a:srgbClr val="0070C0"/>
          </a:solidFill>
          <a:ln w="0">
            <a:solidFill>
              <a:srgbClr val="336633"/>
            </a:solidFill>
            <a:prstDash val="solid"/>
          </a:ln>
        </p:spPr>
        <p:txBody>
          <a:bodyPr wrap="none" lIns="90000" tIns="45000" rIns="90000" bIns="45000" anchor="ctr" compatLnSpc="0"/>
          <a:lstStyle/>
          <a:p>
            <a:pPr algn="ctr" hangingPunct="0">
              <a:spcBef>
                <a:spcPts val="0"/>
              </a:spcBef>
              <a:spcAft>
                <a:spcPts val="0"/>
              </a:spcAft>
              <a:defRPr/>
            </a:pPr>
            <a:r>
              <a:rPr lang="de-DE" sz="2200" dirty="0">
                <a:latin typeface="Times New Roman" pitchFamily="18" charset="0"/>
                <a:ea typeface="Microsoft YaHei" pitchFamily="2"/>
                <a:cs typeface="Times New Roman" pitchFamily="18" charset="0"/>
              </a:rPr>
              <a:t>Left-branching (OV)</a:t>
            </a:r>
          </a:p>
        </p:txBody>
      </p:sp>
      <p:sp>
        <p:nvSpPr>
          <p:cNvPr id="13" name="Rectangle 12">
            <a:extLst>
              <a:ext uri="{FF2B5EF4-FFF2-40B4-BE49-F238E27FC236}">
                <a16:creationId xmlns:a16="http://schemas.microsoft.com/office/drawing/2014/main" id="{C70FD5B1-6194-41BC-8CE6-C046E8E420C4}"/>
              </a:ext>
            </a:extLst>
          </p:cNvPr>
          <p:cNvSpPr/>
          <p:nvPr/>
        </p:nvSpPr>
        <p:spPr>
          <a:xfrm>
            <a:off x="5076057" y="2276872"/>
            <a:ext cx="3672407" cy="863600"/>
          </a:xfrm>
          <a:prstGeom prst="rect">
            <a:avLst/>
          </a:prstGeom>
          <a:solidFill>
            <a:srgbClr val="C00000"/>
          </a:solidFill>
          <a:ln w="0">
            <a:solidFill>
              <a:srgbClr val="336633"/>
            </a:solidFill>
            <a:prstDash val="solid"/>
          </a:ln>
        </p:spPr>
        <p:txBody>
          <a:bodyPr wrap="none" lIns="90000" tIns="45000" rIns="90000" bIns="45000" anchor="ctr" compatLnSpc="0"/>
          <a:lstStyle/>
          <a:p>
            <a:pPr algn="ctr" hangingPunct="0">
              <a:spcBef>
                <a:spcPts val="0"/>
              </a:spcBef>
              <a:spcAft>
                <a:spcPts val="0"/>
              </a:spcAft>
              <a:defRPr/>
            </a:pPr>
            <a:r>
              <a:rPr lang="de-DE" sz="2200" dirty="0">
                <a:latin typeface="Times New Roman" pitchFamily="18" charset="0"/>
                <a:ea typeface="Microsoft YaHei" pitchFamily="2"/>
                <a:cs typeface="Times New Roman" pitchFamily="18" charset="0"/>
              </a:rPr>
              <a:t>prepositional + Noun-Genitive</a:t>
            </a:r>
          </a:p>
        </p:txBody>
      </p:sp>
      <p:sp>
        <p:nvSpPr>
          <p:cNvPr id="14" name="Rectangle 13">
            <a:extLst>
              <a:ext uri="{FF2B5EF4-FFF2-40B4-BE49-F238E27FC236}">
                <a16:creationId xmlns:a16="http://schemas.microsoft.com/office/drawing/2014/main" id="{42E54F53-9403-4143-9C67-42AF4379D8AD}"/>
              </a:ext>
            </a:extLst>
          </p:cNvPr>
          <p:cNvSpPr/>
          <p:nvPr/>
        </p:nvSpPr>
        <p:spPr>
          <a:xfrm>
            <a:off x="5580112" y="981224"/>
            <a:ext cx="2520280" cy="863600"/>
          </a:xfrm>
          <a:prstGeom prst="rect">
            <a:avLst/>
          </a:prstGeom>
          <a:solidFill>
            <a:srgbClr val="C00000"/>
          </a:solidFill>
          <a:ln w="0">
            <a:solidFill>
              <a:srgbClr val="336633"/>
            </a:solidFill>
            <a:prstDash val="solid"/>
          </a:ln>
        </p:spPr>
        <p:txBody>
          <a:bodyPr wrap="none" lIns="90000" tIns="45000" rIns="90000" bIns="45000" anchor="ctr" compatLnSpc="0"/>
          <a:lstStyle/>
          <a:p>
            <a:pPr algn="ctr" hangingPunct="0">
              <a:spcBef>
                <a:spcPts val="0"/>
              </a:spcBef>
              <a:spcAft>
                <a:spcPts val="0"/>
              </a:spcAft>
              <a:defRPr/>
            </a:pPr>
            <a:r>
              <a:rPr lang="de-DE" sz="2200" dirty="0">
                <a:latin typeface="Times New Roman" pitchFamily="18" charset="0"/>
                <a:ea typeface="Microsoft YaHei" pitchFamily="2"/>
                <a:cs typeface="Times New Roman" pitchFamily="18" charset="0"/>
              </a:rPr>
              <a:t>Right-branching (VO)</a:t>
            </a:r>
          </a:p>
        </p:txBody>
      </p:sp>
      <p:sp>
        <p:nvSpPr>
          <p:cNvPr id="15" name="TextBox 14">
            <a:extLst>
              <a:ext uri="{FF2B5EF4-FFF2-40B4-BE49-F238E27FC236}">
                <a16:creationId xmlns:a16="http://schemas.microsoft.com/office/drawing/2014/main" id="{C75A0E20-A5C8-4F77-93FA-F90E6BB3CFF5}"/>
              </a:ext>
            </a:extLst>
          </p:cNvPr>
          <p:cNvSpPr txBox="1"/>
          <p:nvPr/>
        </p:nvSpPr>
        <p:spPr>
          <a:xfrm>
            <a:off x="481120" y="420102"/>
            <a:ext cx="1796815" cy="444758"/>
          </a:xfrm>
          <a:prstGeom prst="rect">
            <a:avLst/>
          </a:prstGeom>
          <a:noFill/>
          <a:ln>
            <a:noFill/>
          </a:ln>
        </p:spPr>
        <p:txBody>
          <a:bodyPr wrap="none" lIns="90000" tIns="45000" rIns="90000" bIns="45000" compatLnSpc="0">
            <a:spAutoFit/>
          </a:bodyPr>
          <a:lstStyle/>
          <a:p>
            <a:pPr hangingPunct="0">
              <a:spcBef>
                <a:spcPts val="0"/>
              </a:spcBef>
              <a:spcAft>
                <a:spcPts val="0"/>
              </a:spcAft>
              <a:tabLst>
                <a:tab pos="360000" algn="l"/>
                <a:tab pos="720000" algn="l"/>
                <a:tab pos="1080000" algn="l"/>
                <a:tab pos="1440360" algn="l"/>
                <a:tab pos="1800360" algn="l"/>
                <a:tab pos="2160360" algn="l"/>
                <a:tab pos="2520360" algn="l"/>
                <a:tab pos="2880360" algn="l"/>
                <a:tab pos="3240360" algn="l"/>
                <a:tab pos="3600360" algn="l"/>
              </a:tabLst>
              <a:defRPr/>
            </a:pPr>
            <a:r>
              <a:rPr lang="de-DE" sz="2400" dirty="0">
                <a:latin typeface="Times New Roman" pitchFamily="18" charset="0"/>
                <a:ea typeface="Charis SIL Compact" pitchFamily="2"/>
                <a:cs typeface="Times New Roman" pitchFamily="18" charset="0"/>
              </a:rPr>
              <a:t>Dryer (2013)</a:t>
            </a:r>
          </a:p>
        </p:txBody>
      </p:sp>
    </p:spTree>
    <p:extLst>
      <p:ext uri="{BB962C8B-B14F-4D97-AF65-F5344CB8AC3E}">
        <p14:creationId xmlns:p14="http://schemas.microsoft.com/office/powerpoint/2010/main" val="69619755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1F91E8-D367-4FA7-8874-9A84F78A8D6C}"/>
              </a:ext>
            </a:extLst>
          </p:cNvPr>
          <p:cNvSpPr/>
          <p:nvPr/>
        </p:nvSpPr>
        <p:spPr>
          <a:xfrm>
            <a:off x="395537" y="2276872"/>
            <a:ext cx="3672407" cy="863600"/>
          </a:xfrm>
          <a:prstGeom prst="rect">
            <a:avLst/>
          </a:prstGeom>
          <a:solidFill>
            <a:srgbClr val="0070C0"/>
          </a:solidFill>
          <a:ln w="0">
            <a:solidFill>
              <a:srgbClr val="336633"/>
            </a:solidFill>
            <a:prstDash val="solid"/>
          </a:ln>
        </p:spPr>
        <p:txBody>
          <a:bodyPr wrap="none" lIns="90000" tIns="45000" rIns="90000" bIns="45000" anchor="ctr" compatLnSpc="0"/>
          <a:lstStyle/>
          <a:p>
            <a:pPr algn="ctr" hangingPunct="0">
              <a:spcBef>
                <a:spcPts val="0"/>
              </a:spcBef>
              <a:spcAft>
                <a:spcPts val="0"/>
              </a:spcAft>
              <a:defRPr/>
            </a:pPr>
            <a:r>
              <a:rPr lang="de-DE" sz="2200" dirty="0">
                <a:latin typeface="Times New Roman" pitchFamily="18" charset="0"/>
                <a:ea typeface="Microsoft YaHei" pitchFamily="2"/>
                <a:cs typeface="Times New Roman" pitchFamily="18" charset="0"/>
              </a:rPr>
              <a:t>postpositional + Genitive-Noun</a:t>
            </a:r>
          </a:p>
        </p:txBody>
      </p:sp>
      <p:sp>
        <p:nvSpPr>
          <p:cNvPr id="2" name="Slide Number Placeholder 1">
            <a:extLst>
              <a:ext uri="{FF2B5EF4-FFF2-40B4-BE49-F238E27FC236}">
                <a16:creationId xmlns:a16="http://schemas.microsoft.com/office/drawing/2014/main" id="{CE94C608-1700-4715-A995-567F054CB979}"/>
              </a:ext>
            </a:extLst>
          </p:cNvPr>
          <p:cNvSpPr>
            <a:spLocks noGrp="1"/>
          </p:cNvSpPr>
          <p:nvPr>
            <p:ph type="sldNum" sz="quarter" idx="12"/>
          </p:nvPr>
        </p:nvSpPr>
        <p:spPr/>
        <p:txBody>
          <a:bodyPr/>
          <a:lstStyle/>
          <a:p>
            <a:pPr>
              <a:defRPr/>
            </a:pPr>
            <a:fld id="{FFCAF955-5E2C-47F9-9953-A0A92CEB2270}" type="slidenum">
              <a:rPr lang="en-GB" altLang="en-US" smtClean="0"/>
              <a:pPr>
                <a:defRPr/>
              </a:pPr>
              <a:t>7</a:t>
            </a:fld>
            <a:endParaRPr lang="en-GB" altLang="en-US" dirty="0"/>
          </a:p>
        </p:txBody>
      </p:sp>
      <p:sp>
        <p:nvSpPr>
          <p:cNvPr id="5" name="Rectangle 4">
            <a:extLst>
              <a:ext uri="{FF2B5EF4-FFF2-40B4-BE49-F238E27FC236}">
                <a16:creationId xmlns:a16="http://schemas.microsoft.com/office/drawing/2014/main" id="{F5ADD9EB-AC78-49BE-80B1-483C97DBA932}"/>
              </a:ext>
            </a:extLst>
          </p:cNvPr>
          <p:cNvSpPr/>
          <p:nvPr/>
        </p:nvSpPr>
        <p:spPr>
          <a:xfrm>
            <a:off x="971600" y="980728"/>
            <a:ext cx="2520280" cy="863600"/>
          </a:xfrm>
          <a:prstGeom prst="rect">
            <a:avLst/>
          </a:prstGeom>
          <a:solidFill>
            <a:srgbClr val="0070C0"/>
          </a:solidFill>
          <a:ln w="0">
            <a:solidFill>
              <a:srgbClr val="336633"/>
            </a:solidFill>
            <a:prstDash val="solid"/>
          </a:ln>
        </p:spPr>
        <p:txBody>
          <a:bodyPr wrap="none" lIns="90000" tIns="45000" rIns="90000" bIns="45000" anchor="ctr" compatLnSpc="0"/>
          <a:lstStyle/>
          <a:p>
            <a:pPr algn="ctr" hangingPunct="0">
              <a:spcBef>
                <a:spcPts val="0"/>
              </a:spcBef>
              <a:spcAft>
                <a:spcPts val="0"/>
              </a:spcAft>
              <a:defRPr/>
            </a:pPr>
            <a:r>
              <a:rPr lang="de-DE" sz="2200" dirty="0">
                <a:latin typeface="Times New Roman" pitchFamily="18" charset="0"/>
                <a:ea typeface="Microsoft YaHei" pitchFamily="2"/>
                <a:cs typeface="Times New Roman" pitchFamily="18" charset="0"/>
              </a:rPr>
              <a:t>Left-branching (OV)</a:t>
            </a:r>
          </a:p>
        </p:txBody>
      </p:sp>
      <p:sp>
        <p:nvSpPr>
          <p:cNvPr id="8" name="Rectangle 7">
            <a:extLst>
              <a:ext uri="{FF2B5EF4-FFF2-40B4-BE49-F238E27FC236}">
                <a16:creationId xmlns:a16="http://schemas.microsoft.com/office/drawing/2014/main" id="{9CD9B7EB-17C4-4A61-9F4A-79F6D07147D6}"/>
              </a:ext>
            </a:extLst>
          </p:cNvPr>
          <p:cNvSpPr/>
          <p:nvPr/>
        </p:nvSpPr>
        <p:spPr>
          <a:xfrm>
            <a:off x="5076057" y="2276872"/>
            <a:ext cx="3672407" cy="863600"/>
          </a:xfrm>
          <a:prstGeom prst="rect">
            <a:avLst/>
          </a:prstGeom>
          <a:solidFill>
            <a:srgbClr val="C00000"/>
          </a:solidFill>
          <a:ln w="0">
            <a:solidFill>
              <a:srgbClr val="336633"/>
            </a:solidFill>
            <a:prstDash val="solid"/>
          </a:ln>
        </p:spPr>
        <p:txBody>
          <a:bodyPr wrap="none" lIns="90000" tIns="45000" rIns="90000" bIns="45000" anchor="ctr" compatLnSpc="0"/>
          <a:lstStyle/>
          <a:p>
            <a:pPr algn="ctr" hangingPunct="0">
              <a:spcBef>
                <a:spcPts val="0"/>
              </a:spcBef>
              <a:spcAft>
                <a:spcPts val="0"/>
              </a:spcAft>
              <a:defRPr/>
            </a:pPr>
            <a:r>
              <a:rPr lang="de-DE" sz="2200" dirty="0">
                <a:latin typeface="Times New Roman" pitchFamily="18" charset="0"/>
                <a:ea typeface="Microsoft YaHei" pitchFamily="2"/>
                <a:cs typeface="Times New Roman" pitchFamily="18" charset="0"/>
              </a:rPr>
              <a:t>prepositional + Noun-Genitive</a:t>
            </a:r>
          </a:p>
        </p:txBody>
      </p:sp>
      <p:sp>
        <p:nvSpPr>
          <p:cNvPr id="9" name="Rectangle 8">
            <a:extLst>
              <a:ext uri="{FF2B5EF4-FFF2-40B4-BE49-F238E27FC236}">
                <a16:creationId xmlns:a16="http://schemas.microsoft.com/office/drawing/2014/main" id="{7C1CF2C6-4665-4F4F-BC94-72FA8E87F32C}"/>
              </a:ext>
            </a:extLst>
          </p:cNvPr>
          <p:cNvSpPr/>
          <p:nvPr/>
        </p:nvSpPr>
        <p:spPr>
          <a:xfrm>
            <a:off x="5580112" y="981224"/>
            <a:ext cx="2520280" cy="863600"/>
          </a:xfrm>
          <a:prstGeom prst="rect">
            <a:avLst/>
          </a:prstGeom>
          <a:solidFill>
            <a:srgbClr val="C00000"/>
          </a:solidFill>
          <a:ln w="0">
            <a:solidFill>
              <a:srgbClr val="336633"/>
            </a:solidFill>
            <a:prstDash val="solid"/>
          </a:ln>
        </p:spPr>
        <p:txBody>
          <a:bodyPr wrap="none" lIns="90000" tIns="45000" rIns="90000" bIns="45000" anchor="ctr" compatLnSpc="0"/>
          <a:lstStyle/>
          <a:p>
            <a:pPr algn="ctr" hangingPunct="0">
              <a:spcBef>
                <a:spcPts val="0"/>
              </a:spcBef>
              <a:spcAft>
                <a:spcPts val="0"/>
              </a:spcAft>
              <a:defRPr/>
            </a:pPr>
            <a:r>
              <a:rPr lang="de-DE" sz="2200" dirty="0">
                <a:latin typeface="Times New Roman" pitchFamily="18" charset="0"/>
                <a:ea typeface="Microsoft YaHei" pitchFamily="2"/>
                <a:cs typeface="Times New Roman" pitchFamily="18" charset="0"/>
              </a:rPr>
              <a:t>Right-branching (VO)</a:t>
            </a:r>
          </a:p>
        </p:txBody>
      </p:sp>
      <p:sp>
        <p:nvSpPr>
          <p:cNvPr id="11" name="Rectangle 10">
            <a:extLst>
              <a:ext uri="{FF2B5EF4-FFF2-40B4-BE49-F238E27FC236}">
                <a16:creationId xmlns:a16="http://schemas.microsoft.com/office/drawing/2014/main" id="{A2160E3B-EF50-4B8D-B956-78D69D1A9513}"/>
              </a:ext>
            </a:extLst>
          </p:cNvPr>
          <p:cNvSpPr/>
          <p:nvPr/>
        </p:nvSpPr>
        <p:spPr>
          <a:xfrm>
            <a:off x="1116012" y="4568860"/>
            <a:ext cx="6911975" cy="863600"/>
          </a:xfrm>
          <a:prstGeom prst="rect">
            <a:avLst/>
          </a:prstGeom>
          <a:solidFill>
            <a:srgbClr val="FFCCCC"/>
          </a:solidFill>
          <a:ln w="0">
            <a:solidFill>
              <a:srgbClr val="336633"/>
            </a:solidFill>
            <a:prstDash val="solid"/>
          </a:ln>
        </p:spPr>
        <p:txBody>
          <a:bodyPr wrap="none" lIns="90000" tIns="45000" rIns="90000" bIns="45000" anchor="ctr" compatLnSpc="0"/>
          <a:lstStyle/>
          <a:p>
            <a:pPr algn="ctr" hangingPunct="0">
              <a:spcBef>
                <a:spcPts val="0"/>
              </a:spcBef>
              <a:spcAft>
                <a:spcPts val="0"/>
              </a:spcAft>
              <a:defRPr/>
            </a:pPr>
            <a:r>
              <a:rPr lang="de-DE" sz="2200" dirty="0">
                <a:latin typeface="Times New Roman" pitchFamily="18" charset="0"/>
                <a:ea typeface="Microsoft YaHei" pitchFamily="2"/>
                <a:cs typeface="Times New Roman" pitchFamily="18" charset="0"/>
              </a:rPr>
              <a:t>OV + prepositional + NG / VO + postpositional + GN</a:t>
            </a:r>
          </a:p>
        </p:txBody>
      </p:sp>
      <p:sp>
        <p:nvSpPr>
          <p:cNvPr id="12" name="TextBox 11">
            <a:extLst>
              <a:ext uri="{FF2B5EF4-FFF2-40B4-BE49-F238E27FC236}">
                <a16:creationId xmlns:a16="http://schemas.microsoft.com/office/drawing/2014/main" id="{42FAD50D-DC41-49E4-859F-C461B210BC4A}"/>
              </a:ext>
            </a:extLst>
          </p:cNvPr>
          <p:cNvSpPr txBox="1"/>
          <p:nvPr/>
        </p:nvSpPr>
        <p:spPr>
          <a:xfrm>
            <a:off x="481120" y="420102"/>
            <a:ext cx="1796815" cy="444758"/>
          </a:xfrm>
          <a:prstGeom prst="rect">
            <a:avLst/>
          </a:prstGeom>
          <a:noFill/>
          <a:ln>
            <a:noFill/>
          </a:ln>
        </p:spPr>
        <p:txBody>
          <a:bodyPr wrap="none" lIns="90000" tIns="45000" rIns="90000" bIns="45000" compatLnSpc="0">
            <a:spAutoFit/>
          </a:bodyPr>
          <a:lstStyle/>
          <a:p>
            <a:pPr hangingPunct="0">
              <a:spcBef>
                <a:spcPts val="0"/>
              </a:spcBef>
              <a:spcAft>
                <a:spcPts val="0"/>
              </a:spcAft>
              <a:tabLst>
                <a:tab pos="360000" algn="l"/>
                <a:tab pos="720000" algn="l"/>
                <a:tab pos="1080000" algn="l"/>
                <a:tab pos="1440360" algn="l"/>
                <a:tab pos="1800360" algn="l"/>
                <a:tab pos="2160360" algn="l"/>
                <a:tab pos="2520360" algn="l"/>
                <a:tab pos="2880360" algn="l"/>
                <a:tab pos="3240360" algn="l"/>
                <a:tab pos="3600360" algn="l"/>
              </a:tabLst>
              <a:defRPr/>
            </a:pPr>
            <a:r>
              <a:rPr lang="de-DE" sz="2400" dirty="0">
                <a:latin typeface="Times New Roman" pitchFamily="18" charset="0"/>
                <a:ea typeface="Charis SIL Compact" pitchFamily="2"/>
                <a:cs typeface="Times New Roman" pitchFamily="18" charset="0"/>
              </a:rPr>
              <a:t>Dryer (2013)</a:t>
            </a:r>
          </a:p>
        </p:txBody>
      </p:sp>
    </p:spTree>
    <p:extLst>
      <p:ext uri="{BB962C8B-B14F-4D97-AF65-F5344CB8AC3E}">
        <p14:creationId xmlns:p14="http://schemas.microsoft.com/office/powerpoint/2010/main" val="393153493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11F91E8-D367-4FA7-8874-9A84F78A8D6C}"/>
              </a:ext>
            </a:extLst>
          </p:cNvPr>
          <p:cNvSpPr/>
          <p:nvPr/>
        </p:nvSpPr>
        <p:spPr>
          <a:xfrm>
            <a:off x="395537" y="2276872"/>
            <a:ext cx="3672407" cy="863600"/>
          </a:xfrm>
          <a:prstGeom prst="rect">
            <a:avLst/>
          </a:prstGeom>
          <a:solidFill>
            <a:schemeClr val="bg1"/>
          </a:solidFill>
          <a:ln w="0">
            <a:solidFill>
              <a:srgbClr val="336633"/>
            </a:solidFill>
            <a:prstDash val="solid"/>
          </a:ln>
        </p:spPr>
        <p:txBody>
          <a:bodyPr wrap="none" lIns="90000" tIns="45000" rIns="90000" bIns="45000" anchor="ctr" compatLnSpc="0"/>
          <a:lstStyle/>
          <a:p>
            <a:pPr algn="ctr" hangingPunct="0">
              <a:spcBef>
                <a:spcPts val="0"/>
              </a:spcBef>
              <a:spcAft>
                <a:spcPts val="0"/>
              </a:spcAft>
              <a:defRPr/>
            </a:pPr>
            <a:r>
              <a:rPr lang="de-DE" sz="2200" dirty="0">
                <a:latin typeface="Times New Roman" pitchFamily="18" charset="0"/>
                <a:ea typeface="Microsoft YaHei" pitchFamily="2"/>
                <a:cs typeface="Times New Roman" pitchFamily="18" charset="0"/>
              </a:rPr>
              <a:t>postpositional + Genitive-Noun</a:t>
            </a:r>
          </a:p>
        </p:txBody>
      </p:sp>
      <p:sp>
        <p:nvSpPr>
          <p:cNvPr id="2" name="Slide Number Placeholder 1">
            <a:extLst>
              <a:ext uri="{FF2B5EF4-FFF2-40B4-BE49-F238E27FC236}">
                <a16:creationId xmlns:a16="http://schemas.microsoft.com/office/drawing/2014/main" id="{CE94C608-1700-4715-A995-567F054CB979}"/>
              </a:ext>
            </a:extLst>
          </p:cNvPr>
          <p:cNvSpPr>
            <a:spLocks noGrp="1"/>
          </p:cNvSpPr>
          <p:nvPr>
            <p:ph type="sldNum" sz="quarter" idx="12"/>
          </p:nvPr>
        </p:nvSpPr>
        <p:spPr/>
        <p:txBody>
          <a:bodyPr/>
          <a:lstStyle/>
          <a:p>
            <a:pPr>
              <a:defRPr/>
            </a:pPr>
            <a:fld id="{FFCAF955-5E2C-47F9-9953-A0A92CEB2270}" type="slidenum">
              <a:rPr lang="en-GB" altLang="en-US" smtClean="0"/>
              <a:pPr>
                <a:defRPr/>
              </a:pPr>
              <a:t>8</a:t>
            </a:fld>
            <a:endParaRPr lang="en-GB" altLang="en-US" dirty="0"/>
          </a:p>
        </p:txBody>
      </p:sp>
      <p:sp>
        <p:nvSpPr>
          <p:cNvPr id="5" name="Rectangle 4">
            <a:extLst>
              <a:ext uri="{FF2B5EF4-FFF2-40B4-BE49-F238E27FC236}">
                <a16:creationId xmlns:a16="http://schemas.microsoft.com/office/drawing/2014/main" id="{F5ADD9EB-AC78-49BE-80B1-483C97DBA932}"/>
              </a:ext>
            </a:extLst>
          </p:cNvPr>
          <p:cNvSpPr/>
          <p:nvPr/>
        </p:nvSpPr>
        <p:spPr>
          <a:xfrm>
            <a:off x="971600" y="980728"/>
            <a:ext cx="2520280" cy="863600"/>
          </a:xfrm>
          <a:prstGeom prst="rect">
            <a:avLst/>
          </a:prstGeom>
          <a:solidFill>
            <a:schemeClr val="bg1"/>
          </a:solidFill>
          <a:ln w="0">
            <a:solidFill>
              <a:srgbClr val="336633"/>
            </a:solidFill>
            <a:prstDash val="solid"/>
          </a:ln>
        </p:spPr>
        <p:txBody>
          <a:bodyPr wrap="none" lIns="90000" tIns="45000" rIns="90000" bIns="45000" anchor="ctr" compatLnSpc="0"/>
          <a:lstStyle/>
          <a:p>
            <a:pPr algn="ctr" hangingPunct="0">
              <a:spcBef>
                <a:spcPts val="0"/>
              </a:spcBef>
              <a:spcAft>
                <a:spcPts val="0"/>
              </a:spcAft>
              <a:defRPr/>
            </a:pPr>
            <a:r>
              <a:rPr lang="de-DE" sz="2200" dirty="0">
                <a:latin typeface="Times New Roman" pitchFamily="18" charset="0"/>
                <a:ea typeface="Microsoft YaHei" pitchFamily="2"/>
                <a:cs typeface="Times New Roman" pitchFamily="18" charset="0"/>
              </a:rPr>
              <a:t>Left-branching (OV)</a:t>
            </a:r>
          </a:p>
        </p:txBody>
      </p:sp>
      <p:sp>
        <p:nvSpPr>
          <p:cNvPr id="8" name="Rectangle 7">
            <a:extLst>
              <a:ext uri="{FF2B5EF4-FFF2-40B4-BE49-F238E27FC236}">
                <a16:creationId xmlns:a16="http://schemas.microsoft.com/office/drawing/2014/main" id="{9CD9B7EB-17C4-4A61-9F4A-79F6D07147D6}"/>
              </a:ext>
            </a:extLst>
          </p:cNvPr>
          <p:cNvSpPr/>
          <p:nvPr/>
        </p:nvSpPr>
        <p:spPr>
          <a:xfrm>
            <a:off x="5076057" y="2276872"/>
            <a:ext cx="3672407" cy="863600"/>
          </a:xfrm>
          <a:prstGeom prst="rect">
            <a:avLst/>
          </a:prstGeom>
          <a:solidFill>
            <a:schemeClr val="bg1"/>
          </a:solidFill>
          <a:ln w="0">
            <a:solidFill>
              <a:srgbClr val="336633"/>
            </a:solidFill>
            <a:prstDash val="solid"/>
          </a:ln>
        </p:spPr>
        <p:txBody>
          <a:bodyPr wrap="none" lIns="90000" tIns="45000" rIns="90000" bIns="45000" anchor="ctr" compatLnSpc="0"/>
          <a:lstStyle/>
          <a:p>
            <a:pPr algn="ctr" hangingPunct="0">
              <a:spcBef>
                <a:spcPts val="0"/>
              </a:spcBef>
              <a:spcAft>
                <a:spcPts val="0"/>
              </a:spcAft>
              <a:defRPr/>
            </a:pPr>
            <a:r>
              <a:rPr lang="de-DE" sz="2200" dirty="0">
                <a:latin typeface="Times New Roman" pitchFamily="18" charset="0"/>
                <a:ea typeface="Microsoft YaHei" pitchFamily="2"/>
                <a:cs typeface="Times New Roman" pitchFamily="18" charset="0"/>
              </a:rPr>
              <a:t>prepositional + Noun-Genitive</a:t>
            </a:r>
          </a:p>
        </p:txBody>
      </p:sp>
      <p:sp>
        <p:nvSpPr>
          <p:cNvPr id="9" name="Rectangle 8">
            <a:extLst>
              <a:ext uri="{FF2B5EF4-FFF2-40B4-BE49-F238E27FC236}">
                <a16:creationId xmlns:a16="http://schemas.microsoft.com/office/drawing/2014/main" id="{7C1CF2C6-4665-4F4F-BC94-72FA8E87F32C}"/>
              </a:ext>
            </a:extLst>
          </p:cNvPr>
          <p:cNvSpPr/>
          <p:nvPr/>
        </p:nvSpPr>
        <p:spPr>
          <a:xfrm>
            <a:off x="5580112" y="981224"/>
            <a:ext cx="2520280" cy="863600"/>
          </a:xfrm>
          <a:prstGeom prst="rect">
            <a:avLst/>
          </a:prstGeom>
          <a:solidFill>
            <a:schemeClr val="bg1"/>
          </a:solidFill>
          <a:ln w="0">
            <a:solidFill>
              <a:srgbClr val="336633"/>
            </a:solidFill>
            <a:prstDash val="solid"/>
          </a:ln>
        </p:spPr>
        <p:txBody>
          <a:bodyPr wrap="none" lIns="90000" tIns="45000" rIns="90000" bIns="45000" anchor="ctr" compatLnSpc="0"/>
          <a:lstStyle/>
          <a:p>
            <a:pPr algn="ctr" hangingPunct="0">
              <a:spcBef>
                <a:spcPts val="0"/>
              </a:spcBef>
              <a:spcAft>
                <a:spcPts val="0"/>
              </a:spcAft>
              <a:defRPr/>
            </a:pPr>
            <a:r>
              <a:rPr lang="de-DE" sz="2200" dirty="0">
                <a:latin typeface="Times New Roman" pitchFamily="18" charset="0"/>
                <a:ea typeface="Microsoft YaHei" pitchFamily="2"/>
                <a:cs typeface="Times New Roman" pitchFamily="18" charset="0"/>
              </a:rPr>
              <a:t>Right-branching (VO)</a:t>
            </a:r>
          </a:p>
        </p:txBody>
      </p:sp>
      <p:sp>
        <p:nvSpPr>
          <p:cNvPr id="12" name="TextBox 11">
            <a:extLst>
              <a:ext uri="{FF2B5EF4-FFF2-40B4-BE49-F238E27FC236}">
                <a16:creationId xmlns:a16="http://schemas.microsoft.com/office/drawing/2014/main" id="{42FAD50D-DC41-49E4-859F-C461B210BC4A}"/>
              </a:ext>
            </a:extLst>
          </p:cNvPr>
          <p:cNvSpPr txBox="1"/>
          <p:nvPr/>
        </p:nvSpPr>
        <p:spPr>
          <a:xfrm>
            <a:off x="481120" y="420102"/>
            <a:ext cx="1796815" cy="444758"/>
          </a:xfrm>
          <a:prstGeom prst="rect">
            <a:avLst/>
          </a:prstGeom>
          <a:noFill/>
          <a:ln>
            <a:noFill/>
          </a:ln>
        </p:spPr>
        <p:txBody>
          <a:bodyPr wrap="none" lIns="90000" tIns="45000" rIns="90000" bIns="45000" compatLnSpc="0">
            <a:spAutoFit/>
          </a:bodyPr>
          <a:lstStyle/>
          <a:p>
            <a:pPr hangingPunct="0">
              <a:spcBef>
                <a:spcPts val="0"/>
              </a:spcBef>
              <a:spcAft>
                <a:spcPts val="0"/>
              </a:spcAft>
              <a:tabLst>
                <a:tab pos="360000" algn="l"/>
                <a:tab pos="720000" algn="l"/>
                <a:tab pos="1080000" algn="l"/>
                <a:tab pos="1440360" algn="l"/>
                <a:tab pos="1800360" algn="l"/>
                <a:tab pos="2160360" algn="l"/>
                <a:tab pos="2520360" algn="l"/>
                <a:tab pos="2880360" algn="l"/>
                <a:tab pos="3240360" algn="l"/>
                <a:tab pos="3600360" algn="l"/>
              </a:tabLst>
              <a:defRPr/>
            </a:pPr>
            <a:r>
              <a:rPr lang="de-DE" sz="2400" dirty="0">
                <a:latin typeface="Times New Roman" pitchFamily="18" charset="0"/>
                <a:ea typeface="Charis SIL Compact" pitchFamily="2"/>
                <a:cs typeface="Times New Roman" pitchFamily="18" charset="0"/>
              </a:rPr>
              <a:t>Dryer (2013)</a:t>
            </a:r>
          </a:p>
        </p:txBody>
      </p:sp>
      <p:sp>
        <p:nvSpPr>
          <p:cNvPr id="13" name="TextBox 12">
            <a:extLst>
              <a:ext uri="{FF2B5EF4-FFF2-40B4-BE49-F238E27FC236}">
                <a16:creationId xmlns:a16="http://schemas.microsoft.com/office/drawing/2014/main" id="{780DB2B2-9EAE-42EE-85CD-F0761223B84F}"/>
              </a:ext>
            </a:extLst>
          </p:cNvPr>
          <p:cNvSpPr txBox="1"/>
          <p:nvPr/>
        </p:nvSpPr>
        <p:spPr>
          <a:xfrm>
            <a:off x="3275856" y="5876776"/>
            <a:ext cx="2448272" cy="461665"/>
          </a:xfrm>
          <a:prstGeom prst="rect">
            <a:avLst/>
          </a:prstGeom>
          <a:solidFill>
            <a:srgbClr val="CC9900"/>
          </a:solidFill>
        </p:spPr>
        <p:txBody>
          <a:bodyPr wrap="square">
            <a:spAutoFit/>
          </a:bodyPr>
          <a:lstStyle/>
          <a:p>
            <a:pPr algn="just" hangingPunct="0">
              <a:spcBef>
                <a:spcPts val="0"/>
              </a:spcBef>
              <a:spcAft>
                <a:spcPts val="0"/>
              </a:spcAft>
              <a:tabLst>
                <a:tab pos="360000" algn="l"/>
                <a:tab pos="720000" algn="l"/>
                <a:tab pos="1080000" algn="l"/>
                <a:tab pos="1440360" algn="l"/>
                <a:tab pos="1800360" algn="l"/>
                <a:tab pos="2160360" algn="l"/>
                <a:tab pos="2520360" algn="l"/>
                <a:tab pos="2880360" algn="l"/>
                <a:tab pos="3240360" algn="l"/>
                <a:tab pos="3600360" algn="l"/>
              </a:tabLst>
              <a:defRPr/>
            </a:pPr>
            <a:r>
              <a:rPr lang="de-DE" sz="2400" dirty="0">
                <a:latin typeface="Times New Roman" pitchFamily="18" charset="0"/>
                <a:ea typeface="Charis SIL Compact" pitchFamily="2"/>
                <a:cs typeface="Times New Roman" pitchFamily="18" charset="0"/>
              </a:rPr>
              <a:t>Contact situations</a:t>
            </a:r>
          </a:p>
        </p:txBody>
      </p:sp>
      <p:sp>
        <p:nvSpPr>
          <p:cNvPr id="15" name="Rectangle 14">
            <a:extLst>
              <a:ext uri="{FF2B5EF4-FFF2-40B4-BE49-F238E27FC236}">
                <a16:creationId xmlns:a16="http://schemas.microsoft.com/office/drawing/2014/main" id="{146E2EF6-83C9-4FF9-A100-6C15235D35AD}"/>
              </a:ext>
            </a:extLst>
          </p:cNvPr>
          <p:cNvSpPr/>
          <p:nvPr/>
        </p:nvSpPr>
        <p:spPr>
          <a:xfrm>
            <a:off x="1116012" y="4568860"/>
            <a:ext cx="6911975" cy="863600"/>
          </a:xfrm>
          <a:prstGeom prst="rect">
            <a:avLst/>
          </a:prstGeom>
          <a:solidFill>
            <a:srgbClr val="FFCCCC"/>
          </a:solidFill>
          <a:ln w="0">
            <a:solidFill>
              <a:srgbClr val="336633"/>
            </a:solidFill>
            <a:prstDash val="solid"/>
          </a:ln>
        </p:spPr>
        <p:txBody>
          <a:bodyPr wrap="none" lIns="90000" tIns="45000" rIns="90000" bIns="45000" anchor="ctr" compatLnSpc="0"/>
          <a:lstStyle/>
          <a:p>
            <a:pPr algn="ctr" hangingPunct="0">
              <a:spcBef>
                <a:spcPts val="0"/>
              </a:spcBef>
              <a:spcAft>
                <a:spcPts val="0"/>
              </a:spcAft>
              <a:defRPr/>
            </a:pPr>
            <a:r>
              <a:rPr lang="de-DE" sz="2200" dirty="0">
                <a:latin typeface="Times New Roman" pitchFamily="18" charset="0"/>
                <a:ea typeface="Microsoft YaHei" pitchFamily="2"/>
                <a:cs typeface="Times New Roman" pitchFamily="18" charset="0"/>
              </a:rPr>
              <a:t>OV + prepositional + NG / VO + postpositional + GN</a:t>
            </a:r>
          </a:p>
        </p:txBody>
      </p:sp>
    </p:spTree>
    <p:extLst>
      <p:ext uri="{BB962C8B-B14F-4D97-AF65-F5344CB8AC3E}">
        <p14:creationId xmlns:p14="http://schemas.microsoft.com/office/powerpoint/2010/main" val="28260109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9FDCE8-34DF-405B-961F-4B4E65549168}"/>
              </a:ext>
            </a:extLst>
          </p:cNvPr>
          <p:cNvSpPr>
            <a:spLocks noGrp="1"/>
          </p:cNvSpPr>
          <p:nvPr>
            <p:ph type="sldNum" sz="quarter" idx="12"/>
          </p:nvPr>
        </p:nvSpPr>
        <p:spPr>
          <a:xfrm>
            <a:off x="6553200" y="6356350"/>
            <a:ext cx="2133600" cy="365125"/>
          </a:xfrm>
        </p:spPr>
        <p:txBody>
          <a:bodyPr vert="horz" lIns="91440" tIns="45720" rIns="91440" bIns="45720" rtlCol="0" anchor="ctr">
            <a:normAutofit/>
          </a:bodyPr>
          <a:lstStyle/>
          <a:p>
            <a:pPr>
              <a:spcAft>
                <a:spcPts val="600"/>
              </a:spcAft>
              <a:defRPr/>
            </a:pPr>
            <a:fld id="{FFCAF955-5E2C-47F9-9953-A0A92CEB2270}" type="slidenum">
              <a:rPr lang="en-GB" altLang="en-US" smtClean="0"/>
              <a:pPr>
                <a:spcAft>
                  <a:spcPts val="600"/>
                </a:spcAft>
                <a:defRPr/>
              </a:pPr>
              <a:t>9</a:t>
            </a:fld>
            <a:endParaRPr lang="en-GB" altLang="en-US"/>
          </a:p>
        </p:txBody>
      </p:sp>
      <p:sp>
        <p:nvSpPr>
          <p:cNvPr id="5" name="TextBox 4">
            <a:extLst>
              <a:ext uri="{FF2B5EF4-FFF2-40B4-BE49-F238E27FC236}">
                <a16:creationId xmlns:a16="http://schemas.microsoft.com/office/drawing/2014/main" id="{8EEEC7DA-4901-4D86-9142-A27C3DD8719B}"/>
              </a:ext>
            </a:extLst>
          </p:cNvPr>
          <p:cNvSpPr txBox="1"/>
          <p:nvPr/>
        </p:nvSpPr>
        <p:spPr>
          <a:xfrm>
            <a:off x="3275856" y="2024055"/>
            <a:ext cx="2592288" cy="584775"/>
          </a:xfrm>
          <a:prstGeom prst="rect">
            <a:avLst/>
          </a:prstGeom>
          <a:noFill/>
        </p:spPr>
        <p:txBody>
          <a:bodyPr wrap="square">
            <a:spAutoFit/>
          </a:bodyPr>
          <a:lstStyle/>
          <a:p>
            <a:pPr algn="ctr"/>
            <a:r>
              <a:rPr lang="en-US" sz="3200" b="1" dirty="0">
                <a:effectLst/>
                <a:latin typeface="Times" panose="02020603050405020304" pitchFamily="18" charset="0"/>
                <a:ea typeface="Calibri" panose="020F0502020204030204" pitchFamily="34" charset="0"/>
                <a:cs typeface="Times" panose="02020603050405020304" pitchFamily="18" charset="0"/>
              </a:rPr>
              <a:t>Terminology</a:t>
            </a:r>
            <a:endParaRPr lang="en-GB" b="1" dirty="0">
              <a:latin typeface="Times" panose="02020603050405020304" pitchFamily="18" charset="0"/>
              <a:cs typeface="Times" panose="02020603050405020304" pitchFamily="18" charset="0"/>
            </a:endParaRPr>
          </a:p>
        </p:txBody>
      </p:sp>
      <p:sp>
        <p:nvSpPr>
          <p:cNvPr id="7" name="TextBox 6">
            <a:extLst>
              <a:ext uri="{FF2B5EF4-FFF2-40B4-BE49-F238E27FC236}">
                <a16:creationId xmlns:a16="http://schemas.microsoft.com/office/drawing/2014/main" id="{E847A53A-DDD1-4E93-82AC-7EA2A1967854}"/>
              </a:ext>
            </a:extLst>
          </p:cNvPr>
          <p:cNvSpPr txBox="1"/>
          <p:nvPr/>
        </p:nvSpPr>
        <p:spPr>
          <a:xfrm>
            <a:off x="1403648" y="4221088"/>
            <a:ext cx="6624736" cy="584775"/>
          </a:xfrm>
          <a:prstGeom prst="rect">
            <a:avLst/>
          </a:prstGeom>
          <a:noFill/>
        </p:spPr>
        <p:txBody>
          <a:bodyPr wrap="square">
            <a:spAutoFit/>
          </a:bodyPr>
          <a:lstStyle/>
          <a:p>
            <a:pPr algn="ctr"/>
            <a:r>
              <a:rPr lang="en-US" sz="3200" b="1" dirty="0">
                <a:effectLst/>
                <a:latin typeface="Times" panose="02020603050405020304" pitchFamily="18" charset="0"/>
                <a:ea typeface="Calibri" panose="020F0502020204030204" pitchFamily="34" charset="0"/>
                <a:cs typeface="Times" panose="02020603050405020304" pitchFamily="18" charset="0"/>
              </a:rPr>
              <a:t>Geography and sample languages</a:t>
            </a:r>
            <a:endParaRPr lang="en-GB" sz="3200" b="1"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488618330"/>
      </p:ext>
    </p:extLst>
  </p:cSld>
  <p:clrMapOvr>
    <a:masterClrMapping/>
  </p:clrMapOvr>
  <p:transition/>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5247</Words>
  <Application>Microsoft Office PowerPoint</Application>
  <PresentationFormat>On-screen Show (4:3)</PresentationFormat>
  <Paragraphs>915</Paragraphs>
  <Slides>54</Slides>
  <Notes>53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Calibri</vt:lpstr>
      <vt:lpstr>Cambria</vt:lpstr>
      <vt:lpstr>Consolas</vt:lpstr>
      <vt:lpstr>Libre Franklin</vt:lpstr>
      <vt:lpstr>Times</vt:lpstr>
      <vt:lpstr>Times New Roman</vt:lpstr>
      <vt:lpstr>Larissa-Design</vt:lpstr>
      <vt:lpstr>Flagging-drop typology and contact-induced change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Target event structure and  Target (T)?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sample languages and data</vt:lpstr>
      <vt:lpstr>PowerPoint Presentation</vt:lpstr>
      <vt:lpstr>PowerPoint Presentation</vt:lpstr>
      <vt:lpstr>PowerPoint Presentation</vt:lpstr>
      <vt:lpstr>A target example</vt:lpstr>
      <vt:lpstr>PowerPoint Presentation</vt:lpstr>
      <vt:lpstr>PowerPoint Presentation</vt:lpstr>
      <vt:lpstr>PowerPoint Presentation</vt:lpstr>
      <vt:lpstr>flagging and targets</vt:lpstr>
      <vt:lpstr>PowerPoint Presentation</vt:lpstr>
      <vt:lpstr>PowerPoint Presentation</vt:lpstr>
      <vt:lpstr>PowerPoint Presentation</vt:lpstr>
      <vt:lpstr>PowerPoint Presentation</vt:lpstr>
      <vt:lpstr>PowerPoint Presentation</vt:lpstr>
      <vt:lpstr>Contact-Induced change  internal development Contact-induced non-changed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Concluding remark</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Formal (in)definiteness  and  Target word order variation  in the Languages of Northwestern Iran</dc:title>
  <dc:creator>Hiwa Asadpour</dc:creator>
  <cp:lastModifiedBy>Hiwa Asadpour</cp:lastModifiedBy>
  <cp:revision>726</cp:revision>
  <dcterms:created xsi:type="dcterms:W3CDTF">2020-12-10T17:10:26Z</dcterms:created>
  <dcterms:modified xsi:type="dcterms:W3CDTF">2023-02-24T05:09:32Z</dcterms:modified>
</cp:coreProperties>
</file>