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5"/>
  </p:notesMasterIdLst>
  <p:sldIdLst>
    <p:sldId id="259" r:id="rId2"/>
    <p:sldId id="258" r:id="rId3"/>
    <p:sldId id="286" r:id="rId4"/>
    <p:sldId id="274" r:id="rId5"/>
    <p:sldId id="277" r:id="rId6"/>
    <p:sldId id="283" r:id="rId7"/>
    <p:sldId id="287" r:id="rId8"/>
    <p:sldId id="288" r:id="rId9"/>
    <p:sldId id="289" r:id="rId10"/>
    <p:sldId id="284" r:id="rId11"/>
    <p:sldId id="290" r:id="rId12"/>
    <p:sldId id="291" r:id="rId13"/>
    <p:sldId id="285" r:id="rId14"/>
    <p:sldId id="292" r:id="rId15"/>
    <p:sldId id="293" r:id="rId16"/>
    <p:sldId id="294" r:id="rId17"/>
    <p:sldId id="295" r:id="rId18"/>
    <p:sldId id="296" r:id="rId19"/>
    <p:sldId id="297" r:id="rId20"/>
    <p:sldId id="298" r:id="rId21"/>
    <p:sldId id="299" r:id="rId22"/>
    <p:sldId id="300" r:id="rId23"/>
    <p:sldId id="269" r:id="rId24"/>
  </p:sldIdLst>
  <p:sldSz cx="9144000" cy="6858000" type="screen4x3"/>
  <p:notesSz cx="6858000" cy="9144000"/>
  <p:embeddedFontLst>
    <p:embeddedFont>
      <p:font typeface="Segoe UI" panose="020B0502040204020203" pitchFamily="34" charset="0"/>
      <p:regular r:id="rId26"/>
      <p:bold r:id="rId27"/>
      <p:italic r:id="rId28"/>
      <p:boldItalic r:id="rId29"/>
    </p:embeddedFont>
    <p:embeddedFont>
      <p:font typeface="Calibri" panose="020F0502020204030204" pitchFamily="34" charset="0"/>
      <p:regular r:id="rId30"/>
      <p:bold r:id="rId31"/>
      <p:italic r:id="rId32"/>
      <p:boldItalic r:id="rId33"/>
    </p:embeddedFont>
    <p:embeddedFont>
      <p:font typeface="Wingdings 3" panose="05040102010807070707" pitchFamily="18" charset="2"/>
      <p:regular r:id="rId34"/>
    </p:embeddedFont>
    <p:embeddedFont>
      <p:font typeface="Sero Offc Pro" panose="020B0504020101020102" pitchFamily="34" charset="0"/>
      <p:regular r:id="rId35"/>
      <p:bold r:id="rId36"/>
      <p:italic r:id="rId37"/>
      <p:boldItalic r:id="rId38"/>
    </p:embeddedFont>
    <p:embeddedFont>
      <p:font typeface="Helvetica" panose="020B0604020202020204" pitchFamily="34" charset="0"/>
      <p:regular r:id="rId39"/>
      <p:bold r:id="rId40"/>
      <p:italic r:id="rId41"/>
      <p:boldItalic r:id="rId42"/>
    </p:embeddedFont>
  </p:embeddedFontLst>
  <p:defaultTextStyle>
    <a:defPPr>
      <a:defRPr lang="de-DE"/>
    </a:defPPr>
    <a:lvl1pPr algn="l" rtl="0" fontAlgn="base">
      <a:spcBef>
        <a:spcPct val="0"/>
      </a:spcBef>
      <a:spcAft>
        <a:spcPct val="0"/>
      </a:spcAft>
      <a:defRPr kern="1200">
        <a:solidFill>
          <a:schemeClr val="tx1"/>
        </a:solidFill>
        <a:latin typeface="Helvetica" pitchFamily="34" charset="0"/>
        <a:ea typeface="+mn-ea"/>
        <a:cs typeface="+mn-cs"/>
      </a:defRPr>
    </a:lvl1pPr>
    <a:lvl2pPr marL="457200" algn="l" rtl="0" fontAlgn="base">
      <a:spcBef>
        <a:spcPct val="0"/>
      </a:spcBef>
      <a:spcAft>
        <a:spcPct val="0"/>
      </a:spcAft>
      <a:defRPr kern="1200">
        <a:solidFill>
          <a:schemeClr val="tx1"/>
        </a:solidFill>
        <a:latin typeface="Helvetica" pitchFamily="34" charset="0"/>
        <a:ea typeface="+mn-ea"/>
        <a:cs typeface="+mn-cs"/>
      </a:defRPr>
    </a:lvl2pPr>
    <a:lvl3pPr marL="914400" algn="l" rtl="0" fontAlgn="base">
      <a:spcBef>
        <a:spcPct val="0"/>
      </a:spcBef>
      <a:spcAft>
        <a:spcPct val="0"/>
      </a:spcAft>
      <a:defRPr kern="1200">
        <a:solidFill>
          <a:schemeClr val="tx1"/>
        </a:solidFill>
        <a:latin typeface="Helvetica" pitchFamily="34" charset="0"/>
        <a:ea typeface="+mn-ea"/>
        <a:cs typeface="+mn-cs"/>
      </a:defRPr>
    </a:lvl3pPr>
    <a:lvl4pPr marL="1371600" algn="l" rtl="0" fontAlgn="base">
      <a:spcBef>
        <a:spcPct val="0"/>
      </a:spcBef>
      <a:spcAft>
        <a:spcPct val="0"/>
      </a:spcAft>
      <a:defRPr kern="1200">
        <a:solidFill>
          <a:schemeClr val="tx1"/>
        </a:solidFill>
        <a:latin typeface="Helvetica" pitchFamily="34" charset="0"/>
        <a:ea typeface="+mn-ea"/>
        <a:cs typeface="+mn-cs"/>
      </a:defRPr>
    </a:lvl4pPr>
    <a:lvl5pPr marL="1828800" algn="l" rtl="0" fontAlgn="base">
      <a:spcBef>
        <a:spcPct val="0"/>
      </a:spcBef>
      <a:spcAft>
        <a:spcPct val="0"/>
      </a:spcAft>
      <a:defRPr kern="1200">
        <a:solidFill>
          <a:schemeClr val="tx1"/>
        </a:solidFill>
        <a:latin typeface="Helvetica" pitchFamily="34" charset="0"/>
        <a:ea typeface="+mn-ea"/>
        <a:cs typeface="+mn-cs"/>
      </a:defRPr>
    </a:lvl5pPr>
    <a:lvl6pPr marL="2286000" algn="l" defTabSz="914400" rtl="0" eaLnBrk="1" latinLnBrk="0" hangingPunct="1">
      <a:defRPr kern="1200">
        <a:solidFill>
          <a:schemeClr val="tx1"/>
        </a:solidFill>
        <a:latin typeface="Helvetica" pitchFamily="34" charset="0"/>
        <a:ea typeface="+mn-ea"/>
        <a:cs typeface="+mn-cs"/>
      </a:defRPr>
    </a:lvl6pPr>
    <a:lvl7pPr marL="2743200" algn="l" defTabSz="914400" rtl="0" eaLnBrk="1" latinLnBrk="0" hangingPunct="1">
      <a:defRPr kern="1200">
        <a:solidFill>
          <a:schemeClr val="tx1"/>
        </a:solidFill>
        <a:latin typeface="Helvetica" pitchFamily="34" charset="0"/>
        <a:ea typeface="+mn-ea"/>
        <a:cs typeface="+mn-cs"/>
      </a:defRPr>
    </a:lvl7pPr>
    <a:lvl8pPr marL="3200400" algn="l" defTabSz="914400" rtl="0" eaLnBrk="1" latinLnBrk="0" hangingPunct="1">
      <a:defRPr kern="1200">
        <a:solidFill>
          <a:schemeClr val="tx1"/>
        </a:solidFill>
        <a:latin typeface="Helvetica" pitchFamily="34" charset="0"/>
        <a:ea typeface="+mn-ea"/>
        <a:cs typeface="+mn-cs"/>
      </a:defRPr>
    </a:lvl8pPr>
    <a:lvl9pPr marL="3657600" algn="l" defTabSz="914400" rtl="0" eaLnBrk="1" latinLnBrk="0" hangingPunct="1">
      <a:defRPr kern="1200">
        <a:solidFill>
          <a:schemeClr val="tx1"/>
        </a:solidFill>
        <a:latin typeface="Helvetica" pitchFamily="34" charset="0"/>
        <a:ea typeface="+mn-ea"/>
        <a:cs typeface="+mn-cs"/>
      </a:defRPr>
    </a:lvl9pPr>
  </p:defaultTextStyle>
  <p:extLst>
    <p:ext uri="{521415D9-36F7-43E2-AB2F-B90AF26B5E84}">
      <p14:sectionLst xmlns:p14="http://schemas.microsoft.com/office/powerpoint/2010/main">
        <p14:section name="Standardabschnitt" id="{EC24645E-DEBB-46F3-8936-95A49A358539}">
          <p14:sldIdLst>
            <p14:sldId id="259"/>
            <p14:sldId id="258"/>
            <p14:sldId id="286"/>
            <p14:sldId id="274"/>
            <p14:sldId id="277"/>
            <p14:sldId id="283"/>
            <p14:sldId id="287"/>
            <p14:sldId id="288"/>
            <p14:sldId id="289"/>
            <p14:sldId id="284"/>
            <p14:sldId id="290"/>
            <p14:sldId id="291"/>
            <p14:sldId id="285"/>
            <p14:sldId id="292"/>
            <p14:sldId id="293"/>
            <p14:sldId id="294"/>
            <p14:sldId id="295"/>
            <p14:sldId id="296"/>
            <p14:sldId id="297"/>
            <p14:sldId id="298"/>
            <p14:sldId id="299"/>
            <p14:sldId id="300"/>
            <p14:sldId id="269"/>
          </p14:sldIdLst>
        </p14:section>
        <p14:section name="Abschnitt ohne Titel" id="{AF7E7C26-4DA1-45A5-9A23-B34376FD85ED}">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02AF31"/>
    <a:srgbClr val="00CC66"/>
    <a:srgbClr val="006600"/>
    <a:srgbClr val="86B4FE"/>
    <a:srgbClr val="003399"/>
    <a:srgbClr val="FF0000"/>
    <a:srgbClr val="3333CC"/>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88" autoAdjust="0"/>
    <p:restoredTop sz="74014" autoAdjust="0"/>
  </p:normalViewPr>
  <p:slideViewPr>
    <p:cSldViewPr>
      <p:cViewPr>
        <p:scale>
          <a:sx n="50" d="100"/>
          <a:sy n="50" d="100"/>
        </p:scale>
        <p:origin x="-2688" y="-7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4A8191-DCB5-41B8-ADE7-5C5BC2743657}" type="datetimeFigureOut">
              <a:rPr lang="de-DE" smtClean="0"/>
              <a:pPr/>
              <a:t>28.11.2016</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91E63E-B97F-4B3D-AF3F-DF501411461A}" type="slidenum">
              <a:rPr lang="de-DE" smtClean="0"/>
              <a:pPr/>
              <a:t>‹Nr.›</a:t>
            </a:fld>
            <a:endParaRPr lang="de-DE"/>
          </a:p>
        </p:txBody>
      </p:sp>
    </p:spTree>
    <p:extLst>
      <p:ext uri="{BB962C8B-B14F-4D97-AF65-F5344CB8AC3E}">
        <p14:creationId xmlns:p14="http://schemas.microsoft.com/office/powerpoint/2010/main" val="3559996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For text production the foreign user (e.g. with French as L1 and English as L2) seeking access to the English collocation 'dispel rumor' could look it up under either of the two elements — the base (‘</a:t>
            </a:r>
            <a:r>
              <a:rPr lang="en-US" sz="1200" b="0" i="0" u="none" strike="noStrike" kern="1200" baseline="0" dirty="0" err="1" smtClean="0">
                <a:solidFill>
                  <a:schemeClr val="tx1"/>
                </a:solidFill>
                <a:latin typeface="+mn-lt"/>
                <a:ea typeface="+mn-ea"/>
                <a:cs typeface="+mn-cs"/>
              </a:rPr>
              <a:t>rumeur</a:t>
            </a:r>
            <a:r>
              <a:rPr lang="en-US" sz="1200" b="0" i="0" u="none" strike="noStrike" kern="1200" baseline="0" dirty="0" smtClean="0">
                <a:solidFill>
                  <a:schemeClr val="tx1"/>
                </a:solidFill>
                <a:latin typeface="+mn-lt"/>
                <a:ea typeface="+mn-ea"/>
                <a:cs typeface="+mn-cs"/>
              </a:rPr>
              <a:t>') or the </a:t>
            </a:r>
            <a:r>
              <a:rPr lang="en-US" sz="1200" b="0" i="0" u="none" strike="noStrike" kern="1200" baseline="0" dirty="0" err="1" smtClean="0">
                <a:solidFill>
                  <a:schemeClr val="tx1"/>
                </a:solidFill>
                <a:latin typeface="+mn-lt"/>
                <a:ea typeface="+mn-ea"/>
                <a:cs typeface="+mn-cs"/>
              </a:rPr>
              <a:t>collocator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dissiper</a:t>
            </a:r>
            <a:r>
              <a:rPr lang="en-US" sz="1200" b="0" i="0" u="none" strike="noStrike" kern="1200" baseline="0" dirty="0" smtClean="0">
                <a:solidFill>
                  <a:schemeClr val="tx1"/>
                </a:solidFill>
                <a:latin typeface="+mn-lt"/>
                <a:ea typeface="+mn-ea"/>
                <a:cs typeface="+mn-cs"/>
              </a:rPr>
              <a:t>') in the L1—L2 side of their dictionary. </a:t>
            </a:r>
          </a:p>
          <a:p>
            <a:endParaRPr lang="de-DE"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L1 bases SCHWATZ and BEISAMMENSEIN are given in the </a:t>
            </a:r>
            <a:r>
              <a:rPr lang="en-US" sz="1200" b="0" i="0" u="none" strike="noStrike" kern="1200" baseline="0" dirty="0" err="1" smtClean="0">
                <a:solidFill>
                  <a:schemeClr val="tx1"/>
                </a:solidFill>
                <a:latin typeface="+mn-lt"/>
                <a:ea typeface="+mn-ea"/>
                <a:cs typeface="+mn-cs"/>
              </a:rPr>
              <a:t>collocator</a:t>
            </a:r>
            <a:r>
              <a:rPr lang="en-US" sz="1200" b="0" i="0" u="none" strike="noStrike" kern="1200" baseline="0" dirty="0" smtClean="0">
                <a:solidFill>
                  <a:schemeClr val="tx1"/>
                </a:solidFill>
                <a:latin typeface="+mn-lt"/>
                <a:ea typeface="+mn-ea"/>
                <a:cs typeface="+mn-cs"/>
              </a:rPr>
              <a:t> article, </a:t>
            </a:r>
            <a:r>
              <a:rPr lang="en-US" sz="1200" b="0" i="1" u="none" strike="noStrike" kern="1200" baseline="0" dirty="0" err="1" smtClean="0">
                <a:solidFill>
                  <a:schemeClr val="tx1"/>
                </a:solidFill>
                <a:latin typeface="+mn-lt"/>
                <a:ea typeface="+mn-ea"/>
                <a:cs typeface="+mn-cs"/>
              </a:rPr>
              <a:t>gemütlich</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to show the German-speaking producer of a text which sense of German '</a:t>
            </a:r>
            <a:r>
              <a:rPr lang="en-US" sz="1200" b="0" i="0" u="none" strike="noStrike" kern="1200" baseline="0" dirty="0" err="1" smtClean="0">
                <a:solidFill>
                  <a:schemeClr val="tx1"/>
                </a:solidFill>
                <a:latin typeface="+mn-lt"/>
                <a:ea typeface="+mn-ea"/>
                <a:cs typeface="+mn-cs"/>
              </a:rPr>
              <a:t>gemütlich</a:t>
            </a:r>
            <a:r>
              <a:rPr lang="en-US" sz="1200" b="0" i="0" u="none" strike="noStrike" kern="1200" baseline="0" dirty="0" smtClean="0">
                <a:solidFill>
                  <a:schemeClr val="tx1"/>
                </a:solidFill>
                <a:latin typeface="+mn-lt"/>
                <a:ea typeface="+mn-ea"/>
                <a:cs typeface="+mn-cs"/>
              </a:rPr>
              <a:t>' is covered by the corresponding equivalent, '</a:t>
            </a:r>
            <a:r>
              <a:rPr lang="en-US" sz="1200" b="0" i="0" u="none" strike="noStrike" kern="1200" baseline="0" dirty="0" err="1" smtClean="0">
                <a:solidFill>
                  <a:schemeClr val="tx1"/>
                </a:solidFill>
                <a:latin typeface="+mn-lt"/>
                <a:ea typeface="+mn-ea"/>
                <a:cs typeface="+mn-cs"/>
              </a:rPr>
              <a:t>cosy</a:t>
            </a:r>
            <a:r>
              <a:rPr lang="en-US" sz="1200" b="0" i="0" u="none" strike="noStrike" kern="1200" baseline="0" dirty="0" smtClean="0">
                <a:solidFill>
                  <a:schemeClr val="tx1"/>
                </a:solidFill>
                <a:latin typeface="+mn-lt"/>
                <a:ea typeface="+mn-ea"/>
                <a:cs typeface="+mn-cs"/>
              </a:rPr>
              <a:t>'. This exemplifies the </a:t>
            </a:r>
            <a:r>
              <a:rPr lang="en-US" sz="1200" b="0" i="0" u="none" strike="noStrike" kern="1200" baseline="0" dirty="0" err="1" smtClean="0">
                <a:solidFill>
                  <a:schemeClr val="tx1"/>
                </a:solidFill>
                <a:latin typeface="+mn-lt"/>
                <a:ea typeface="+mn-ea"/>
                <a:cs typeface="+mn-cs"/>
              </a:rPr>
              <a:t>semasiological</a:t>
            </a:r>
            <a:r>
              <a:rPr lang="en-US" sz="1200" b="0" i="0" u="none" strike="noStrike" kern="1200" baseline="0" dirty="0" smtClean="0">
                <a:solidFill>
                  <a:schemeClr val="tx1"/>
                </a:solidFill>
                <a:latin typeface="+mn-lt"/>
                <a:ea typeface="+mn-ea"/>
                <a:cs typeface="+mn-cs"/>
              </a:rPr>
              <a:t> function.</a:t>
            </a:r>
          </a:p>
          <a:p>
            <a:r>
              <a:rPr lang="en-US"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This procedure is also safer than giving synonym glosses (see ex. 3). One can say </a:t>
            </a:r>
            <a:r>
              <a:rPr lang="en-US" sz="1200" b="1" i="0" u="none" strike="noStrike" kern="1200" baseline="0" dirty="0" smtClean="0">
                <a:solidFill>
                  <a:schemeClr val="tx1"/>
                </a:solidFill>
                <a:latin typeface="+mn-lt"/>
                <a:ea typeface="+mn-ea"/>
                <a:cs typeface="+mn-cs"/>
              </a:rPr>
              <a:t>'</a:t>
            </a:r>
            <a:r>
              <a:rPr lang="en-US" sz="1200" b="1" i="0" u="none" strike="noStrike" kern="1200" baseline="0" dirty="0" err="1" smtClean="0">
                <a:solidFill>
                  <a:schemeClr val="tx1"/>
                </a:solidFill>
                <a:latin typeface="+mn-lt"/>
                <a:ea typeface="+mn-ea"/>
                <a:cs typeface="+mn-cs"/>
              </a:rPr>
              <a:t>eine</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behagliche</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gemütliche</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Atmosphäre</a:t>
            </a:r>
            <a:r>
              <a:rPr lang="en-US" sz="1200" b="1" i="0" u="none" strike="noStrike" kern="1200" baseline="0" dirty="0" smtClean="0">
                <a:solidFill>
                  <a:schemeClr val="tx1"/>
                </a:solidFill>
                <a:latin typeface="+mn-lt"/>
                <a:ea typeface="+mn-ea"/>
                <a:cs typeface="+mn-cs"/>
              </a:rPr>
              <a:t>' but not *'a comfortable atmosphere'. </a:t>
            </a:r>
            <a:r>
              <a:rPr lang="en-US" sz="1200" b="0" i="0" u="none" strike="noStrike" kern="1200" baseline="0" dirty="0" smtClean="0">
                <a:solidFill>
                  <a:schemeClr val="tx1"/>
                </a:solidFill>
                <a:latin typeface="+mn-lt"/>
                <a:ea typeface="+mn-ea"/>
                <a:cs typeface="+mn-cs"/>
              </a:rPr>
              <a:t>Looking back at ex. 1, the bases, SCHWATZ and BEISAMMENSEIN serve not only as meaning discriminators but also as context partners. They thus serve a dual function in the bilingual active dictionary. Only they are supplied in the wrong language to adequately fulfil their function as context partners: The collocation is neither 'a </a:t>
            </a:r>
            <a:r>
              <a:rPr lang="en-US" sz="1200" b="0" i="0" u="none" strike="noStrike" kern="1200" baseline="0" dirty="0" err="1" smtClean="0">
                <a:solidFill>
                  <a:schemeClr val="tx1"/>
                </a:solidFill>
                <a:latin typeface="+mn-lt"/>
                <a:ea typeface="+mn-ea"/>
                <a:cs typeface="+mn-cs"/>
              </a:rPr>
              <a:t>Schwatz</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cosy</a:t>
            </a:r>
            <a:r>
              <a:rPr lang="en-US" sz="1200" b="0" i="0" u="none" strike="noStrike" kern="1200" baseline="0" dirty="0" smtClean="0">
                <a:solidFill>
                  <a:schemeClr val="tx1"/>
                </a:solidFill>
                <a:latin typeface="+mn-lt"/>
                <a:ea typeface="+mn-ea"/>
                <a:cs typeface="+mn-cs"/>
              </a:rPr>
              <a:t>' (ex. 1) nor 'a </a:t>
            </a:r>
            <a:r>
              <a:rPr lang="en-US" sz="1200" b="0" i="0" u="none" strike="noStrike" kern="1200" baseline="0" dirty="0" err="1" smtClean="0">
                <a:solidFill>
                  <a:schemeClr val="tx1"/>
                </a:solidFill>
                <a:latin typeface="+mn-lt"/>
                <a:ea typeface="+mn-ea"/>
                <a:cs typeface="+mn-cs"/>
              </a:rPr>
              <a:t>cosy</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Schwatz</a:t>
            </a:r>
            <a:r>
              <a:rPr lang="en-US" sz="1200" b="0" i="0" u="none" strike="noStrike" kern="1200" baseline="0" dirty="0" smtClean="0">
                <a:solidFill>
                  <a:schemeClr val="tx1"/>
                </a:solidFill>
                <a:latin typeface="+mn-lt"/>
                <a:ea typeface="+mn-ea"/>
                <a:cs typeface="+mn-cs"/>
              </a:rPr>
              <a:t>' (ex. 2)! Looking under SCHWATZ in the German-English side of the dictionary (see ex. 6) will not necessarily help in </a:t>
            </a:r>
            <a:r>
              <a:rPr lang="en-US" sz="1200" b="0" i="0" u="none" strike="noStrike" kern="1200" baseline="0" dirty="0" err="1" smtClean="0">
                <a:solidFill>
                  <a:schemeClr val="tx1"/>
                </a:solidFill>
                <a:latin typeface="+mn-lt"/>
                <a:ea typeface="+mn-ea"/>
                <a:cs typeface="+mn-cs"/>
              </a:rPr>
              <a:t>chosing</a:t>
            </a:r>
            <a:r>
              <a:rPr lang="en-US" sz="1200" b="0" i="0" u="none" strike="noStrike" kern="1200" baseline="0" dirty="0" smtClean="0">
                <a:solidFill>
                  <a:schemeClr val="tx1"/>
                </a:solidFill>
                <a:latin typeface="+mn-lt"/>
                <a:ea typeface="+mn-ea"/>
                <a:cs typeface="+mn-cs"/>
              </a:rPr>
              <a:t> the correct base to collocate with c o s y . This is because in German and English bilingual dictionaries collocations are often listed only in </a:t>
            </a:r>
            <a:r>
              <a:rPr lang="en-US" sz="1200" b="0" i="0" u="none" strike="noStrike" kern="1200" baseline="0" dirty="0" err="1" smtClean="0">
                <a:solidFill>
                  <a:schemeClr val="tx1"/>
                </a:solidFill>
                <a:latin typeface="+mn-lt"/>
                <a:ea typeface="+mn-ea"/>
                <a:cs typeface="+mn-cs"/>
              </a:rPr>
              <a:t>collocator</a:t>
            </a:r>
            <a:r>
              <a:rPr lang="en-US" sz="1200" b="0" i="0" u="none" strike="noStrike" kern="1200" baseline="0" dirty="0" smtClean="0">
                <a:solidFill>
                  <a:schemeClr val="tx1"/>
                </a:solidFill>
                <a:latin typeface="+mn-lt"/>
                <a:ea typeface="+mn-ea"/>
                <a:cs typeface="+mn-cs"/>
              </a:rPr>
              <a:t> articles (as in ex. 1), less often in base articles (e.g. </a:t>
            </a:r>
            <a:r>
              <a:rPr lang="en-US" sz="1200" b="0" i="0" u="none" strike="noStrike" kern="1200" baseline="0" dirty="0" err="1" smtClean="0">
                <a:solidFill>
                  <a:schemeClr val="tx1"/>
                </a:solidFill>
                <a:latin typeface="+mn-lt"/>
                <a:ea typeface="+mn-ea"/>
                <a:cs typeface="+mn-cs"/>
              </a:rPr>
              <a:t>Schwatz</a:t>
            </a:r>
            <a:r>
              <a:rPr lang="en-US" sz="1200" b="0" i="0" u="none" strike="noStrike" kern="1200" baseline="0" dirty="0" smtClean="0">
                <a:solidFill>
                  <a:schemeClr val="tx1"/>
                </a:solidFill>
                <a:latin typeface="+mn-lt"/>
                <a:ea typeface="+mn-ea"/>
                <a:cs typeface="+mn-cs"/>
              </a:rPr>
              <a:t>) and only rarely in both for obvious space-saving reasons.</a:t>
            </a:r>
            <a:r>
              <a:rPr lang="en-US" sz="1200" b="0" i="0" u="none" strike="noStrike" kern="1200" baseline="30000" dirty="0" smtClean="0">
                <a:solidFill>
                  <a:schemeClr val="tx1"/>
                </a:solidFill>
                <a:latin typeface="+mn-lt"/>
                <a:ea typeface="+mn-ea"/>
                <a:cs typeface="+mn-cs"/>
              </a:rPr>
              <a:t>7 </a:t>
            </a:r>
            <a:endParaRPr lang="de-DE" dirty="0"/>
          </a:p>
        </p:txBody>
      </p:sp>
      <p:sp>
        <p:nvSpPr>
          <p:cNvPr id="4" name="Foliennummernplatzhalter 3"/>
          <p:cNvSpPr>
            <a:spLocks noGrp="1"/>
          </p:cNvSpPr>
          <p:nvPr>
            <p:ph type="sldNum" sz="quarter" idx="10"/>
          </p:nvPr>
        </p:nvSpPr>
        <p:spPr/>
        <p:txBody>
          <a:bodyPr/>
          <a:lstStyle/>
          <a:p>
            <a:fld id="{DA91E63E-B97F-4B3D-AF3F-DF501411461A}" type="slidenum">
              <a:rPr lang="de-DE" smtClean="0"/>
              <a:pPr/>
              <a:t>9</a:t>
            </a:fld>
            <a:endParaRPr lang="de-DE"/>
          </a:p>
        </p:txBody>
      </p:sp>
    </p:spTree>
    <p:extLst>
      <p:ext uri="{BB962C8B-B14F-4D97-AF65-F5344CB8AC3E}">
        <p14:creationId xmlns:p14="http://schemas.microsoft.com/office/powerpoint/2010/main" val="2531249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altLang="de-DE" dirty="0" smtClean="0"/>
              <a:t>Die PONS GmbH ist Teil der Stuttgarter Klett Gruppe – eines der führenden Bildungsunternehmen in Europa mit 59 Unternehmen an 39 Standorten. (u.a. Spanien- </a:t>
            </a:r>
            <a:r>
              <a:rPr lang="de-DE" altLang="de-DE" dirty="0" err="1" smtClean="0"/>
              <a:t>Difusión</a:t>
            </a:r>
            <a:r>
              <a:rPr lang="de-DE" altLang="de-DE" dirty="0" smtClean="0"/>
              <a:t>; Frankreich- Editions </a:t>
            </a:r>
            <a:r>
              <a:rPr lang="de-DE" altLang="de-DE" dirty="0" err="1" smtClean="0"/>
              <a:t>Maison</a:t>
            </a:r>
            <a:r>
              <a:rPr lang="de-DE" altLang="de-DE" dirty="0" smtClean="0"/>
              <a:t> des </a:t>
            </a:r>
            <a:r>
              <a:rPr lang="de-DE" altLang="de-DE" dirty="0" err="1" smtClean="0"/>
              <a:t>langues</a:t>
            </a:r>
            <a:r>
              <a:rPr lang="de-DE" altLang="de-DE" dirty="0" smtClean="0"/>
              <a:t>; Griechenland – Klett Hellas; Ungarn-Klett </a:t>
            </a:r>
            <a:r>
              <a:rPr lang="de-DE" altLang="de-DE" dirty="0" err="1" smtClean="0"/>
              <a:t>Kiadó</a:t>
            </a:r>
            <a:r>
              <a:rPr lang="de-DE" altLang="de-DE" dirty="0" smtClean="0"/>
              <a:t>; Tschechien – Klett </a:t>
            </a:r>
            <a:r>
              <a:rPr lang="de-DE" altLang="de-DE" dirty="0" err="1" smtClean="0"/>
              <a:t>nakladatelstvi</a:t>
            </a:r>
            <a:r>
              <a:rPr lang="de-DE" altLang="de-DE" dirty="0" smtClean="0"/>
              <a:t>; Bulgarien- PONS </a:t>
            </a:r>
            <a:r>
              <a:rPr lang="de-DE" altLang="de-DE" dirty="0" err="1" smtClean="0"/>
              <a:t>Bulgaria</a:t>
            </a:r>
            <a:r>
              <a:rPr lang="de-DE" altLang="de-DE" dirty="0" smtClean="0"/>
              <a:t>; </a:t>
            </a:r>
            <a:r>
              <a:rPr lang="de-DE" altLang="de-DE" b="1" dirty="0" smtClean="0"/>
              <a:t>Polen – </a:t>
            </a:r>
            <a:r>
              <a:rPr lang="de-DE" altLang="de-DE" b="1" dirty="0" err="1" smtClean="0"/>
              <a:t>Wydawnictwo</a:t>
            </a:r>
            <a:r>
              <a:rPr lang="de-DE" altLang="de-DE" b="1" dirty="0" smtClean="0"/>
              <a:t> Lektor-Klett</a:t>
            </a:r>
            <a:r>
              <a:rPr lang="de-DE" altLang="de-DE" dirty="0" smtClean="0"/>
              <a:t>; </a:t>
            </a:r>
            <a:r>
              <a:rPr lang="de-DE" altLang="de-DE" b="1" dirty="0" smtClean="0"/>
              <a:t>Slowenien – </a:t>
            </a:r>
            <a:r>
              <a:rPr lang="de-DE" altLang="de-DE" b="1" dirty="0" err="1" smtClean="0"/>
              <a:t>Zalozba</a:t>
            </a:r>
            <a:r>
              <a:rPr lang="de-DE" altLang="de-DE" b="1" dirty="0" smtClean="0"/>
              <a:t> </a:t>
            </a:r>
            <a:r>
              <a:rPr lang="de-DE" altLang="de-DE" b="1" dirty="0" err="1" smtClean="0"/>
              <a:t>Rokus</a:t>
            </a:r>
            <a:r>
              <a:rPr lang="de-DE" altLang="de-DE" b="1" dirty="0" smtClean="0"/>
              <a:t>-Klett</a:t>
            </a:r>
            <a:r>
              <a:rPr lang="de-DE" altLang="de-DE" dirty="0" smtClean="0"/>
              <a:t>.</a:t>
            </a:r>
          </a:p>
          <a:p>
            <a:endParaRPr lang="de-DE" dirty="0"/>
          </a:p>
        </p:txBody>
      </p:sp>
      <p:sp>
        <p:nvSpPr>
          <p:cNvPr id="4" name="Foliennummernplatzhalter 3"/>
          <p:cNvSpPr>
            <a:spLocks noGrp="1"/>
          </p:cNvSpPr>
          <p:nvPr>
            <p:ph type="sldNum" sz="quarter" idx="10"/>
          </p:nvPr>
        </p:nvSpPr>
        <p:spPr/>
        <p:txBody>
          <a:bodyPr/>
          <a:lstStyle/>
          <a:p>
            <a:fld id="{DA91E63E-B97F-4B3D-AF3F-DF501411461A}" type="slidenum">
              <a:rPr lang="de-DE" smtClean="0"/>
              <a:pPr/>
              <a:t>14</a:t>
            </a:fld>
            <a:endParaRPr lang="de-DE"/>
          </a:p>
        </p:txBody>
      </p:sp>
    </p:spTree>
    <p:extLst>
      <p:ext uri="{BB962C8B-B14F-4D97-AF65-F5344CB8AC3E}">
        <p14:creationId xmlns:p14="http://schemas.microsoft.com/office/powerpoint/2010/main" val="2618700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eaLnBrk="1" hangingPunct="1"/>
            <a:r>
              <a:rPr lang="de-DE" altLang="de-DE" dirty="0" err="1" smtClean="0"/>
              <a:t>Wb</a:t>
            </a:r>
            <a:r>
              <a:rPr lang="de-DE" altLang="de-DE" dirty="0" smtClean="0"/>
              <a:t> aus den 60iger Jahren vgl. mit 90igern</a:t>
            </a:r>
          </a:p>
          <a:p>
            <a:pPr eaLnBrk="1" hangingPunct="1"/>
            <a:endParaRPr lang="de-DE" altLang="de-DE" dirty="0" smtClean="0"/>
          </a:p>
          <a:p>
            <a:pPr eaLnBrk="1" hangingPunct="1"/>
            <a:r>
              <a:rPr lang="de-DE" altLang="de-DE" dirty="0" smtClean="0"/>
              <a:t>Fortschritte im Elektronischen Zeitalter: Wörterbücher sind leichter zu benutzen: moderne Typographie, (speziell für </a:t>
            </a:r>
            <a:r>
              <a:rPr lang="de-DE" altLang="de-DE" dirty="0" err="1" smtClean="0"/>
              <a:t>Wber</a:t>
            </a:r>
            <a:r>
              <a:rPr lang="de-DE" altLang="de-DE" dirty="0" smtClean="0"/>
              <a:t> entwickelt) + Layout, pädagogische Konzepte; elektronische </a:t>
            </a:r>
            <a:r>
              <a:rPr lang="de-DE" altLang="de-DE" dirty="0" err="1" smtClean="0"/>
              <a:t>Wber</a:t>
            </a:r>
            <a:r>
              <a:rPr lang="de-DE" altLang="de-DE" dirty="0" smtClean="0"/>
              <a:t> (seit Ende der 80er), elektronische Quellen für die Wörterbucharbeit, Wörterbuchsoftware, Online </a:t>
            </a:r>
            <a:r>
              <a:rPr lang="de-DE" altLang="de-DE" dirty="0" err="1" smtClean="0"/>
              <a:t>Wber</a:t>
            </a:r>
            <a:r>
              <a:rPr lang="de-DE" altLang="de-DE" dirty="0" smtClean="0"/>
              <a:t> (seit ca. Mitte der 90er).</a:t>
            </a:r>
          </a:p>
          <a:p>
            <a:pPr eaLnBrk="1" hangingPunct="1"/>
            <a:r>
              <a:rPr lang="de-DE" altLang="de-DE" dirty="0" smtClean="0"/>
              <a:t>Entwicklung einer Schrift speziell für Wörterbücher (bereits in den 90igern)</a:t>
            </a:r>
            <a:endParaRPr lang="de-DE" dirty="0"/>
          </a:p>
        </p:txBody>
      </p:sp>
      <p:sp>
        <p:nvSpPr>
          <p:cNvPr id="4" name="Foliennummernplatzhalter 3"/>
          <p:cNvSpPr>
            <a:spLocks noGrp="1"/>
          </p:cNvSpPr>
          <p:nvPr>
            <p:ph type="sldNum" sz="quarter" idx="10"/>
          </p:nvPr>
        </p:nvSpPr>
        <p:spPr/>
        <p:txBody>
          <a:bodyPr/>
          <a:lstStyle/>
          <a:p>
            <a:fld id="{DA91E63E-B97F-4B3D-AF3F-DF501411461A}" type="slidenum">
              <a:rPr lang="de-DE" smtClean="0"/>
              <a:pPr/>
              <a:t>19</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altLang="de-DE" sz="1200" dirty="0" smtClean="0">
                <a:solidFill>
                  <a:srgbClr val="003366"/>
                </a:solidFill>
                <a:latin typeface="Segoe UI" pitchFamily="34" charset="0"/>
                <a:cs typeface="Segoe UI" pitchFamily="34" charset="0"/>
              </a:rPr>
              <a:t>Exkurs: OpenDict</a:t>
            </a:r>
          </a:p>
          <a:p>
            <a:pPr eaLnBrk="1" hangingPunct="1"/>
            <a:endParaRPr lang="de-DE" dirty="0"/>
          </a:p>
        </p:txBody>
      </p:sp>
      <p:sp>
        <p:nvSpPr>
          <p:cNvPr id="4" name="Foliennummernplatzhalter 3"/>
          <p:cNvSpPr>
            <a:spLocks noGrp="1"/>
          </p:cNvSpPr>
          <p:nvPr>
            <p:ph type="sldNum" sz="quarter" idx="10"/>
          </p:nvPr>
        </p:nvSpPr>
        <p:spPr/>
        <p:txBody>
          <a:bodyPr/>
          <a:lstStyle/>
          <a:p>
            <a:fld id="{DA91E63E-B97F-4B3D-AF3F-DF501411461A}" type="slidenum">
              <a:rPr lang="de-DE" smtClean="0"/>
              <a:pPr/>
              <a:t>20</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eaLnBrk="1" hangingPunct="1"/>
            <a:endParaRPr lang="de-DE" dirty="0"/>
          </a:p>
        </p:txBody>
      </p:sp>
      <p:sp>
        <p:nvSpPr>
          <p:cNvPr id="4" name="Foliennummernplatzhalter 3"/>
          <p:cNvSpPr>
            <a:spLocks noGrp="1"/>
          </p:cNvSpPr>
          <p:nvPr>
            <p:ph type="sldNum" sz="quarter" idx="10"/>
          </p:nvPr>
        </p:nvSpPr>
        <p:spPr/>
        <p:txBody>
          <a:bodyPr/>
          <a:lstStyle/>
          <a:p>
            <a:fld id="{DA91E63E-B97F-4B3D-AF3F-DF501411461A}" type="slidenum">
              <a:rPr lang="de-DE" smtClean="0"/>
              <a:pPr/>
              <a:t>21</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eaLnBrk="1" hangingPunct="1"/>
            <a:endParaRPr lang="de-DE" dirty="0"/>
          </a:p>
        </p:txBody>
      </p:sp>
      <p:sp>
        <p:nvSpPr>
          <p:cNvPr id="4" name="Foliennummernplatzhalter 3"/>
          <p:cNvSpPr>
            <a:spLocks noGrp="1"/>
          </p:cNvSpPr>
          <p:nvPr>
            <p:ph type="sldNum" sz="quarter" idx="10"/>
          </p:nvPr>
        </p:nvSpPr>
        <p:spPr/>
        <p:txBody>
          <a:bodyPr/>
          <a:lstStyle/>
          <a:p>
            <a:fld id="{DA91E63E-B97F-4B3D-AF3F-DF501411461A}" type="slidenum">
              <a:rPr lang="de-DE" smtClean="0"/>
              <a:pPr/>
              <a:t>22</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FCDF79FB-7480-4BA2-8E87-4AD7E8830683}" type="slidenum">
              <a:rPr lang="de-DE"/>
              <a:pPr>
                <a:defRPr/>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FD18545E-81ED-4E35-9E04-14AEC52C57E9}" type="slidenum">
              <a:rPr lang="de-DE"/>
              <a:pPr>
                <a:defRPr/>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908A174B-B8F0-4BC7-921E-EAB44B94A609}" type="slidenum">
              <a:rPr lang="de-DE"/>
              <a:pPr>
                <a:defRPr/>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Rechteck 1"/>
          <p:cNvSpPr/>
          <p:nvPr userDrawn="1"/>
        </p:nvSpPr>
        <p:spPr>
          <a:xfrm>
            <a:off x="0" y="6309320"/>
            <a:ext cx="9144000" cy="548680"/>
          </a:xfrm>
          <a:prstGeom prst="rect">
            <a:avLst/>
          </a:prstGeom>
          <a:solidFill>
            <a:srgbClr val="02A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Titel 6"/>
          <p:cNvSpPr>
            <a:spLocks noGrp="1"/>
          </p:cNvSpPr>
          <p:nvPr>
            <p:ph type="title"/>
          </p:nvPr>
        </p:nvSpPr>
        <p:spPr/>
        <p:txBody>
          <a:bodyPr/>
          <a:lstStyle/>
          <a:p>
            <a:r>
              <a:rPr lang="de-DE" smtClean="0"/>
              <a:t>Titelmasterformat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C39A1FED-3A32-4BA3-9C1C-D81C30C4F984}" type="slidenum">
              <a:rPr lang="de-DE"/>
              <a:pPr>
                <a:defRPr/>
              </a:pPr>
              <a:t>‹Nr.›</a:t>
            </a:fld>
            <a:endParaRPr lang="de-DE"/>
          </a:p>
        </p:txBody>
      </p:sp>
      <p:pic>
        <p:nvPicPr>
          <p:cNvPr id="8" name="Grafik 5"/>
          <p:cNvPicPr>
            <a:picLocks noChangeAspect="1"/>
          </p:cNvPicPr>
          <p:nvPr userDrawn="1"/>
        </p:nvPicPr>
        <p:blipFill>
          <a:blip r:embed="rId2" cstate="print"/>
          <a:srcRect/>
          <a:stretch>
            <a:fillRect/>
          </a:stretch>
        </p:blipFill>
        <p:spPr bwMode="auto">
          <a:xfrm>
            <a:off x="7812088" y="6350000"/>
            <a:ext cx="914400" cy="463550"/>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F856881B-D94F-4E01-B628-673905C99006}" type="slidenum">
              <a:rPr lang="de-DE"/>
              <a:pPr>
                <a:defRPr/>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4CCECCBA-7722-4B0D-93EC-094864C65DBA}" type="slidenum">
              <a:rPr lang="de-DE"/>
              <a:pPr>
                <a:defRPr/>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81B4A7F9-380E-4126-BFF9-BD67AA37B989}" type="slidenum">
              <a:rPr lang="de-DE"/>
              <a:pPr>
                <a:defRPr/>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7B330256-4446-4CBD-AD96-9CBEF9000996}" type="slidenum">
              <a:rPr lang="de-DE"/>
              <a:pPr>
                <a:defRPr/>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1CC194A9-E980-4C89-A463-99EF8665C1C9}" type="slidenum">
              <a:rPr lang="de-DE"/>
              <a:pPr>
                <a:defRPr/>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394166F1-F7D9-4444-9E5D-BAA532F1180B}" type="slidenum">
              <a:rPr lang="de-DE"/>
              <a:pPr>
                <a:defRPr/>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375A22A3-3A05-416A-8DAC-B9282525355E}" type="slidenum">
              <a:rPr lang="de-DE"/>
              <a:pPr>
                <a:defRPr/>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21"/>
          <p:cNvSpPr>
            <a:spLocks noChangeArrowheads="1"/>
          </p:cNvSpPr>
          <p:nvPr userDrawn="1"/>
        </p:nvSpPr>
        <p:spPr bwMode="auto">
          <a:xfrm>
            <a:off x="0" y="0"/>
            <a:ext cx="9144000" cy="6858000"/>
          </a:xfrm>
          <a:prstGeom prst="rect">
            <a:avLst/>
          </a:prstGeom>
          <a:solidFill>
            <a:schemeClr val="bg1"/>
          </a:solidFill>
          <a:ln w="9525">
            <a:noFill/>
            <a:miter lim="800000"/>
            <a:headEnd/>
            <a:tailEnd/>
          </a:ln>
        </p:spPr>
        <p:txBody>
          <a:bodyPr wrap="none" anchor="ctr"/>
          <a:lstStyle/>
          <a:p>
            <a:endParaRPr lang="de-DE"/>
          </a:p>
        </p:txBody>
      </p:sp>
      <p:sp>
        <p:nvSpPr>
          <p:cNvPr id="1027" name="Rectangle 22"/>
          <p:cNvSpPr>
            <a:spLocks noChangeArrowheads="1"/>
          </p:cNvSpPr>
          <p:nvPr userDrawn="1"/>
        </p:nvSpPr>
        <p:spPr bwMode="auto">
          <a:xfrm>
            <a:off x="0" y="-26988"/>
            <a:ext cx="9144000" cy="6884988"/>
          </a:xfrm>
          <a:prstGeom prst="rect">
            <a:avLst/>
          </a:prstGeom>
          <a:noFill/>
          <a:ln w="9525">
            <a:noFill/>
            <a:miter lim="800000"/>
            <a:headEnd/>
            <a:tailEnd/>
          </a:ln>
        </p:spPr>
        <p:txBody>
          <a:bodyPr wrap="none" anchor="ctr"/>
          <a:lstStyle/>
          <a:p>
            <a:endParaRPr lang="de-DE"/>
          </a:p>
        </p:txBody>
      </p:sp>
      <p:sp>
        <p:nvSpPr>
          <p:cNvPr id="1028" name="Rectangle 24"/>
          <p:cNvSpPr>
            <a:spLocks noChangeArrowheads="1"/>
          </p:cNvSpPr>
          <p:nvPr userDrawn="1"/>
        </p:nvSpPr>
        <p:spPr bwMode="auto">
          <a:xfrm>
            <a:off x="0" y="6237288"/>
            <a:ext cx="9144000" cy="71437"/>
          </a:xfrm>
          <a:prstGeom prst="rect">
            <a:avLst/>
          </a:prstGeom>
          <a:solidFill>
            <a:srgbClr val="003366"/>
          </a:solidFill>
          <a:ln w="9525">
            <a:noFill/>
            <a:miter lim="800000"/>
            <a:headEnd/>
            <a:tailEnd/>
          </a:ln>
          <a:effectLst/>
        </p:spPr>
        <p:txBody>
          <a:bodyPr wrap="none" anchor="ctr"/>
          <a:lstStyle/>
          <a:p>
            <a:endParaRPr lang="de-DE"/>
          </a:p>
        </p:txBody>
      </p:sp>
      <p:sp>
        <p:nvSpPr>
          <p:cNvPr id="1029"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30"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2" name="Rectangle 4"/>
          <p:cNvSpPr>
            <a:spLocks noGrp="1" noChangeArrowheads="1"/>
          </p:cNvSpPr>
          <p:nvPr>
            <p:ph type="dt" sz="half" idx="2"/>
          </p:nvPr>
        </p:nvSpPr>
        <p:spPr bwMode="auto">
          <a:xfrm>
            <a:off x="457200" y="63087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de-DE"/>
          </a:p>
        </p:txBody>
      </p:sp>
      <p:sp>
        <p:nvSpPr>
          <p:cNvPr id="3" name="Rectangle 5"/>
          <p:cNvSpPr>
            <a:spLocks noGrp="1" noChangeArrowheads="1"/>
          </p:cNvSpPr>
          <p:nvPr>
            <p:ph type="ftr" sz="quarter" idx="3"/>
          </p:nvPr>
        </p:nvSpPr>
        <p:spPr bwMode="auto">
          <a:xfrm>
            <a:off x="3124200" y="63087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de-DE"/>
          </a:p>
        </p:txBody>
      </p:sp>
      <p:sp>
        <p:nvSpPr>
          <p:cNvPr id="4" name="Rectangle 6"/>
          <p:cNvSpPr>
            <a:spLocks noGrp="1" noChangeArrowheads="1"/>
          </p:cNvSpPr>
          <p:nvPr>
            <p:ph type="sldNum" sz="quarter" idx="4"/>
          </p:nvPr>
        </p:nvSpPr>
        <p:spPr bwMode="auto">
          <a:xfrm>
            <a:off x="6542088" y="63087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6F3C9FC-538B-45B5-B04F-0689DEEB488C}" type="slidenum">
              <a:rPr lang="de-DE"/>
              <a:pPr>
                <a:defRPr/>
              </a:pPr>
              <a:t>‹Nr.›</a:t>
            </a:fld>
            <a:endParaRPr lang="de-DE"/>
          </a:p>
        </p:txBody>
      </p:sp>
      <p:sp>
        <p:nvSpPr>
          <p:cNvPr id="11" name="Rechteck 10"/>
          <p:cNvSpPr/>
          <p:nvPr userDrawn="1"/>
        </p:nvSpPr>
        <p:spPr>
          <a:xfrm>
            <a:off x="0" y="6309320"/>
            <a:ext cx="9144000" cy="548680"/>
          </a:xfrm>
          <a:prstGeom prst="rect">
            <a:avLst/>
          </a:prstGeom>
          <a:solidFill>
            <a:srgbClr val="02A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34" name="Grafik 5"/>
          <p:cNvPicPr>
            <a:picLocks noChangeAspect="1"/>
          </p:cNvPicPr>
          <p:nvPr userDrawn="1"/>
        </p:nvPicPr>
        <p:blipFill>
          <a:blip r:embed="rId13" cstate="print"/>
          <a:srcRect/>
          <a:stretch>
            <a:fillRect/>
          </a:stretch>
        </p:blipFill>
        <p:spPr bwMode="auto">
          <a:xfrm>
            <a:off x="7812088" y="6350000"/>
            <a:ext cx="914400" cy="4635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rtl="0" eaLnBrk="0" fontAlgn="base" hangingPunct="0">
        <a:spcBef>
          <a:spcPct val="0"/>
        </a:spcBef>
        <a:spcAft>
          <a:spcPct val="0"/>
        </a:spcAft>
        <a:defRPr sz="4400">
          <a:solidFill>
            <a:srgbClr val="003366"/>
          </a:solidFill>
          <a:latin typeface="+mj-lt"/>
          <a:ea typeface="+mj-ea"/>
          <a:cs typeface="+mj-cs"/>
        </a:defRPr>
      </a:lvl1pPr>
      <a:lvl2pPr algn="l" rtl="0" eaLnBrk="0" fontAlgn="base" hangingPunct="0">
        <a:spcBef>
          <a:spcPct val="0"/>
        </a:spcBef>
        <a:spcAft>
          <a:spcPct val="0"/>
        </a:spcAft>
        <a:defRPr sz="4400">
          <a:solidFill>
            <a:srgbClr val="003366"/>
          </a:solidFill>
          <a:latin typeface="Helvetica CE 55 Roman" pitchFamily="82" charset="0"/>
        </a:defRPr>
      </a:lvl2pPr>
      <a:lvl3pPr algn="l" rtl="0" eaLnBrk="0" fontAlgn="base" hangingPunct="0">
        <a:spcBef>
          <a:spcPct val="0"/>
        </a:spcBef>
        <a:spcAft>
          <a:spcPct val="0"/>
        </a:spcAft>
        <a:defRPr sz="4400">
          <a:solidFill>
            <a:srgbClr val="003366"/>
          </a:solidFill>
          <a:latin typeface="Helvetica CE 55 Roman" pitchFamily="82" charset="0"/>
        </a:defRPr>
      </a:lvl3pPr>
      <a:lvl4pPr algn="l" rtl="0" eaLnBrk="0" fontAlgn="base" hangingPunct="0">
        <a:spcBef>
          <a:spcPct val="0"/>
        </a:spcBef>
        <a:spcAft>
          <a:spcPct val="0"/>
        </a:spcAft>
        <a:defRPr sz="4400">
          <a:solidFill>
            <a:srgbClr val="003366"/>
          </a:solidFill>
          <a:latin typeface="Helvetica CE 55 Roman" pitchFamily="82" charset="0"/>
        </a:defRPr>
      </a:lvl4pPr>
      <a:lvl5pPr algn="l" rtl="0" eaLnBrk="0" fontAlgn="base" hangingPunct="0">
        <a:spcBef>
          <a:spcPct val="0"/>
        </a:spcBef>
        <a:spcAft>
          <a:spcPct val="0"/>
        </a:spcAft>
        <a:defRPr sz="4400">
          <a:solidFill>
            <a:srgbClr val="003366"/>
          </a:solidFill>
          <a:latin typeface="Helvetica CE 55 Roman" pitchFamily="82" charset="0"/>
        </a:defRPr>
      </a:lvl5pPr>
      <a:lvl6pPr marL="457200" algn="l" rtl="0" fontAlgn="base">
        <a:spcBef>
          <a:spcPct val="0"/>
        </a:spcBef>
        <a:spcAft>
          <a:spcPct val="0"/>
        </a:spcAft>
        <a:defRPr sz="4400">
          <a:solidFill>
            <a:srgbClr val="003366"/>
          </a:solidFill>
          <a:latin typeface="Helvetica CE 55 Roman" pitchFamily="82" charset="0"/>
        </a:defRPr>
      </a:lvl6pPr>
      <a:lvl7pPr marL="914400" algn="l" rtl="0" fontAlgn="base">
        <a:spcBef>
          <a:spcPct val="0"/>
        </a:spcBef>
        <a:spcAft>
          <a:spcPct val="0"/>
        </a:spcAft>
        <a:defRPr sz="4400">
          <a:solidFill>
            <a:srgbClr val="003366"/>
          </a:solidFill>
          <a:latin typeface="Helvetica CE 55 Roman" pitchFamily="82" charset="0"/>
        </a:defRPr>
      </a:lvl7pPr>
      <a:lvl8pPr marL="1371600" algn="l" rtl="0" fontAlgn="base">
        <a:spcBef>
          <a:spcPct val="0"/>
        </a:spcBef>
        <a:spcAft>
          <a:spcPct val="0"/>
        </a:spcAft>
        <a:defRPr sz="4400">
          <a:solidFill>
            <a:srgbClr val="003366"/>
          </a:solidFill>
          <a:latin typeface="Helvetica CE 55 Roman" pitchFamily="82" charset="0"/>
        </a:defRPr>
      </a:lvl8pPr>
      <a:lvl9pPr marL="1828800" algn="l" rtl="0" fontAlgn="base">
        <a:spcBef>
          <a:spcPct val="0"/>
        </a:spcBef>
        <a:spcAft>
          <a:spcPct val="0"/>
        </a:spcAft>
        <a:defRPr sz="4400">
          <a:solidFill>
            <a:srgbClr val="003366"/>
          </a:solidFill>
          <a:latin typeface="Helvetica CE 55 Roman" pitchFamily="82" charset="0"/>
        </a:defRPr>
      </a:lvl9pPr>
    </p:titleStyle>
    <p:bodyStyle>
      <a:lvl1pPr marL="342900" indent="-342900" algn="l" rtl="0" eaLnBrk="0" fontAlgn="base" hangingPunct="0">
        <a:spcBef>
          <a:spcPct val="20000"/>
        </a:spcBef>
        <a:spcAft>
          <a:spcPct val="0"/>
        </a:spcAft>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66"/>
          </a:solidFill>
          <a:latin typeface="+mn-lt"/>
        </a:defRPr>
      </a:lvl2pPr>
      <a:lvl3pPr marL="1143000" indent="-228600" algn="l" rtl="0" eaLnBrk="0" fontAlgn="base" hangingPunct="0">
        <a:spcBef>
          <a:spcPct val="20000"/>
        </a:spcBef>
        <a:spcAft>
          <a:spcPct val="0"/>
        </a:spcAft>
        <a:buChar char="•"/>
        <a:defRPr sz="2400">
          <a:solidFill>
            <a:srgbClr val="003366"/>
          </a:solidFill>
          <a:latin typeface="+mn-lt"/>
        </a:defRPr>
      </a:lvl3pPr>
      <a:lvl4pPr marL="1600200" indent="-228600" algn="l" rtl="0" eaLnBrk="0" fontAlgn="base" hangingPunct="0">
        <a:spcBef>
          <a:spcPct val="20000"/>
        </a:spcBef>
        <a:spcAft>
          <a:spcPct val="0"/>
        </a:spcAft>
        <a:buChar char="–"/>
        <a:defRPr sz="2000">
          <a:solidFill>
            <a:srgbClr val="003366"/>
          </a:solidFill>
          <a:latin typeface="+mn-lt"/>
        </a:defRPr>
      </a:lvl4pPr>
      <a:lvl5pPr marL="2057400" indent="-228600" algn="l" rtl="0" eaLnBrk="0" fontAlgn="base" hangingPunct="0">
        <a:spcBef>
          <a:spcPct val="20000"/>
        </a:spcBef>
        <a:spcAft>
          <a:spcPct val="0"/>
        </a:spcAft>
        <a:buChar char="»"/>
        <a:defRPr sz="2000">
          <a:solidFill>
            <a:srgbClr val="003366"/>
          </a:solidFill>
          <a:latin typeface="+mn-lt"/>
        </a:defRPr>
      </a:lvl5pPr>
      <a:lvl6pPr marL="2514600" indent="-228600" algn="l" rtl="0" fontAlgn="base">
        <a:spcBef>
          <a:spcPct val="20000"/>
        </a:spcBef>
        <a:spcAft>
          <a:spcPct val="0"/>
        </a:spcAft>
        <a:buChar char="»"/>
        <a:defRPr sz="2000">
          <a:solidFill>
            <a:srgbClr val="003366"/>
          </a:solidFill>
          <a:latin typeface="+mn-lt"/>
        </a:defRPr>
      </a:lvl6pPr>
      <a:lvl7pPr marL="2971800" indent="-228600" algn="l" rtl="0" fontAlgn="base">
        <a:spcBef>
          <a:spcPct val="20000"/>
        </a:spcBef>
        <a:spcAft>
          <a:spcPct val="0"/>
        </a:spcAft>
        <a:buChar char="»"/>
        <a:defRPr sz="2000">
          <a:solidFill>
            <a:srgbClr val="003366"/>
          </a:solidFill>
          <a:latin typeface="+mn-lt"/>
        </a:defRPr>
      </a:lvl7pPr>
      <a:lvl8pPr marL="3429000" indent="-228600" algn="l" rtl="0" fontAlgn="base">
        <a:spcBef>
          <a:spcPct val="20000"/>
        </a:spcBef>
        <a:spcAft>
          <a:spcPct val="0"/>
        </a:spcAft>
        <a:buChar char="»"/>
        <a:defRPr sz="2000">
          <a:solidFill>
            <a:srgbClr val="003366"/>
          </a:solidFill>
          <a:latin typeface="+mn-lt"/>
        </a:defRPr>
      </a:lvl8pPr>
      <a:lvl9pPr marL="3886200" indent="-228600" algn="l" rtl="0" fontAlgn="base">
        <a:spcBef>
          <a:spcPct val="20000"/>
        </a:spcBef>
        <a:spcAft>
          <a:spcPct val="0"/>
        </a:spcAft>
        <a:buChar char="»"/>
        <a:defRPr sz="2000">
          <a:solidFill>
            <a:srgbClr val="003366"/>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518864" y="683404"/>
            <a:ext cx="8229600" cy="1143000"/>
          </a:xfrm>
        </p:spPr>
        <p:txBody>
          <a:bodyPr/>
          <a:lstStyle/>
          <a:p>
            <a:pPr eaLnBrk="1" hangingPunct="1"/>
            <a:r>
              <a:rPr lang="de-DE" sz="4800" dirty="0" smtClean="0">
                <a:latin typeface="Sero Offc Pro" panose="020B0504020101020102" pitchFamily="34" charset="0"/>
                <a:cs typeface="Segoe UI" pitchFamily="34" charset="0"/>
              </a:rPr>
              <a:t>Kollokationen im Wörterbuch</a:t>
            </a:r>
          </a:p>
        </p:txBody>
      </p:sp>
      <p:sp>
        <p:nvSpPr>
          <p:cNvPr id="2" name="Textfeld 1"/>
          <p:cNvSpPr txBox="1"/>
          <p:nvPr/>
        </p:nvSpPr>
        <p:spPr>
          <a:xfrm>
            <a:off x="611560" y="4942909"/>
            <a:ext cx="3312368" cy="646331"/>
          </a:xfrm>
          <a:prstGeom prst="rect">
            <a:avLst/>
          </a:prstGeom>
          <a:noFill/>
        </p:spPr>
        <p:txBody>
          <a:bodyPr wrap="square" rtlCol="0">
            <a:spAutoFit/>
          </a:bodyPr>
          <a:lstStyle/>
          <a:p>
            <a:r>
              <a:rPr lang="de-DE" dirty="0">
                <a:solidFill>
                  <a:srgbClr val="003366"/>
                </a:solidFill>
                <a:latin typeface="Sero Offc Pro" panose="020B0504020101020102" pitchFamily="34" charset="0"/>
                <a:ea typeface="Segoe UI" panose="020B0502040204020203" pitchFamily="34" charset="0"/>
                <a:cs typeface="Segoe UI" panose="020B0502040204020203" pitchFamily="34" charset="0"/>
              </a:rPr>
              <a:t>Dr. Jan-Philipp Söhn</a:t>
            </a:r>
          </a:p>
          <a:p>
            <a:r>
              <a:rPr lang="de-DE" dirty="0" smtClean="0">
                <a:solidFill>
                  <a:srgbClr val="003366"/>
                </a:solidFill>
                <a:latin typeface="Sero Offc Pro" panose="020B0504020101020102" pitchFamily="34" charset="0"/>
                <a:ea typeface="Segoe UI" panose="020B0502040204020203" pitchFamily="34" charset="0"/>
                <a:cs typeface="Segoe UI" panose="020B0502040204020203" pitchFamily="34" charset="0"/>
              </a:rPr>
              <a:t>28.11.2016</a:t>
            </a:r>
            <a:endParaRPr lang="de-DE" dirty="0">
              <a:solidFill>
                <a:srgbClr val="003366"/>
              </a:solidFill>
              <a:latin typeface="Sero Offc Pro" panose="020B0504020101020102" pitchFamily="34" charset="0"/>
              <a:ea typeface="Segoe UI" panose="020B0502040204020203" pitchFamily="34" charset="0"/>
              <a:cs typeface="Segoe UI" panose="020B0502040204020203" pitchFamily="34" charset="0"/>
            </a:endParaRPr>
          </a:p>
        </p:txBody>
      </p:sp>
      <p:pic>
        <p:nvPicPr>
          <p:cNvPr id="3" name="Picture 2" descr="PONS Herbstprogramm 2013: Standardwörterbuch / Viel mehr als ein Wörterbuch - der Klassiker neu aufgelegt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2924944"/>
            <a:ext cx="4098454" cy="2568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de-DE" dirty="0" err="1" smtClean="0">
                <a:latin typeface="Sero Offc Pro" panose="020B0504020101020102" pitchFamily="34" charset="0"/>
                <a:cs typeface="Segoe UI" pitchFamily="34" charset="0"/>
              </a:rPr>
              <a:t>Anisomorphismus</a:t>
            </a:r>
            <a:endParaRPr lang="de-DE" dirty="0" smtClean="0">
              <a:latin typeface="Sero Offc Pro" panose="020B0504020101020102" pitchFamily="34" charset="0"/>
              <a:cs typeface="Segoe UI" pitchFamily="34" charset="0"/>
            </a:endParaRPr>
          </a:p>
        </p:txBody>
      </p:sp>
      <p:sp>
        <p:nvSpPr>
          <p:cNvPr id="4" name="Rechteck 3"/>
          <p:cNvSpPr/>
          <p:nvPr/>
        </p:nvSpPr>
        <p:spPr>
          <a:xfrm>
            <a:off x="467544" y="1556792"/>
            <a:ext cx="7975075" cy="3847207"/>
          </a:xfrm>
          <a:prstGeom prst="rect">
            <a:avLst/>
          </a:prstGeom>
        </p:spPr>
        <p:txBody>
          <a:bodyPr wrap="square">
            <a:spAutoFit/>
          </a:bodyPr>
          <a:lstStyle/>
          <a:p>
            <a:endParaRPr lang="de-DE" sz="2000" dirty="0">
              <a:latin typeface="Sero Offc Pro" panose="020B0504020101020102" pitchFamily="34" charset="0"/>
            </a:endParaRPr>
          </a:p>
          <a:p>
            <a:pPr marL="342900" indent="-342900">
              <a:buFont typeface="Arial" panose="020B0604020202020204" pitchFamily="34" charset="0"/>
              <a:buChar char="•"/>
            </a:pPr>
            <a:r>
              <a:rPr lang="de-DE" sz="2000" dirty="0" smtClean="0">
                <a:solidFill>
                  <a:srgbClr val="003366"/>
                </a:solidFill>
                <a:latin typeface="Sero Offc Pro" panose="020B0504020101020102" pitchFamily="34" charset="0"/>
              </a:rPr>
              <a:t>Kollokationen entsprechen nicht immer Kollokationen in der Zielsprache</a:t>
            </a:r>
          </a:p>
          <a:p>
            <a:pPr marL="342900" indent="-342900">
              <a:buFont typeface="Arial" panose="020B0604020202020204" pitchFamily="34" charset="0"/>
              <a:buChar char="•"/>
            </a:pPr>
            <a:endParaRPr lang="de-DE" sz="2000" dirty="0" smtClean="0">
              <a:solidFill>
                <a:srgbClr val="003366"/>
              </a:solidFill>
              <a:latin typeface="Sero Offc Pro" panose="020B0504020101020102" pitchFamily="34" charset="0"/>
            </a:endParaRPr>
          </a:p>
          <a:p>
            <a:pPr marL="342900" indent="-342900">
              <a:buFont typeface="Arial" panose="020B0604020202020204" pitchFamily="34" charset="0"/>
              <a:buChar char="•"/>
            </a:pPr>
            <a:r>
              <a:rPr lang="de-DE" sz="2000" dirty="0" smtClean="0">
                <a:solidFill>
                  <a:srgbClr val="003366"/>
                </a:solidFill>
                <a:latin typeface="Sero Offc Pro" panose="020B0504020101020102" pitchFamily="34" charset="0"/>
              </a:rPr>
              <a:t>Beispiel: a </a:t>
            </a:r>
            <a:r>
              <a:rPr lang="de-DE" sz="2000" dirty="0" err="1" smtClean="0">
                <a:solidFill>
                  <a:srgbClr val="003366"/>
                </a:solidFill>
                <a:latin typeface="Sero Offc Pro" panose="020B0504020101020102" pitchFamily="34" charset="0"/>
              </a:rPr>
              <a:t>building</a:t>
            </a:r>
            <a:r>
              <a:rPr lang="de-DE" sz="2000" dirty="0" smtClean="0">
                <a:solidFill>
                  <a:srgbClr val="003366"/>
                </a:solidFill>
                <a:latin typeface="Sero Offc Pro" panose="020B0504020101020102" pitchFamily="34" charset="0"/>
              </a:rPr>
              <a:t> </a:t>
            </a:r>
            <a:r>
              <a:rPr lang="de-DE" sz="2000" dirty="0" err="1" smtClean="0">
                <a:solidFill>
                  <a:srgbClr val="003366"/>
                </a:solidFill>
                <a:latin typeface="Sero Offc Pro" panose="020B0504020101020102" pitchFamily="34" charset="0"/>
              </a:rPr>
              <a:t>is</a:t>
            </a:r>
            <a:r>
              <a:rPr lang="de-DE" sz="2000" dirty="0" smtClean="0">
                <a:solidFill>
                  <a:srgbClr val="003366"/>
                </a:solidFill>
                <a:latin typeface="Sero Offc Pro" panose="020B0504020101020102" pitchFamily="34" charset="0"/>
              </a:rPr>
              <a:t> </a:t>
            </a:r>
            <a:r>
              <a:rPr lang="de-DE" sz="2000" dirty="0" err="1" smtClean="0">
                <a:solidFill>
                  <a:srgbClr val="003366"/>
                </a:solidFill>
                <a:latin typeface="Sero Offc Pro" panose="020B0504020101020102" pitchFamily="34" charset="0"/>
              </a:rPr>
              <a:t>ablaze</a:t>
            </a:r>
            <a:r>
              <a:rPr lang="de-DE" sz="2000" dirty="0">
                <a:solidFill>
                  <a:srgbClr val="003366"/>
                </a:solidFill>
                <a:latin typeface="Sero Offc Pro" panose="020B0504020101020102" pitchFamily="34" charset="0"/>
              </a:rPr>
              <a:t> </a:t>
            </a:r>
            <a:r>
              <a:rPr lang="de-DE" sz="2000" dirty="0" smtClean="0">
                <a:solidFill>
                  <a:srgbClr val="003366"/>
                </a:solidFill>
                <a:latin typeface="Sero Offc Pro" panose="020B0504020101020102" pitchFamily="34" charset="0"/>
              </a:rPr>
              <a:t>/ in </a:t>
            </a:r>
            <a:r>
              <a:rPr lang="de-DE" sz="2000" dirty="0" err="1" smtClean="0">
                <a:solidFill>
                  <a:srgbClr val="003366"/>
                </a:solidFill>
                <a:latin typeface="Sero Offc Pro" panose="020B0504020101020102" pitchFamily="34" charset="0"/>
              </a:rPr>
              <a:t>flames</a:t>
            </a:r>
            <a:r>
              <a:rPr lang="de-DE" sz="2000" dirty="0" smtClean="0">
                <a:solidFill>
                  <a:srgbClr val="003366"/>
                </a:solidFill>
                <a:latin typeface="Sero Offc Pro" panose="020B0504020101020102" pitchFamily="34" charset="0"/>
              </a:rPr>
              <a:t>; </a:t>
            </a:r>
          </a:p>
          <a:p>
            <a:r>
              <a:rPr lang="de-DE" sz="2000" dirty="0">
                <a:solidFill>
                  <a:srgbClr val="003366"/>
                </a:solidFill>
                <a:latin typeface="Sero Offc Pro" panose="020B0504020101020102" pitchFamily="34" charset="0"/>
              </a:rPr>
              <a:t>	</a:t>
            </a:r>
            <a:r>
              <a:rPr lang="de-DE" sz="2000" dirty="0" smtClean="0">
                <a:solidFill>
                  <a:srgbClr val="003366"/>
                </a:solidFill>
                <a:latin typeface="Sero Offc Pro" panose="020B0504020101020102" pitchFamily="34" charset="0"/>
              </a:rPr>
              <a:t>        ein Gebäude brennt lichterloh / steht in hellen Flammen</a:t>
            </a:r>
          </a:p>
          <a:p>
            <a:pPr marL="342900" indent="-342900">
              <a:buFont typeface="Arial" panose="020B0604020202020204" pitchFamily="34" charset="0"/>
              <a:buChar char="•"/>
            </a:pPr>
            <a:endParaRPr lang="de-DE" sz="2000" dirty="0">
              <a:solidFill>
                <a:srgbClr val="003366"/>
              </a:solidFill>
              <a:latin typeface="Sero Offc Pro" panose="020B0504020101020102" pitchFamily="34" charset="0"/>
            </a:endParaRPr>
          </a:p>
          <a:p>
            <a:pPr marL="342900" indent="-342900">
              <a:buFont typeface="Arial" panose="020B0604020202020204" pitchFamily="34" charset="0"/>
              <a:buChar char="•"/>
            </a:pPr>
            <a:r>
              <a:rPr lang="en-US" sz="2000" dirty="0" err="1">
                <a:solidFill>
                  <a:srgbClr val="003366"/>
                </a:solidFill>
                <a:latin typeface="Sero Offc Pro" panose="020B0504020101020102" pitchFamily="34" charset="0"/>
              </a:rPr>
              <a:t>Weiteres</a:t>
            </a:r>
            <a:r>
              <a:rPr lang="en-US" sz="2000" dirty="0">
                <a:solidFill>
                  <a:srgbClr val="003366"/>
                </a:solidFill>
                <a:latin typeface="Sero Offc Pro" panose="020B0504020101020102" pitchFamily="34" charset="0"/>
              </a:rPr>
              <a:t> </a:t>
            </a:r>
            <a:r>
              <a:rPr lang="en-US" sz="2000" dirty="0" err="1">
                <a:solidFill>
                  <a:srgbClr val="003366"/>
                </a:solidFill>
                <a:latin typeface="Sero Offc Pro" panose="020B0504020101020102" pitchFamily="34" charset="0"/>
              </a:rPr>
              <a:t>Beispiel</a:t>
            </a:r>
            <a:r>
              <a:rPr lang="en-US" sz="2000" dirty="0">
                <a:solidFill>
                  <a:srgbClr val="003366"/>
                </a:solidFill>
                <a:latin typeface="Sero Offc Pro" panose="020B0504020101020102" pitchFamily="34" charset="0"/>
              </a:rPr>
              <a:t>:</a:t>
            </a:r>
          </a:p>
          <a:p>
            <a:pPr marL="355600" lvl="1"/>
            <a:r>
              <a:rPr lang="en-US" sz="2000" dirty="0">
                <a:solidFill>
                  <a:srgbClr val="003366"/>
                </a:solidFill>
                <a:latin typeface="Sero Offc Pro" panose="020B0504020101020102" pitchFamily="34" charset="0"/>
              </a:rPr>
              <a:t>Was </a:t>
            </a:r>
            <a:r>
              <a:rPr lang="en-US" sz="2000" dirty="0" err="1">
                <a:solidFill>
                  <a:srgbClr val="003366"/>
                </a:solidFill>
                <a:latin typeface="Sero Offc Pro" panose="020B0504020101020102" pitchFamily="34" charset="0"/>
              </a:rPr>
              <a:t>heißt</a:t>
            </a:r>
            <a:r>
              <a:rPr lang="en-US" sz="2000" dirty="0">
                <a:solidFill>
                  <a:srgbClr val="003366"/>
                </a:solidFill>
                <a:latin typeface="Sero Offc Pro" panose="020B0504020101020102" pitchFamily="34" charset="0"/>
              </a:rPr>
              <a:t> “</a:t>
            </a:r>
            <a:r>
              <a:rPr lang="en-US" sz="2000" dirty="0" err="1">
                <a:solidFill>
                  <a:srgbClr val="003366"/>
                </a:solidFill>
                <a:latin typeface="Sero Offc Pro" panose="020B0504020101020102" pitchFamily="34" charset="0"/>
              </a:rPr>
              <a:t>eine</a:t>
            </a:r>
            <a:r>
              <a:rPr lang="en-US" sz="2000" dirty="0">
                <a:solidFill>
                  <a:srgbClr val="003366"/>
                </a:solidFill>
                <a:latin typeface="Sero Offc Pro" panose="020B0504020101020102" pitchFamily="34" charset="0"/>
              </a:rPr>
              <a:t> </a:t>
            </a:r>
            <a:r>
              <a:rPr lang="en-US" sz="2000" dirty="0" err="1">
                <a:solidFill>
                  <a:srgbClr val="003366"/>
                </a:solidFill>
                <a:latin typeface="Sero Offc Pro" panose="020B0504020101020102" pitchFamily="34" charset="0"/>
              </a:rPr>
              <a:t>Bestellung</a:t>
            </a:r>
            <a:r>
              <a:rPr lang="en-US" sz="2000" dirty="0">
                <a:solidFill>
                  <a:srgbClr val="003366"/>
                </a:solidFill>
                <a:latin typeface="Sero Offc Pro" panose="020B0504020101020102" pitchFamily="34" charset="0"/>
              </a:rPr>
              <a:t> </a:t>
            </a:r>
            <a:r>
              <a:rPr lang="en-US" sz="2000" dirty="0" err="1">
                <a:solidFill>
                  <a:srgbClr val="003366"/>
                </a:solidFill>
                <a:latin typeface="Sero Offc Pro" panose="020B0504020101020102" pitchFamily="34" charset="0"/>
              </a:rPr>
              <a:t>aufgeben</a:t>
            </a:r>
            <a:r>
              <a:rPr lang="en-US" sz="2000" dirty="0">
                <a:solidFill>
                  <a:srgbClr val="003366"/>
                </a:solidFill>
                <a:latin typeface="Sero Offc Pro" panose="020B0504020101020102" pitchFamily="34" charset="0"/>
              </a:rPr>
              <a:t>” auf </a:t>
            </a:r>
            <a:r>
              <a:rPr lang="en-US" sz="2000" dirty="0" err="1">
                <a:solidFill>
                  <a:srgbClr val="003366"/>
                </a:solidFill>
                <a:latin typeface="Sero Offc Pro" panose="020B0504020101020102" pitchFamily="34" charset="0"/>
              </a:rPr>
              <a:t>Russisch</a:t>
            </a:r>
            <a:r>
              <a:rPr lang="en-US" sz="2000" dirty="0">
                <a:solidFill>
                  <a:srgbClr val="003366"/>
                </a:solidFill>
                <a:latin typeface="Sero Offc Pro" panose="020B0504020101020102" pitchFamily="34" charset="0"/>
              </a:rPr>
              <a:t>?</a:t>
            </a:r>
          </a:p>
          <a:p>
            <a:pPr marL="355600" lvl="1"/>
            <a:r>
              <a:rPr lang="en-US" sz="2000" dirty="0">
                <a:solidFill>
                  <a:srgbClr val="003366"/>
                </a:solidFill>
                <a:latin typeface="Sero Offc Pro" panose="020B0504020101020102" pitchFamily="34" charset="0"/>
              </a:rPr>
              <a:t>Die </a:t>
            </a:r>
            <a:r>
              <a:rPr lang="en-US" sz="2000" dirty="0" err="1">
                <a:solidFill>
                  <a:srgbClr val="003366"/>
                </a:solidFill>
                <a:latin typeface="Sero Offc Pro" panose="020B0504020101020102" pitchFamily="34" charset="0"/>
              </a:rPr>
              <a:t>Frage</a:t>
            </a:r>
            <a:r>
              <a:rPr lang="en-US" sz="2000" dirty="0">
                <a:solidFill>
                  <a:srgbClr val="003366"/>
                </a:solidFill>
                <a:latin typeface="Sero Offc Pro" panose="020B0504020101020102" pitchFamily="34" charset="0"/>
              </a:rPr>
              <a:t> </a:t>
            </a:r>
            <a:r>
              <a:rPr lang="en-US" sz="2000" dirty="0" err="1">
                <a:solidFill>
                  <a:srgbClr val="003366"/>
                </a:solidFill>
                <a:latin typeface="Sero Offc Pro" panose="020B0504020101020102" pitchFamily="34" charset="0"/>
              </a:rPr>
              <a:t>sollte</a:t>
            </a:r>
            <a:r>
              <a:rPr lang="en-US" sz="2000" dirty="0">
                <a:solidFill>
                  <a:srgbClr val="003366"/>
                </a:solidFill>
                <a:latin typeface="Sero Offc Pro" panose="020B0504020101020102" pitchFamily="34" charset="0"/>
              </a:rPr>
              <a:t> </a:t>
            </a:r>
            <a:r>
              <a:rPr lang="en-US" sz="2000" dirty="0" err="1">
                <a:solidFill>
                  <a:srgbClr val="003366"/>
                </a:solidFill>
                <a:latin typeface="Sero Offc Pro" panose="020B0504020101020102" pitchFamily="34" charset="0"/>
              </a:rPr>
              <a:t>nicht</a:t>
            </a:r>
            <a:r>
              <a:rPr lang="en-US" sz="2000" dirty="0">
                <a:solidFill>
                  <a:srgbClr val="003366"/>
                </a:solidFill>
                <a:latin typeface="Sero Offc Pro" panose="020B0504020101020102" pitchFamily="34" charset="0"/>
              </a:rPr>
              <a:t> </a:t>
            </a:r>
            <a:r>
              <a:rPr lang="en-US" sz="2000" dirty="0" err="1">
                <a:solidFill>
                  <a:srgbClr val="003366"/>
                </a:solidFill>
                <a:latin typeface="Sero Offc Pro" panose="020B0504020101020102" pitchFamily="34" charset="0"/>
              </a:rPr>
              <a:t>lauten</a:t>
            </a:r>
            <a:r>
              <a:rPr lang="en-US" sz="2000" dirty="0">
                <a:solidFill>
                  <a:srgbClr val="003366"/>
                </a:solidFill>
                <a:latin typeface="Sero Offc Pro" panose="020B0504020101020102" pitchFamily="34" charset="0"/>
              </a:rPr>
              <a:t>: Was </a:t>
            </a:r>
            <a:r>
              <a:rPr lang="en-US" sz="2000" dirty="0" err="1">
                <a:solidFill>
                  <a:srgbClr val="003366"/>
                </a:solidFill>
                <a:latin typeface="Sero Offc Pro" panose="020B0504020101020102" pitchFamily="34" charset="0"/>
              </a:rPr>
              <a:t>heißt</a:t>
            </a:r>
            <a:r>
              <a:rPr lang="en-US" sz="2000" dirty="0">
                <a:solidFill>
                  <a:srgbClr val="003366"/>
                </a:solidFill>
                <a:latin typeface="Sero Offc Pro" panose="020B0504020101020102" pitchFamily="34" charset="0"/>
              </a:rPr>
              <a:t> “</a:t>
            </a:r>
            <a:r>
              <a:rPr lang="en-US" sz="2000" dirty="0" err="1">
                <a:solidFill>
                  <a:srgbClr val="003366"/>
                </a:solidFill>
                <a:latin typeface="Sero Offc Pro" panose="020B0504020101020102" pitchFamily="34" charset="0"/>
              </a:rPr>
              <a:t>aufgeben</a:t>
            </a:r>
            <a:r>
              <a:rPr lang="en-US" sz="2000" dirty="0">
                <a:solidFill>
                  <a:srgbClr val="003366"/>
                </a:solidFill>
                <a:latin typeface="Sero Offc Pro" panose="020B0504020101020102" pitchFamily="34" charset="0"/>
              </a:rPr>
              <a:t>” auf </a:t>
            </a:r>
            <a:r>
              <a:rPr lang="en-US" sz="2000" dirty="0" err="1">
                <a:solidFill>
                  <a:srgbClr val="003366"/>
                </a:solidFill>
                <a:latin typeface="Sero Offc Pro" panose="020B0504020101020102" pitchFamily="34" charset="0"/>
              </a:rPr>
              <a:t>Russisch</a:t>
            </a:r>
            <a:r>
              <a:rPr lang="en-US" sz="2000" dirty="0">
                <a:solidFill>
                  <a:srgbClr val="003366"/>
                </a:solidFill>
                <a:latin typeface="Sero Offc Pro" panose="020B0504020101020102" pitchFamily="34" charset="0"/>
              </a:rPr>
              <a:t>, </a:t>
            </a:r>
            <a:r>
              <a:rPr lang="en-US" sz="2000" dirty="0" err="1">
                <a:solidFill>
                  <a:srgbClr val="003366"/>
                </a:solidFill>
                <a:latin typeface="Sero Offc Pro" panose="020B0504020101020102" pitchFamily="34" charset="0"/>
              </a:rPr>
              <a:t>sondern</a:t>
            </a:r>
            <a:r>
              <a:rPr lang="en-US" sz="2000" dirty="0">
                <a:solidFill>
                  <a:srgbClr val="003366"/>
                </a:solidFill>
                <a:latin typeface="Sero Offc Pro" panose="020B0504020101020102" pitchFamily="34" charset="0"/>
              </a:rPr>
              <a:t>, </a:t>
            </a:r>
            <a:r>
              <a:rPr lang="en-US" sz="2000" dirty="0" err="1">
                <a:solidFill>
                  <a:srgbClr val="003366"/>
                </a:solidFill>
                <a:latin typeface="Sero Offc Pro" panose="020B0504020101020102" pitchFamily="34" charset="0"/>
              </a:rPr>
              <a:t>wenn</a:t>
            </a:r>
            <a:r>
              <a:rPr lang="en-US" sz="2000" dirty="0">
                <a:solidFill>
                  <a:srgbClr val="003366"/>
                </a:solidFill>
                <a:latin typeface="Sero Offc Pro" panose="020B0504020101020102" pitchFamily="34" charset="0"/>
              </a:rPr>
              <a:t> man </a:t>
            </a:r>
            <a:r>
              <a:rPr lang="en-US" sz="2000" dirty="0" err="1">
                <a:solidFill>
                  <a:srgbClr val="003366"/>
                </a:solidFill>
                <a:latin typeface="Sero Offc Pro" panose="020B0504020101020102" pitchFamily="34" charset="0"/>
              </a:rPr>
              <a:t>weiß</a:t>
            </a:r>
            <a:r>
              <a:rPr lang="en-US" sz="2000" dirty="0">
                <a:solidFill>
                  <a:srgbClr val="003366"/>
                </a:solidFill>
                <a:latin typeface="Sero Offc Pro" panose="020B0504020101020102" pitchFamily="34" charset="0"/>
              </a:rPr>
              <a:t> </a:t>
            </a:r>
            <a:r>
              <a:rPr lang="en-US" sz="2000" dirty="0" err="1">
                <a:solidFill>
                  <a:srgbClr val="003366"/>
                </a:solidFill>
                <a:latin typeface="Sero Offc Pro" panose="020B0504020101020102" pitchFamily="34" charset="0"/>
              </a:rPr>
              <a:t>dass</a:t>
            </a:r>
            <a:r>
              <a:rPr lang="en-US" sz="2000" dirty="0">
                <a:solidFill>
                  <a:srgbClr val="003366"/>
                </a:solidFill>
                <a:latin typeface="Sero Offc Pro" panose="020B0504020101020102" pitchFamily="34" charset="0"/>
              </a:rPr>
              <a:t> “</a:t>
            </a:r>
            <a:r>
              <a:rPr lang="en-US" sz="2000" dirty="0" err="1">
                <a:solidFill>
                  <a:srgbClr val="003366"/>
                </a:solidFill>
                <a:latin typeface="Sero Offc Pro" panose="020B0504020101020102" pitchFamily="34" charset="0"/>
              </a:rPr>
              <a:t>Bestellung</a:t>
            </a:r>
            <a:r>
              <a:rPr lang="en-US" sz="2000" dirty="0">
                <a:solidFill>
                  <a:srgbClr val="003366"/>
                </a:solidFill>
                <a:latin typeface="Sero Offc Pro" panose="020B0504020101020102" pitchFamily="34" charset="0"/>
              </a:rPr>
              <a:t>” </a:t>
            </a:r>
            <a:r>
              <a:rPr lang="az-Cyrl-AZ" sz="2000" dirty="0">
                <a:solidFill>
                  <a:srgbClr val="003366"/>
                </a:solidFill>
                <a:latin typeface="Sero Offc Pro" panose="020B0504020101020102" pitchFamily="34" charset="0"/>
              </a:rPr>
              <a:t>заказ</a:t>
            </a:r>
            <a:r>
              <a:rPr lang="de-DE" sz="2000" dirty="0">
                <a:solidFill>
                  <a:srgbClr val="003366"/>
                </a:solidFill>
                <a:latin typeface="Sero Offc Pro" panose="020B0504020101020102" pitchFamily="34" charset="0"/>
              </a:rPr>
              <a:t> heißt: Was macht man typischerweise mit einer </a:t>
            </a:r>
            <a:r>
              <a:rPr lang="az-Cyrl-AZ" sz="2000" dirty="0">
                <a:solidFill>
                  <a:srgbClr val="003366"/>
                </a:solidFill>
                <a:latin typeface="Sero Offc Pro" panose="020B0504020101020102" pitchFamily="34" charset="0"/>
              </a:rPr>
              <a:t>заказ</a:t>
            </a:r>
            <a:r>
              <a:rPr lang="de-DE" sz="2000" dirty="0" smtClean="0">
                <a:solidFill>
                  <a:srgbClr val="003366"/>
                </a:solidFill>
                <a:latin typeface="Sero Offc Pro" panose="020B0504020101020102" pitchFamily="34" charset="0"/>
              </a:rPr>
              <a:t>?</a:t>
            </a:r>
            <a:endParaRPr lang="de-DE" sz="2000" dirty="0">
              <a:solidFill>
                <a:srgbClr val="003366"/>
              </a:solidFill>
              <a:latin typeface="Sero Offc Pro" panose="020B0504020101020102" pitchFamily="34" charset="0"/>
            </a:endParaRPr>
          </a:p>
        </p:txBody>
      </p:sp>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0"/>
            <a:ext cx="1323975"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930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de-DE" dirty="0" smtClean="0">
                <a:latin typeface="Sero Offc Pro" panose="020B0504020101020102" pitchFamily="34" charset="0"/>
                <a:cs typeface="Segoe UI" pitchFamily="34" charset="0"/>
              </a:rPr>
              <a:t>Unikale Elemente</a:t>
            </a:r>
          </a:p>
        </p:txBody>
      </p:sp>
      <p:sp>
        <p:nvSpPr>
          <p:cNvPr id="4" name="Rechteck 3"/>
          <p:cNvSpPr/>
          <p:nvPr/>
        </p:nvSpPr>
        <p:spPr>
          <a:xfrm>
            <a:off x="467544" y="1556792"/>
            <a:ext cx="7975075" cy="3170099"/>
          </a:xfrm>
          <a:prstGeom prst="rect">
            <a:avLst/>
          </a:prstGeom>
        </p:spPr>
        <p:txBody>
          <a:bodyPr wrap="square">
            <a:spAutoFit/>
          </a:bodyPr>
          <a:lstStyle/>
          <a:p>
            <a:r>
              <a:rPr lang="de-DE" sz="2000" dirty="0">
                <a:solidFill>
                  <a:srgbClr val="003366"/>
                </a:solidFill>
                <a:latin typeface="Sero Offc Pro" panose="020B0504020101020102" pitchFamily="34" charset="0"/>
              </a:rPr>
              <a:t>Beschränkt auf </a:t>
            </a:r>
            <a:r>
              <a:rPr lang="de-DE" sz="2000" dirty="0" smtClean="0">
                <a:solidFill>
                  <a:srgbClr val="003366"/>
                </a:solidFill>
                <a:latin typeface="Sero Offc Pro" panose="020B0504020101020102" pitchFamily="34" charset="0"/>
              </a:rPr>
              <a:t>bestimmte lexikalische Kontexte, </a:t>
            </a:r>
          </a:p>
          <a:p>
            <a:r>
              <a:rPr lang="de-DE" sz="2000" dirty="0" smtClean="0">
                <a:solidFill>
                  <a:srgbClr val="003366"/>
                </a:solidFill>
                <a:latin typeface="Sero Offc Pro" panose="020B0504020101020102" pitchFamily="34" charset="0"/>
              </a:rPr>
              <a:t>jedoch eigenständige Wörter</a:t>
            </a:r>
            <a:endParaRPr lang="de-DE" sz="2000" dirty="0">
              <a:solidFill>
                <a:srgbClr val="003366"/>
              </a:solidFill>
              <a:latin typeface="Sero Offc Pro" panose="020B0504020101020102" pitchFamily="34" charset="0"/>
            </a:endParaRPr>
          </a:p>
          <a:p>
            <a:endParaRPr lang="de-DE" sz="2000" dirty="0">
              <a:latin typeface="Sero Offc Pro" panose="020B0504020101020102" pitchFamily="34" charset="0"/>
            </a:endParaRPr>
          </a:p>
          <a:p>
            <a:pPr marL="342900" indent="-342900">
              <a:buFont typeface="Arial" panose="020B0604020202020204" pitchFamily="34" charset="0"/>
              <a:buChar char="•"/>
            </a:pPr>
            <a:r>
              <a:rPr lang="de-DE" sz="2000" u="sng" dirty="0" err="1">
                <a:solidFill>
                  <a:srgbClr val="003366"/>
                </a:solidFill>
                <a:latin typeface="Sero Offc Pro" panose="020B0504020101020102" pitchFamily="34" charset="0"/>
              </a:rPr>
              <a:t>to</a:t>
            </a:r>
            <a:r>
              <a:rPr lang="de-DE" sz="2000" dirty="0">
                <a:solidFill>
                  <a:srgbClr val="003366"/>
                </a:solidFill>
                <a:latin typeface="Sero Offc Pro" panose="020B0504020101020102" pitchFamily="34" charset="0"/>
              </a:rPr>
              <a:t> </a:t>
            </a:r>
            <a:r>
              <a:rPr lang="de-DE" sz="2000" dirty="0" err="1">
                <a:solidFill>
                  <a:srgbClr val="003366"/>
                </a:solidFill>
                <a:latin typeface="Sero Offc Pro" panose="020B0504020101020102" pitchFamily="34" charset="0"/>
              </a:rPr>
              <a:t>and</a:t>
            </a:r>
            <a:r>
              <a:rPr lang="de-DE" sz="2000" dirty="0">
                <a:solidFill>
                  <a:srgbClr val="003366"/>
                </a:solidFill>
                <a:latin typeface="Sero Offc Pro" panose="020B0504020101020102" pitchFamily="34" charset="0"/>
              </a:rPr>
              <a:t> </a:t>
            </a:r>
            <a:r>
              <a:rPr lang="de-DE" sz="2000" b="1" dirty="0" err="1">
                <a:solidFill>
                  <a:srgbClr val="003366"/>
                </a:solidFill>
                <a:latin typeface="Sero Offc Pro" panose="020B0504020101020102" pitchFamily="34" charset="0"/>
              </a:rPr>
              <a:t>fro</a:t>
            </a:r>
            <a:endParaRPr lang="de-DE" sz="2000" b="1" dirty="0">
              <a:solidFill>
                <a:srgbClr val="003366"/>
              </a:solidFill>
              <a:latin typeface="Sero Offc Pro" panose="020B0504020101020102" pitchFamily="34" charset="0"/>
            </a:endParaRPr>
          </a:p>
          <a:p>
            <a:pPr marL="342900" indent="-342900">
              <a:buFont typeface="Arial" panose="020B0604020202020204" pitchFamily="34" charset="0"/>
              <a:buChar char="•"/>
            </a:pPr>
            <a:r>
              <a:rPr lang="de-DE" sz="2000" u="sng" dirty="0">
                <a:solidFill>
                  <a:srgbClr val="003366"/>
                </a:solidFill>
                <a:latin typeface="Sero Offc Pro" panose="020B0504020101020102" pitchFamily="34" charset="0"/>
              </a:rPr>
              <a:t>on</a:t>
            </a:r>
            <a:r>
              <a:rPr lang="de-DE" sz="2000" dirty="0">
                <a:solidFill>
                  <a:srgbClr val="003366"/>
                </a:solidFill>
                <a:latin typeface="Sero Offc Pro" panose="020B0504020101020102" pitchFamily="34" charset="0"/>
              </a:rPr>
              <a:t> </a:t>
            </a:r>
            <a:r>
              <a:rPr lang="de-DE" sz="2000" b="1" dirty="0" err="1">
                <a:solidFill>
                  <a:srgbClr val="003366"/>
                </a:solidFill>
                <a:latin typeface="Sero Offc Pro" panose="020B0504020101020102" pitchFamily="34" charset="0"/>
              </a:rPr>
              <a:t>tenterhooks</a:t>
            </a:r>
            <a:endParaRPr lang="de-DE" sz="2000" b="1" dirty="0">
              <a:solidFill>
                <a:srgbClr val="003366"/>
              </a:solidFill>
              <a:latin typeface="Sero Offc Pro" panose="020B0504020101020102" pitchFamily="34" charset="0"/>
            </a:endParaRPr>
          </a:p>
          <a:p>
            <a:pPr marL="342900" indent="-342900">
              <a:buFont typeface="Arial" panose="020B0604020202020204" pitchFamily="34" charset="0"/>
              <a:buChar char="•"/>
            </a:pPr>
            <a:r>
              <a:rPr lang="de-DE" sz="2000" dirty="0" err="1">
                <a:solidFill>
                  <a:srgbClr val="003366"/>
                </a:solidFill>
                <a:latin typeface="Sero Offc Pro" panose="020B0504020101020102" pitchFamily="34" charset="0"/>
              </a:rPr>
              <a:t>to</a:t>
            </a:r>
            <a:r>
              <a:rPr lang="de-DE" sz="2000" dirty="0">
                <a:solidFill>
                  <a:srgbClr val="003366"/>
                </a:solidFill>
                <a:latin typeface="Sero Offc Pro" panose="020B0504020101020102" pitchFamily="34" charset="0"/>
              </a:rPr>
              <a:t> </a:t>
            </a:r>
            <a:r>
              <a:rPr lang="de-DE" sz="2000" dirty="0" err="1">
                <a:solidFill>
                  <a:srgbClr val="003366"/>
                </a:solidFill>
                <a:latin typeface="Sero Offc Pro" panose="020B0504020101020102" pitchFamily="34" charset="0"/>
              </a:rPr>
              <a:t>be</a:t>
            </a:r>
            <a:r>
              <a:rPr lang="de-DE" sz="2000" dirty="0">
                <a:solidFill>
                  <a:srgbClr val="003366"/>
                </a:solidFill>
                <a:latin typeface="Sero Offc Pro" panose="020B0504020101020102" pitchFamily="34" charset="0"/>
              </a:rPr>
              <a:t> </a:t>
            </a:r>
            <a:r>
              <a:rPr lang="de-DE" sz="2000" u="sng" dirty="0" err="1">
                <a:solidFill>
                  <a:srgbClr val="003366"/>
                </a:solidFill>
                <a:latin typeface="Sero Offc Pro" panose="020B0504020101020102" pitchFamily="34" charset="0"/>
              </a:rPr>
              <a:t>as</a:t>
            </a:r>
            <a:r>
              <a:rPr lang="de-DE" sz="2000" u="sng" dirty="0">
                <a:solidFill>
                  <a:srgbClr val="003366"/>
                </a:solidFill>
                <a:latin typeface="Sero Offc Pro" panose="020B0504020101020102" pitchFamily="34" charset="0"/>
              </a:rPr>
              <a:t> happy </a:t>
            </a:r>
            <a:r>
              <a:rPr lang="de-DE" sz="2000" u="sng" dirty="0" err="1">
                <a:solidFill>
                  <a:srgbClr val="003366"/>
                </a:solidFill>
                <a:latin typeface="Sero Offc Pro" panose="020B0504020101020102" pitchFamily="34" charset="0"/>
              </a:rPr>
              <a:t>as</a:t>
            </a:r>
            <a:r>
              <a:rPr lang="de-DE" sz="2000" dirty="0">
                <a:solidFill>
                  <a:srgbClr val="003366"/>
                </a:solidFill>
                <a:latin typeface="Sero Offc Pro" panose="020B0504020101020102" pitchFamily="34" charset="0"/>
              </a:rPr>
              <a:t> a </a:t>
            </a:r>
            <a:r>
              <a:rPr lang="de-DE" sz="2000" b="1" dirty="0" err="1">
                <a:solidFill>
                  <a:srgbClr val="003366"/>
                </a:solidFill>
                <a:latin typeface="Sero Offc Pro" panose="020B0504020101020102" pitchFamily="34" charset="0"/>
              </a:rPr>
              <a:t>sandboy</a:t>
            </a:r>
            <a:endParaRPr lang="de-DE" sz="2000" b="1" dirty="0">
              <a:solidFill>
                <a:srgbClr val="003366"/>
              </a:solidFill>
              <a:latin typeface="Sero Offc Pro" panose="020B0504020101020102" pitchFamily="34" charset="0"/>
            </a:endParaRPr>
          </a:p>
          <a:p>
            <a:pPr marL="342900" indent="-342900">
              <a:buFont typeface="Arial" panose="020B0604020202020204" pitchFamily="34" charset="0"/>
              <a:buChar char="•"/>
            </a:pPr>
            <a:endParaRPr lang="de-DE" sz="2000" dirty="0">
              <a:solidFill>
                <a:srgbClr val="003366"/>
              </a:solidFill>
              <a:latin typeface="Sero Offc Pro" panose="020B0504020101020102" pitchFamily="34" charset="0"/>
            </a:endParaRPr>
          </a:p>
          <a:p>
            <a:pPr marL="342900" indent="-342900">
              <a:buFont typeface="Arial" panose="020B0604020202020204" pitchFamily="34" charset="0"/>
              <a:buChar char="•"/>
            </a:pPr>
            <a:r>
              <a:rPr lang="de-DE" sz="2000" dirty="0" err="1">
                <a:solidFill>
                  <a:srgbClr val="003366"/>
                </a:solidFill>
                <a:latin typeface="Sero Offc Pro" panose="020B0504020101020102" pitchFamily="34" charset="0"/>
              </a:rPr>
              <a:t>jdm</a:t>
            </a:r>
            <a:r>
              <a:rPr lang="de-DE" sz="2000" dirty="0">
                <a:solidFill>
                  <a:srgbClr val="003366"/>
                </a:solidFill>
                <a:latin typeface="Sero Offc Pro" panose="020B0504020101020102" pitchFamily="34" charset="0"/>
              </a:rPr>
              <a:t> den </a:t>
            </a:r>
            <a:r>
              <a:rPr lang="de-DE" sz="2000" b="1" dirty="0">
                <a:solidFill>
                  <a:srgbClr val="003366"/>
                </a:solidFill>
                <a:latin typeface="Sero Offc Pro" panose="020B0504020101020102" pitchFamily="34" charset="0"/>
              </a:rPr>
              <a:t>Garaus</a:t>
            </a:r>
            <a:r>
              <a:rPr lang="de-DE" sz="2000" dirty="0">
                <a:solidFill>
                  <a:srgbClr val="003366"/>
                </a:solidFill>
                <a:latin typeface="Sero Offc Pro" panose="020B0504020101020102" pitchFamily="34" charset="0"/>
              </a:rPr>
              <a:t> </a:t>
            </a:r>
            <a:r>
              <a:rPr lang="de-DE" sz="2000" u="sng" dirty="0">
                <a:solidFill>
                  <a:srgbClr val="003366"/>
                </a:solidFill>
                <a:latin typeface="Sero Offc Pro" panose="020B0504020101020102" pitchFamily="34" charset="0"/>
              </a:rPr>
              <a:t>machen</a:t>
            </a:r>
          </a:p>
          <a:p>
            <a:pPr marL="342900" indent="-342900">
              <a:buFont typeface="Arial" panose="020B0604020202020204" pitchFamily="34" charset="0"/>
              <a:buChar char="•"/>
            </a:pPr>
            <a:r>
              <a:rPr lang="de-DE" sz="2000" dirty="0" err="1">
                <a:solidFill>
                  <a:srgbClr val="003366"/>
                </a:solidFill>
                <a:latin typeface="Sero Offc Pro" panose="020B0504020101020102" pitchFamily="34" charset="0"/>
              </a:rPr>
              <a:t>jdn</a:t>
            </a:r>
            <a:r>
              <a:rPr lang="de-DE" sz="2000" dirty="0">
                <a:solidFill>
                  <a:srgbClr val="003366"/>
                </a:solidFill>
                <a:latin typeface="Sero Offc Pro" panose="020B0504020101020102" pitchFamily="34" charset="0"/>
              </a:rPr>
              <a:t> ins </a:t>
            </a:r>
            <a:r>
              <a:rPr lang="de-DE" sz="2000" b="1" dirty="0">
                <a:solidFill>
                  <a:srgbClr val="003366"/>
                </a:solidFill>
                <a:latin typeface="Sero Offc Pro" panose="020B0504020101020102" pitchFamily="34" charset="0"/>
              </a:rPr>
              <a:t>Bockshorn</a:t>
            </a:r>
            <a:r>
              <a:rPr lang="de-DE" sz="2000" dirty="0">
                <a:solidFill>
                  <a:srgbClr val="003366"/>
                </a:solidFill>
                <a:latin typeface="Sero Offc Pro" panose="020B0504020101020102" pitchFamily="34" charset="0"/>
              </a:rPr>
              <a:t> </a:t>
            </a:r>
            <a:r>
              <a:rPr lang="de-DE" sz="2000" u="sng" dirty="0">
                <a:solidFill>
                  <a:srgbClr val="003366"/>
                </a:solidFill>
                <a:latin typeface="Sero Offc Pro" panose="020B0504020101020102" pitchFamily="34" charset="0"/>
              </a:rPr>
              <a:t>jagen</a:t>
            </a:r>
          </a:p>
          <a:p>
            <a:pPr marL="342900" indent="-342900">
              <a:buFont typeface="Arial" panose="020B0604020202020204" pitchFamily="34" charset="0"/>
              <a:buChar char="•"/>
            </a:pPr>
            <a:r>
              <a:rPr lang="de-DE" sz="2000" b="1" dirty="0">
                <a:solidFill>
                  <a:srgbClr val="003366"/>
                </a:solidFill>
                <a:latin typeface="Sero Offc Pro" panose="020B0504020101020102" pitchFamily="34" charset="0"/>
              </a:rPr>
              <a:t>Kohldampf</a:t>
            </a:r>
            <a:r>
              <a:rPr lang="de-DE" sz="2000" dirty="0">
                <a:solidFill>
                  <a:srgbClr val="003366"/>
                </a:solidFill>
                <a:latin typeface="Sero Offc Pro" panose="020B0504020101020102" pitchFamily="34" charset="0"/>
              </a:rPr>
              <a:t> </a:t>
            </a:r>
            <a:r>
              <a:rPr lang="de-DE" sz="2000" u="sng" dirty="0">
                <a:solidFill>
                  <a:srgbClr val="003366"/>
                </a:solidFill>
                <a:latin typeface="Sero Offc Pro" panose="020B0504020101020102" pitchFamily="34" charset="0"/>
              </a:rPr>
              <a:t>schieben/haben</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23494" y="116632"/>
            <a:ext cx="123825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203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de-DE" dirty="0" smtClean="0">
                <a:latin typeface="Sero Offc Pro" panose="020B0504020101020102" pitchFamily="34" charset="0"/>
                <a:cs typeface="Segoe UI" pitchFamily="34" charset="0"/>
              </a:rPr>
              <a:t>Polaritätselemente</a:t>
            </a:r>
          </a:p>
        </p:txBody>
      </p:sp>
      <p:sp>
        <p:nvSpPr>
          <p:cNvPr id="4" name="Rechteck 3"/>
          <p:cNvSpPr/>
          <p:nvPr/>
        </p:nvSpPr>
        <p:spPr>
          <a:xfrm>
            <a:off x="467544" y="1556792"/>
            <a:ext cx="7975075" cy="4770537"/>
          </a:xfrm>
          <a:prstGeom prst="rect">
            <a:avLst/>
          </a:prstGeom>
        </p:spPr>
        <p:txBody>
          <a:bodyPr wrap="square">
            <a:spAutoFit/>
          </a:bodyPr>
          <a:lstStyle/>
          <a:p>
            <a:r>
              <a:rPr lang="de-DE" sz="2000" dirty="0">
                <a:solidFill>
                  <a:srgbClr val="003366"/>
                </a:solidFill>
                <a:latin typeface="Sero Offc Pro" panose="020B0504020101020102" pitchFamily="34" charset="0"/>
              </a:rPr>
              <a:t>Beschränkt auf </a:t>
            </a:r>
            <a:r>
              <a:rPr lang="de-DE" sz="2000" dirty="0" smtClean="0">
                <a:solidFill>
                  <a:srgbClr val="003366"/>
                </a:solidFill>
                <a:latin typeface="Sero Offc Pro" panose="020B0504020101020102" pitchFamily="34" charset="0"/>
              </a:rPr>
              <a:t>bestimmte semantische Kontexte¹</a:t>
            </a:r>
          </a:p>
          <a:p>
            <a:r>
              <a:rPr lang="de-DE" sz="2000" dirty="0" smtClean="0">
                <a:solidFill>
                  <a:srgbClr val="003366"/>
                </a:solidFill>
                <a:latin typeface="Sero Offc Pro" panose="020B0504020101020102" pitchFamily="34" charset="0"/>
              </a:rPr>
              <a:t>eigenständige Wörter im Wörterbuch</a:t>
            </a:r>
            <a:endParaRPr lang="de-DE" sz="2000" dirty="0">
              <a:solidFill>
                <a:srgbClr val="003366"/>
              </a:solidFill>
              <a:latin typeface="Sero Offc Pro" panose="020B0504020101020102" pitchFamily="34" charset="0"/>
            </a:endParaRPr>
          </a:p>
          <a:p>
            <a:endParaRPr lang="de-DE" sz="2000" dirty="0">
              <a:latin typeface="Sero Offc Pro" panose="020B0504020101020102" pitchFamily="34" charset="0"/>
            </a:endParaRPr>
          </a:p>
          <a:p>
            <a:pPr marL="342900" indent="-342900">
              <a:buFont typeface="Arial" panose="020B0604020202020204" pitchFamily="34" charset="0"/>
              <a:buChar char="•"/>
            </a:pPr>
            <a:r>
              <a:rPr lang="de-DE" sz="2000" b="1" dirty="0" err="1" smtClean="0">
                <a:solidFill>
                  <a:srgbClr val="003366"/>
                </a:solidFill>
                <a:latin typeface="Sero Offc Pro" panose="020B0504020101020102" pitchFamily="34" charset="0"/>
              </a:rPr>
              <a:t>some</a:t>
            </a:r>
            <a:r>
              <a:rPr lang="de-DE" sz="2000" b="1" dirty="0" smtClean="0">
                <a:solidFill>
                  <a:srgbClr val="003366"/>
                </a:solidFill>
                <a:latin typeface="Sero Offc Pro" panose="020B0504020101020102" pitchFamily="34" charset="0"/>
              </a:rPr>
              <a:t> / </a:t>
            </a:r>
            <a:r>
              <a:rPr lang="de-DE" sz="2000" b="1" dirty="0" err="1" smtClean="0">
                <a:solidFill>
                  <a:srgbClr val="003366"/>
                </a:solidFill>
                <a:latin typeface="Sero Offc Pro" panose="020B0504020101020102" pitchFamily="34" charset="0"/>
              </a:rPr>
              <a:t>any</a:t>
            </a:r>
            <a:endParaRPr lang="de-DE" sz="2000" u="sng" dirty="0">
              <a:solidFill>
                <a:srgbClr val="003366"/>
              </a:solidFill>
              <a:latin typeface="Sero Offc Pro" panose="020B0504020101020102" pitchFamily="34" charset="0"/>
            </a:endParaRPr>
          </a:p>
          <a:p>
            <a:pPr marL="342900" indent="-342900">
              <a:buFont typeface="Arial" panose="020B0604020202020204" pitchFamily="34" charset="0"/>
              <a:buChar char="•"/>
            </a:pPr>
            <a:r>
              <a:rPr lang="de-DE" sz="2000" b="1" dirty="0" smtClean="0">
                <a:solidFill>
                  <a:srgbClr val="003366"/>
                </a:solidFill>
                <a:latin typeface="Sero Offc Pro" panose="020B0504020101020102" pitchFamily="34" charset="0"/>
              </a:rPr>
              <a:t>at all</a:t>
            </a:r>
            <a:endParaRPr lang="de-DE" sz="2000" u="sng" dirty="0">
              <a:solidFill>
                <a:srgbClr val="003366"/>
              </a:solidFill>
              <a:latin typeface="Sero Offc Pro" panose="020B0504020101020102" pitchFamily="34" charset="0"/>
            </a:endParaRPr>
          </a:p>
          <a:p>
            <a:pPr marL="342900" indent="-342900">
              <a:buFont typeface="Arial" panose="020B0604020202020204" pitchFamily="34" charset="0"/>
              <a:buChar char="•"/>
            </a:pPr>
            <a:endParaRPr lang="de-DE" sz="2000" dirty="0">
              <a:solidFill>
                <a:srgbClr val="003366"/>
              </a:solidFill>
              <a:latin typeface="Sero Offc Pro" panose="020B0504020101020102" pitchFamily="34" charset="0"/>
            </a:endParaRPr>
          </a:p>
          <a:p>
            <a:pPr marL="342900" indent="-342900">
              <a:buFont typeface="Arial" panose="020B0604020202020204" pitchFamily="34" charset="0"/>
              <a:buChar char="•"/>
            </a:pPr>
            <a:r>
              <a:rPr lang="de-DE" sz="2000" b="1" dirty="0" smtClean="0">
                <a:solidFill>
                  <a:srgbClr val="003366"/>
                </a:solidFill>
                <a:latin typeface="Sero Offc Pro" panose="020B0504020101020102" pitchFamily="34" charset="0"/>
              </a:rPr>
              <a:t>umhinkönnen</a:t>
            </a:r>
          </a:p>
          <a:p>
            <a:pPr marL="342900" indent="-342900">
              <a:buFont typeface="Arial" panose="020B0604020202020204" pitchFamily="34" charset="0"/>
              <a:buChar char="•"/>
            </a:pPr>
            <a:r>
              <a:rPr lang="de-DE" sz="2000" b="1" dirty="0" smtClean="0">
                <a:solidFill>
                  <a:srgbClr val="003366"/>
                </a:solidFill>
                <a:latin typeface="Sero Offc Pro" panose="020B0504020101020102" pitchFamily="34" charset="0"/>
              </a:rPr>
              <a:t>Menschenseele</a:t>
            </a:r>
          </a:p>
          <a:p>
            <a:pPr marL="342900" indent="-342900">
              <a:buFont typeface="Arial" panose="020B0604020202020204" pitchFamily="34" charset="0"/>
              <a:buChar char="•"/>
            </a:pPr>
            <a:r>
              <a:rPr lang="de-DE" sz="2000" b="1" dirty="0" smtClean="0">
                <a:solidFill>
                  <a:srgbClr val="003366"/>
                </a:solidFill>
                <a:latin typeface="Sero Offc Pro" panose="020B0504020101020102" pitchFamily="34" charset="0"/>
              </a:rPr>
              <a:t>Aas</a:t>
            </a:r>
          </a:p>
          <a:p>
            <a:pPr lvl="1"/>
            <a:r>
              <a:rPr lang="de-DE" sz="2000" dirty="0" smtClean="0">
                <a:solidFill>
                  <a:srgbClr val="003366"/>
                </a:solidFill>
                <a:latin typeface="Sero Offc Pro" panose="020B0504020101020102" pitchFamily="34" charset="0"/>
              </a:rPr>
              <a:t>       Kaum </a:t>
            </a:r>
            <a:r>
              <a:rPr lang="de-DE" sz="2000" dirty="0">
                <a:solidFill>
                  <a:srgbClr val="003366"/>
                </a:solidFill>
                <a:latin typeface="Sero Offc Pro" panose="020B0504020101020102" pitchFamily="34" charset="0"/>
              </a:rPr>
              <a:t>eine Menschenseele war dort anzutreffen.</a:t>
            </a:r>
          </a:p>
          <a:p>
            <a:pPr lvl="1"/>
            <a:r>
              <a:rPr lang="de-DE" sz="2000" dirty="0" smtClean="0">
                <a:solidFill>
                  <a:srgbClr val="003366"/>
                </a:solidFill>
                <a:latin typeface="Sero Offc Pro" panose="020B0504020101020102" pitchFamily="34" charset="0"/>
              </a:rPr>
              <a:t>     *Kaum </a:t>
            </a:r>
            <a:r>
              <a:rPr lang="de-DE" sz="2000" dirty="0">
                <a:solidFill>
                  <a:srgbClr val="003366"/>
                </a:solidFill>
                <a:latin typeface="Sero Offc Pro" panose="020B0504020101020102" pitchFamily="34" charset="0"/>
              </a:rPr>
              <a:t>ein Aas interessierte sich für seine Bilder. </a:t>
            </a:r>
            <a:endParaRPr lang="de-DE" sz="2000" dirty="0" smtClean="0">
              <a:solidFill>
                <a:srgbClr val="003366"/>
              </a:solidFill>
              <a:latin typeface="Sero Offc Pro" panose="020B0504020101020102" pitchFamily="34" charset="0"/>
            </a:endParaRPr>
          </a:p>
          <a:p>
            <a:pPr lvl="1"/>
            <a:endParaRPr lang="de-DE" sz="2000" dirty="0" smtClean="0">
              <a:solidFill>
                <a:srgbClr val="003366"/>
              </a:solidFill>
              <a:latin typeface="Sero Offc Pro" panose="020B0504020101020102" pitchFamily="34" charset="0"/>
            </a:endParaRPr>
          </a:p>
          <a:p>
            <a:r>
              <a:rPr lang="de-DE" sz="1400" dirty="0" smtClean="0">
                <a:solidFill>
                  <a:srgbClr val="003366"/>
                </a:solidFill>
                <a:latin typeface="Sero Offc Pro" panose="020B0504020101020102" pitchFamily="34" charset="0"/>
              </a:rPr>
              <a:t>¹unter </a:t>
            </a:r>
            <a:r>
              <a:rPr lang="de-DE" sz="1400" dirty="0">
                <a:solidFill>
                  <a:srgbClr val="003366"/>
                </a:solidFill>
                <a:latin typeface="Sero Offc Pro" panose="020B0504020101020102" pitchFamily="34" charset="0"/>
              </a:rPr>
              <a:t>Satznegation (z. B. mit nicht), unter negativen Indefinita (z. B. niemand, nichts), im Antezedens von Konditionalen, in Fragen und Interrogativsätzen, im </a:t>
            </a:r>
            <a:r>
              <a:rPr lang="de-DE" sz="1400" dirty="0" err="1">
                <a:solidFill>
                  <a:srgbClr val="003366"/>
                </a:solidFill>
                <a:latin typeface="Sero Offc Pro" panose="020B0504020101020102" pitchFamily="34" charset="0"/>
              </a:rPr>
              <a:t>Restriktor</a:t>
            </a:r>
            <a:r>
              <a:rPr lang="de-DE" sz="1400" dirty="0">
                <a:solidFill>
                  <a:srgbClr val="003366"/>
                </a:solidFill>
                <a:latin typeface="Sero Offc Pro" panose="020B0504020101020102" pitchFamily="34" charset="0"/>
              </a:rPr>
              <a:t> von </a:t>
            </a:r>
            <a:r>
              <a:rPr lang="de-DE" sz="1400" dirty="0" err="1">
                <a:solidFill>
                  <a:srgbClr val="003366"/>
                </a:solidFill>
                <a:latin typeface="Sero Offc Pro" panose="020B0504020101020102" pitchFamily="34" charset="0"/>
              </a:rPr>
              <a:t>Allquantoren</a:t>
            </a:r>
            <a:r>
              <a:rPr lang="de-DE" sz="1400" dirty="0">
                <a:solidFill>
                  <a:srgbClr val="003366"/>
                </a:solidFill>
                <a:latin typeface="Sero Offc Pro" panose="020B0504020101020102" pitchFamily="34" charset="0"/>
              </a:rPr>
              <a:t> und negativen </a:t>
            </a:r>
            <a:r>
              <a:rPr lang="de-DE" sz="1400" dirty="0" err="1">
                <a:solidFill>
                  <a:srgbClr val="003366"/>
                </a:solidFill>
                <a:latin typeface="Sero Offc Pro" panose="020B0504020101020102" pitchFamily="34" charset="0"/>
              </a:rPr>
              <a:t>Quantoren</a:t>
            </a:r>
            <a:r>
              <a:rPr lang="de-DE" sz="1400" dirty="0">
                <a:solidFill>
                  <a:srgbClr val="003366"/>
                </a:solidFill>
                <a:latin typeface="Sero Offc Pro" panose="020B0504020101020102" pitchFamily="34" charset="0"/>
              </a:rPr>
              <a:t>, unter Ausdrücken, die ein geringes Ausmaß bezeichnen (z. B. wenige, selten),...</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23494" y="116632"/>
            <a:ext cx="123825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047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475656" y="2502024"/>
            <a:ext cx="6192688" cy="1143000"/>
          </a:xfrm>
        </p:spPr>
        <p:txBody>
          <a:bodyPr/>
          <a:lstStyle/>
          <a:p>
            <a:pPr eaLnBrk="1" hangingPunct="1"/>
            <a:r>
              <a:rPr lang="de-DE" dirty="0" smtClean="0">
                <a:latin typeface="Segoe UI" pitchFamily="34" charset="0"/>
                <a:cs typeface="Segoe UI" pitchFamily="34" charset="0"/>
              </a:rPr>
              <a:t>Rückfragen, Diskussion?</a:t>
            </a: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110133"/>
            <a:ext cx="1352550"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1583289" y="5229200"/>
            <a:ext cx="5976664" cy="738664"/>
          </a:xfrm>
          <a:prstGeom prst="rect">
            <a:avLst/>
          </a:prstGeom>
          <a:noFill/>
        </p:spPr>
        <p:txBody>
          <a:bodyPr wrap="square" rtlCol="0">
            <a:spAutoFit/>
          </a:bodyPr>
          <a:lstStyle/>
          <a:p>
            <a:pPr algn="ctr"/>
            <a:r>
              <a:rPr lang="de-DE" sz="1400" dirty="0" smtClean="0">
                <a:solidFill>
                  <a:srgbClr val="003366"/>
                </a:solidFill>
              </a:rPr>
              <a:t>Quelle: </a:t>
            </a:r>
            <a:r>
              <a:rPr lang="en-US" sz="1400" i="1" dirty="0">
                <a:solidFill>
                  <a:srgbClr val="003366"/>
                </a:solidFill>
              </a:rPr>
              <a:t>Cop</a:t>
            </a:r>
            <a:r>
              <a:rPr lang="en-US" sz="1400" dirty="0">
                <a:solidFill>
                  <a:srgbClr val="003366"/>
                </a:solidFill>
              </a:rPr>
              <a:t>, </a:t>
            </a:r>
            <a:r>
              <a:rPr lang="en-US" sz="1400" i="1" dirty="0">
                <a:solidFill>
                  <a:srgbClr val="003366"/>
                </a:solidFill>
              </a:rPr>
              <a:t>Margaret</a:t>
            </a:r>
            <a:r>
              <a:rPr lang="en-US" sz="1400" dirty="0">
                <a:solidFill>
                  <a:srgbClr val="003366"/>
                </a:solidFill>
              </a:rPr>
              <a:t> (1990): The </a:t>
            </a:r>
            <a:r>
              <a:rPr lang="en-US" sz="1400" i="1" dirty="0">
                <a:solidFill>
                  <a:srgbClr val="003366"/>
                </a:solidFill>
              </a:rPr>
              <a:t>function</a:t>
            </a:r>
            <a:r>
              <a:rPr lang="en-US" sz="1400" dirty="0">
                <a:solidFill>
                  <a:srgbClr val="003366"/>
                </a:solidFill>
              </a:rPr>
              <a:t> of </a:t>
            </a:r>
            <a:r>
              <a:rPr lang="en-US" sz="1400" i="1" dirty="0">
                <a:solidFill>
                  <a:srgbClr val="003366"/>
                </a:solidFill>
              </a:rPr>
              <a:t>collocations</a:t>
            </a:r>
            <a:r>
              <a:rPr lang="en-US" sz="1400" dirty="0">
                <a:solidFill>
                  <a:srgbClr val="003366"/>
                </a:solidFill>
              </a:rPr>
              <a:t> in </a:t>
            </a:r>
            <a:r>
              <a:rPr lang="en-US" sz="1400" i="1" dirty="0" smtClean="0">
                <a:solidFill>
                  <a:srgbClr val="003366"/>
                </a:solidFill>
              </a:rPr>
              <a:t>dictionaries</a:t>
            </a:r>
            <a:r>
              <a:rPr lang="en-US" sz="1400" dirty="0" smtClean="0">
                <a:solidFill>
                  <a:srgbClr val="003366"/>
                </a:solidFill>
              </a:rPr>
              <a:t>.</a:t>
            </a:r>
          </a:p>
          <a:p>
            <a:pPr algn="ctr"/>
            <a:r>
              <a:rPr lang="en-US" sz="1400" dirty="0" smtClean="0">
                <a:solidFill>
                  <a:srgbClr val="003366"/>
                </a:solidFill>
              </a:rPr>
              <a:t>In</a:t>
            </a:r>
            <a:r>
              <a:rPr lang="en-US" sz="1400" dirty="0">
                <a:solidFill>
                  <a:srgbClr val="003366"/>
                </a:solidFill>
              </a:rPr>
              <a:t>: </a:t>
            </a:r>
            <a:r>
              <a:rPr lang="en-US" sz="1400" dirty="0" err="1">
                <a:solidFill>
                  <a:srgbClr val="003366"/>
                </a:solidFill>
              </a:rPr>
              <a:t>T.Magay</a:t>
            </a:r>
            <a:r>
              <a:rPr lang="en-US" sz="1400" dirty="0">
                <a:solidFill>
                  <a:srgbClr val="003366"/>
                </a:solidFill>
              </a:rPr>
              <a:t>, </a:t>
            </a:r>
            <a:r>
              <a:rPr lang="en-US" sz="1400" dirty="0" err="1">
                <a:solidFill>
                  <a:srgbClr val="003366"/>
                </a:solidFill>
              </a:rPr>
              <a:t>J.Zigány</a:t>
            </a:r>
            <a:r>
              <a:rPr lang="en-US" sz="1400" dirty="0">
                <a:solidFill>
                  <a:srgbClr val="003366"/>
                </a:solidFill>
              </a:rPr>
              <a:t> (</a:t>
            </a:r>
            <a:r>
              <a:rPr lang="en-US" sz="1400" dirty="0" err="1">
                <a:solidFill>
                  <a:srgbClr val="003366"/>
                </a:solidFill>
              </a:rPr>
              <a:t>Hgg</a:t>
            </a:r>
            <a:r>
              <a:rPr lang="en-US" sz="1400" dirty="0">
                <a:solidFill>
                  <a:srgbClr val="003366"/>
                </a:solidFill>
              </a:rPr>
              <a:t>.) (1990); BudalEX'88 proceedings. Papers from the </a:t>
            </a:r>
            <a:r>
              <a:rPr lang="en-US" sz="1400" dirty="0" smtClean="0">
                <a:solidFill>
                  <a:srgbClr val="003366"/>
                </a:solidFill>
              </a:rPr>
              <a:t>3rd international EURALEX congress, Budapest</a:t>
            </a:r>
            <a:r>
              <a:rPr lang="en-US" sz="1400" dirty="0">
                <a:solidFill>
                  <a:srgbClr val="003366"/>
                </a:solidFill>
              </a:rPr>
              <a:t> </a:t>
            </a:r>
            <a:endParaRPr lang="de-DE" sz="1400" dirty="0">
              <a:solidFill>
                <a:srgbClr val="003366"/>
              </a:solidFill>
            </a:endParaRPr>
          </a:p>
        </p:txBody>
      </p:sp>
    </p:spTree>
    <p:extLst>
      <p:ext uri="{BB962C8B-B14F-4D97-AF65-F5344CB8AC3E}">
        <p14:creationId xmlns:p14="http://schemas.microsoft.com/office/powerpoint/2010/main" val="21180597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de-DE" dirty="0" smtClean="0">
                <a:latin typeface="Sero Offc Pro" panose="020B0504020101020102" pitchFamily="34" charset="0"/>
                <a:cs typeface="Segoe UI" pitchFamily="34" charset="0"/>
              </a:rPr>
              <a:t>Als Linguist im Verlag</a:t>
            </a:r>
          </a:p>
        </p:txBody>
      </p:sp>
      <p:sp>
        <p:nvSpPr>
          <p:cNvPr id="4" name="Rechteck 3"/>
          <p:cNvSpPr/>
          <p:nvPr/>
        </p:nvSpPr>
        <p:spPr>
          <a:xfrm>
            <a:off x="467544" y="1731580"/>
            <a:ext cx="7975075" cy="3785652"/>
          </a:xfrm>
          <a:prstGeom prst="rect">
            <a:avLst/>
          </a:prstGeom>
        </p:spPr>
        <p:txBody>
          <a:bodyPr wrap="square">
            <a:spAutoFit/>
          </a:bodyPr>
          <a:lstStyle/>
          <a:p>
            <a:r>
              <a:rPr lang="de-DE" sz="2000" dirty="0">
                <a:solidFill>
                  <a:srgbClr val="003366"/>
                </a:solidFill>
                <a:latin typeface="Sero Offc Pro" panose="020B0504020101020102" pitchFamily="34" charset="0"/>
              </a:rPr>
              <a:t>Über PONS: </a:t>
            </a:r>
            <a:br>
              <a:rPr lang="de-DE" sz="2000" dirty="0">
                <a:solidFill>
                  <a:srgbClr val="003366"/>
                </a:solidFill>
                <a:latin typeface="Sero Offc Pro" panose="020B0504020101020102" pitchFamily="34" charset="0"/>
              </a:rPr>
            </a:br>
            <a:r>
              <a:rPr lang="de-DE" sz="2000" dirty="0">
                <a:solidFill>
                  <a:srgbClr val="003366"/>
                </a:solidFill>
                <a:latin typeface="Sero Offc Pro" panose="020B0504020101020102" pitchFamily="34" charset="0"/>
              </a:rPr>
              <a:t>PONS ist einer der führenden Sprachenverlage in Deutschland. Seit </a:t>
            </a:r>
            <a:r>
              <a:rPr lang="de-DE" sz="2000" dirty="0" smtClean="0">
                <a:solidFill>
                  <a:srgbClr val="003366"/>
                </a:solidFill>
                <a:latin typeface="Sero Offc Pro" panose="020B0504020101020102" pitchFamily="34" charset="0"/>
              </a:rPr>
              <a:t>38 </a:t>
            </a:r>
            <a:r>
              <a:rPr lang="de-DE" sz="2000" dirty="0">
                <a:solidFill>
                  <a:srgbClr val="003366"/>
                </a:solidFill>
                <a:latin typeface="Sero Offc Pro" panose="020B0504020101020102" pitchFamily="34" charset="0"/>
              </a:rPr>
              <a:t>Jahren entwickelt er grüne Wörterbücher und </a:t>
            </a:r>
            <a:r>
              <a:rPr lang="de-DE" sz="2000" dirty="0" smtClean="0">
                <a:solidFill>
                  <a:srgbClr val="003366"/>
                </a:solidFill>
                <a:latin typeface="Sero Offc Pro" panose="020B0504020101020102" pitchFamily="34" charset="0"/>
              </a:rPr>
              <a:t>Sprachlernmaterialien: klassische Bücher </a:t>
            </a:r>
            <a:r>
              <a:rPr lang="de-DE" sz="2000" dirty="0">
                <a:solidFill>
                  <a:srgbClr val="003366"/>
                </a:solidFill>
                <a:latin typeface="Sero Offc Pro" panose="020B0504020101020102" pitchFamily="34" charset="0"/>
              </a:rPr>
              <a:t>und </a:t>
            </a:r>
            <a:r>
              <a:rPr lang="de-DE" sz="2000" dirty="0" smtClean="0">
                <a:solidFill>
                  <a:srgbClr val="003366"/>
                </a:solidFill>
                <a:latin typeface="Sero Offc Pro" panose="020B0504020101020102" pitchFamily="34" charset="0"/>
              </a:rPr>
              <a:t>Sprachkurse </a:t>
            </a:r>
            <a:r>
              <a:rPr lang="de-DE" sz="2000" dirty="0">
                <a:solidFill>
                  <a:srgbClr val="003366"/>
                </a:solidFill>
                <a:latin typeface="Sero Offc Pro" panose="020B0504020101020102" pitchFamily="34" charset="0"/>
              </a:rPr>
              <a:t>für 32 verschiedene Sprachen von Arabisch bis Ungarisch, über 400 Sprachen-Apps und </a:t>
            </a:r>
            <a:r>
              <a:rPr lang="de-DE" sz="2000" dirty="0" smtClean="0">
                <a:solidFill>
                  <a:srgbClr val="003366"/>
                </a:solidFill>
                <a:latin typeface="Sero Offc Pro" panose="020B0504020101020102" pitchFamily="34" charset="0"/>
              </a:rPr>
              <a:t>das kostenlose </a:t>
            </a:r>
            <a:r>
              <a:rPr lang="de-DE" sz="2000" dirty="0">
                <a:solidFill>
                  <a:srgbClr val="003366"/>
                </a:solidFill>
                <a:latin typeface="Sero Offc Pro" panose="020B0504020101020102" pitchFamily="34" charset="0"/>
              </a:rPr>
              <a:t>Online-Wörterbuch für </a:t>
            </a:r>
            <a:r>
              <a:rPr lang="de-DE" sz="2000" dirty="0" smtClean="0">
                <a:solidFill>
                  <a:srgbClr val="003366"/>
                </a:solidFill>
                <a:latin typeface="Sero Offc Pro" panose="020B0504020101020102" pitchFamily="34" charset="0"/>
              </a:rPr>
              <a:t>20 </a:t>
            </a:r>
            <a:r>
              <a:rPr lang="de-DE" sz="2000" dirty="0">
                <a:solidFill>
                  <a:srgbClr val="003366"/>
                </a:solidFill>
                <a:latin typeface="Sero Offc Pro" panose="020B0504020101020102" pitchFamily="34" charset="0"/>
              </a:rPr>
              <a:t>Sprachen unter </a:t>
            </a:r>
            <a:r>
              <a:rPr lang="de-DE" sz="2000" dirty="0" smtClean="0">
                <a:solidFill>
                  <a:srgbClr val="003366"/>
                </a:solidFill>
                <a:latin typeface="Sero Offc Pro" panose="020B0504020101020102" pitchFamily="34" charset="0"/>
              </a:rPr>
              <a:t>www.pons.de. </a:t>
            </a:r>
          </a:p>
          <a:p>
            <a:endParaRPr lang="de-DE" sz="2000" dirty="0">
              <a:solidFill>
                <a:srgbClr val="003366"/>
              </a:solidFill>
              <a:latin typeface="Sero Offc Pro" panose="020B0504020101020102" pitchFamily="34" charset="0"/>
            </a:endParaRPr>
          </a:p>
          <a:p>
            <a:r>
              <a:rPr lang="de-DE" sz="2000" dirty="0" smtClean="0">
                <a:solidFill>
                  <a:srgbClr val="003366"/>
                </a:solidFill>
                <a:latin typeface="Sero Offc Pro" panose="020B0504020101020102" pitchFamily="34" charset="0"/>
              </a:rPr>
              <a:t>90 Mitarbeiter in Stuttgart</a:t>
            </a:r>
          </a:p>
          <a:p>
            <a:r>
              <a:rPr lang="de-DE" sz="2000" dirty="0" smtClean="0">
                <a:solidFill>
                  <a:srgbClr val="003366"/>
                </a:solidFill>
                <a:latin typeface="Sero Offc Pro" panose="020B0504020101020102" pitchFamily="34" charset="0"/>
              </a:rPr>
              <a:t>+ freie Mitarbeiter (Muttersprachler-Prinzip)</a:t>
            </a:r>
          </a:p>
          <a:p>
            <a:endParaRPr lang="de-DE" sz="2000" dirty="0">
              <a:solidFill>
                <a:srgbClr val="003366"/>
              </a:solidFill>
              <a:latin typeface="Sero Offc Pro" panose="020B0504020101020102" pitchFamily="34" charset="0"/>
            </a:endParaRPr>
          </a:p>
          <a:p>
            <a:r>
              <a:rPr lang="de-DE" sz="2000" dirty="0" smtClean="0">
                <a:solidFill>
                  <a:srgbClr val="003366"/>
                </a:solidFill>
                <a:latin typeface="Sero Offc Pro" panose="020B0504020101020102" pitchFamily="34" charset="0"/>
              </a:rPr>
              <a:t>Mitglied der Klett-Gruppe </a:t>
            </a:r>
            <a:endParaRPr lang="de-DE" sz="2000" dirty="0">
              <a:solidFill>
                <a:srgbClr val="003366"/>
              </a:solidFill>
              <a:latin typeface="Sero Offc Pro" panose="020B0504020101020102"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901" y="189111"/>
            <a:ext cx="2057099" cy="1151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hteck 2"/>
          <p:cNvSpPr/>
          <p:nvPr/>
        </p:nvSpPr>
        <p:spPr>
          <a:xfrm>
            <a:off x="504056" y="6239053"/>
            <a:ext cx="4572000" cy="646331"/>
          </a:xfrm>
          <a:prstGeom prst="rect">
            <a:avLst/>
          </a:prstGeom>
        </p:spPr>
        <p:txBody>
          <a:bodyPr>
            <a:spAutoFit/>
          </a:bodyPr>
          <a:lstStyle/>
          <a:p>
            <a:r>
              <a:rPr lang="de-DE" dirty="0">
                <a:solidFill>
                  <a:srgbClr val="003366"/>
                </a:solidFill>
                <a:latin typeface="Sero Offc Pro" panose="020B0504020101020102" pitchFamily="34" charset="0"/>
              </a:rPr>
              <a:t>www.pons.de </a:t>
            </a:r>
            <a:br>
              <a:rPr lang="de-DE" dirty="0">
                <a:solidFill>
                  <a:srgbClr val="003366"/>
                </a:solidFill>
                <a:latin typeface="Sero Offc Pro" panose="020B0504020101020102" pitchFamily="34" charset="0"/>
              </a:rPr>
            </a:br>
            <a:r>
              <a:rPr lang="de-DE" dirty="0">
                <a:solidFill>
                  <a:srgbClr val="003366"/>
                </a:solidFill>
                <a:latin typeface="Sero Offc Pro" panose="020B0504020101020102" pitchFamily="34" charset="0"/>
              </a:rPr>
              <a:t>www.facebook.com/PONSverlag </a:t>
            </a:r>
          </a:p>
        </p:txBody>
      </p:sp>
    </p:spTree>
    <p:extLst>
      <p:ext uri="{BB962C8B-B14F-4D97-AF65-F5344CB8AC3E}">
        <p14:creationId xmlns:p14="http://schemas.microsoft.com/office/powerpoint/2010/main" val="164261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de-DE" dirty="0" smtClean="0">
                <a:latin typeface="Sero Offc Pro" panose="020B0504020101020102" pitchFamily="34" charset="0"/>
                <a:cs typeface="Segoe UI" pitchFamily="34" charset="0"/>
              </a:rPr>
              <a:t>Als Linguist im Verlag</a:t>
            </a:r>
          </a:p>
        </p:txBody>
      </p:sp>
      <p:sp>
        <p:nvSpPr>
          <p:cNvPr id="4" name="Rechteck 3"/>
          <p:cNvSpPr/>
          <p:nvPr/>
        </p:nvSpPr>
        <p:spPr>
          <a:xfrm>
            <a:off x="467544" y="1469097"/>
            <a:ext cx="7975075" cy="5632311"/>
          </a:xfrm>
          <a:prstGeom prst="rect">
            <a:avLst/>
          </a:prstGeom>
        </p:spPr>
        <p:txBody>
          <a:bodyPr wrap="square">
            <a:spAutoFit/>
          </a:bodyPr>
          <a:lstStyle/>
          <a:p>
            <a:pPr marL="342900" indent="-342900">
              <a:buFont typeface="Arial" panose="020B0604020202020204" pitchFamily="34" charset="0"/>
              <a:buChar char="•"/>
            </a:pPr>
            <a:r>
              <a:rPr lang="de-DE" sz="2000" dirty="0" smtClean="0">
                <a:solidFill>
                  <a:srgbClr val="003366"/>
                </a:solidFill>
                <a:latin typeface="Sero Offc Pro" panose="020B0504020101020102" pitchFamily="34" charset="0"/>
              </a:rPr>
              <a:t>Redakteure („Projektmanager“)</a:t>
            </a:r>
          </a:p>
          <a:p>
            <a:pPr marL="342900" indent="-342900">
              <a:buFont typeface="Arial" panose="020B0604020202020204" pitchFamily="34" charset="0"/>
              <a:buChar char="•"/>
            </a:pPr>
            <a:r>
              <a:rPr lang="de-DE" sz="2000" dirty="0" smtClean="0">
                <a:solidFill>
                  <a:srgbClr val="003366"/>
                </a:solidFill>
                <a:latin typeface="Sero Offc Pro" panose="020B0504020101020102" pitchFamily="34" charset="0"/>
              </a:rPr>
              <a:t>Computerlinguisten</a:t>
            </a:r>
          </a:p>
          <a:p>
            <a:pPr marL="342900" indent="-342900">
              <a:buFont typeface="Arial" panose="020B0604020202020204" pitchFamily="34" charset="0"/>
              <a:buChar char="•"/>
            </a:pPr>
            <a:r>
              <a:rPr lang="de-DE" sz="2000" dirty="0" smtClean="0">
                <a:solidFill>
                  <a:srgbClr val="003366"/>
                </a:solidFill>
                <a:latin typeface="Sero Offc Pro" panose="020B0504020101020102" pitchFamily="34" charset="0"/>
              </a:rPr>
              <a:t>Informatiker (Webdesign, </a:t>
            </a:r>
            <a:r>
              <a:rPr lang="de-DE" sz="2000" dirty="0" err="1" smtClean="0">
                <a:solidFill>
                  <a:srgbClr val="003366"/>
                </a:solidFill>
                <a:latin typeface="Sero Offc Pro" panose="020B0504020101020102" pitchFamily="34" charset="0"/>
              </a:rPr>
              <a:t>Serveradmin</a:t>
            </a:r>
            <a:r>
              <a:rPr lang="de-DE" sz="2000" dirty="0" smtClean="0">
                <a:solidFill>
                  <a:srgbClr val="003366"/>
                </a:solidFill>
                <a:latin typeface="Sero Offc Pro" panose="020B0504020101020102" pitchFamily="34" charset="0"/>
              </a:rPr>
              <a:t>, Wörterbuch-Backend)</a:t>
            </a:r>
          </a:p>
          <a:p>
            <a:pPr marL="342900" indent="-342900">
              <a:buFont typeface="Arial" panose="020B0604020202020204" pitchFamily="34" charset="0"/>
              <a:buChar char="•"/>
            </a:pPr>
            <a:r>
              <a:rPr lang="de-DE" sz="2000" dirty="0" smtClean="0">
                <a:solidFill>
                  <a:srgbClr val="003366"/>
                </a:solidFill>
                <a:latin typeface="Sero Offc Pro" panose="020B0504020101020102" pitchFamily="34" charset="0"/>
              </a:rPr>
              <a:t>Mediengestalter</a:t>
            </a:r>
          </a:p>
          <a:p>
            <a:pPr marL="342900" indent="-342900">
              <a:buFont typeface="Arial" panose="020B0604020202020204" pitchFamily="34" charset="0"/>
              <a:buChar char="•"/>
            </a:pPr>
            <a:r>
              <a:rPr lang="de-DE" sz="2000" dirty="0" smtClean="0">
                <a:solidFill>
                  <a:srgbClr val="003366"/>
                </a:solidFill>
                <a:latin typeface="Sero Offc Pro" panose="020B0504020101020102" pitchFamily="34" charset="0"/>
              </a:rPr>
              <a:t>Marketingmanager</a:t>
            </a:r>
          </a:p>
          <a:p>
            <a:pPr marL="342900" indent="-342900">
              <a:buFont typeface="Arial" panose="020B0604020202020204" pitchFamily="34" charset="0"/>
              <a:buChar char="•"/>
            </a:pPr>
            <a:r>
              <a:rPr lang="de-DE" sz="2000" dirty="0" smtClean="0">
                <a:solidFill>
                  <a:srgbClr val="003366"/>
                </a:solidFill>
                <a:latin typeface="Sero Offc Pro" panose="020B0504020101020102" pitchFamily="34" charset="0"/>
              </a:rPr>
              <a:t>Vertriebsmanager, Key Account Manager</a:t>
            </a:r>
          </a:p>
          <a:p>
            <a:pPr marL="342900" indent="-342900">
              <a:buFont typeface="Arial" panose="020B0604020202020204" pitchFamily="34" charset="0"/>
              <a:buChar char="•"/>
            </a:pPr>
            <a:r>
              <a:rPr lang="de-DE" sz="2000" dirty="0" smtClean="0">
                <a:solidFill>
                  <a:srgbClr val="003366"/>
                </a:solidFill>
                <a:latin typeface="Sero Offc Pro" panose="020B0504020101020102" pitchFamily="34" charset="0"/>
              </a:rPr>
              <a:t>Außendienstmitarbeiter</a:t>
            </a:r>
          </a:p>
          <a:p>
            <a:pPr marL="342900" indent="-342900">
              <a:buFont typeface="Arial" panose="020B0604020202020204" pitchFamily="34" charset="0"/>
              <a:buChar char="•"/>
            </a:pPr>
            <a:r>
              <a:rPr lang="de-DE" sz="2000" dirty="0" smtClean="0">
                <a:solidFill>
                  <a:srgbClr val="003366"/>
                </a:solidFill>
                <a:latin typeface="Sero Offc Pro" panose="020B0504020101020102" pitchFamily="34" charset="0"/>
              </a:rPr>
              <a:t>Team Lizenzen und Auftragsproduktionen</a:t>
            </a:r>
          </a:p>
          <a:p>
            <a:pPr marL="342900" indent="-342900">
              <a:buFont typeface="Arial" panose="020B0604020202020204" pitchFamily="34" charset="0"/>
              <a:buChar char="•"/>
            </a:pPr>
            <a:r>
              <a:rPr lang="de-DE" sz="2000" dirty="0" smtClean="0">
                <a:solidFill>
                  <a:srgbClr val="003366"/>
                </a:solidFill>
                <a:latin typeface="Sero Offc Pro" panose="020B0504020101020102" pitchFamily="34" charset="0"/>
              </a:rPr>
              <a:t>Kundenservice</a:t>
            </a:r>
          </a:p>
          <a:p>
            <a:pPr marL="342900" indent="-342900">
              <a:buFont typeface="Arial" panose="020B0604020202020204" pitchFamily="34" charset="0"/>
              <a:buChar char="•"/>
            </a:pPr>
            <a:r>
              <a:rPr lang="de-DE" sz="2000" dirty="0" smtClean="0">
                <a:solidFill>
                  <a:srgbClr val="003366"/>
                </a:solidFill>
                <a:latin typeface="Sero Offc Pro" panose="020B0504020101020102" pitchFamily="34" charset="0"/>
              </a:rPr>
              <a:t>Hersteller</a:t>
            </a:r>
          </a:p>
          <a:p>
            <a:pPr marL="342900" indent="-342900">
              <a:buFont typeface="Arial" panose="020B0604020202020204" pitchFamily="34" charset="0"/>
              <a:buChar char="•"/>
            </a:pPr>
            <a:r>
              <a:rPr lang="de-DE" sz="2000" dirty="0" smtClean="0">
                <a:solidFill>
                  <a:srgbClr val="003366"/>
                </a:solidFill>
                <a:latin typeface="Sero Offc Pro" panose="020B0504020101020102" pitchFamily="34" charset="0"/>
              </a:rPr>
              <a:t>Einkäufer</a:t>
            </a:r>
          </a:p>
          <a:p>
            <a:pPr marL="342900" indent="-342900">
              <a:buFont typeface="Arial" panose="020B0604020202020204" pitchFamily="34" charset="0"/>
              <a:buChar char="•"/>
            </a:pPr>
            <a:r>
              <a:rPr lang="de-DE" sz="2000" dirty="0" smtClean="0">
                <a:solidFill>
                  <a:srgbClr val="003366"/>
                </a:solidFill>
                <a:latin typeface="Sero Offc Pro" panose="020B0504020101020102" pitchFamily="34" charset="0"/>
              </a:rPr>
              <a:t>Controller</a:t>
            </a:r>
          </a:p>
          <a:p>
            <a:pPr marL="342900" indent="-342900">
              <a:buFont typeface="Arial" panose="020B0604020202020204" pitchFamily="34" charset="0"/>
              <a:buChar char="•"/>
            </a:pPr>
            <a:r>
              <a:rPr lang="de-DE" sz="2000" dirty="0" smtClean="0">
                <a:solidFill>
                  <a:srgbClr val="003366"/>
                </a:solidFill>
                <a:latin typeface="Sero Offc Pro" panose="020B0504020101020102" pitchFamily="34" charset="0"/>
              </a:rPr>
              <a:t>Personalmanager</a:t>
            </a:r>
          </a:p>
          <a:p>
            <a:pPr marL="342900" indent="-342900">
              <a:buFont typeface="Arial" panose="020B0604020202020204" pitchFamily="34" charset="0"/>
              <a:buChar char="•"/>
            </a:pPr>
            <a:r>
              <a:rPr lang="de-DE" sz="2000" dirty="0" smtClean="0">
                <a:solidFill>
                  <a:srgbClr val="003366"/>
                </a:solidFill>
                <a:latin typeface="Sero Offc Pro" panose="020B0504020101020102" pitchFamily="34" charset="0"/>
              </a:rPr>
              <a:t>Assistenzen</a:t>
            </a:r>
          </a:p>
          <a:p>
            <a:pPr marL="342900" indent="-342900">
              <a:buFont typeface="Arial" panose="020B0604020202020204" pitchFamily="34" charset="0"/>
              <a:buChar char="•"/>
            </a:pPr>
            <a:r>
              <a:rPr lang="de-DE" sz="2000" dirty="0" smtClean="0">
                <a:solidFill>
                  <a:srgbClr val="003366"/>
                </a:solidFill>
                <a:latin typeface="Sero Offc Pro" panose="020B0504020101020102" pitchFamily="34" charset="0"/>
              </a:rPr>
              <a:t>Geschäftsleitung</a:t>
            </a:r>
          </a:p>
          <a:p>
            <a:pPr marL="342900" indent="-342900">
              <a:buFont typeface="Arial" panose="020B0604020202020204" pitchFamily="34" charset="0"/>
              <a:buChar char="•"/>
            </a:pPr>
            <a:endParaRPr lang="de-DE" sz="2000" dirty="0" smtClean="0">
              <a:solidFill>
                <a:srgbClr val="003366"/>
              </a:solidFill>
              <a:latin typeface="Sero Offc Pro" panose="020B0504020101020102" pitchFamily="34" charset="0"/>
            </a:endParaRPr>
          </a:p>
          <a:p>
            <a:endParaRPr lang="de-DE" sz="2000" dirty="0">
              <a:solidFill>
                <a:srgbClr val="003366"/>
              </a:solidFill>
              <a:latin typeface="Sero Offc Pro" panose="020B0504020101020102" pitchFamily="34" charset="0"/>
            </a:endParaRPr>
          </a:p>
          <a:p>
            <a:endParaRPr lang="de-DE" sz="2000" dirty="0">
              <a:solidFill>
                <a:srgbClr val="003366"/>
              </a:solidFill>
              <a:latin typeface="Sero Offc Pro" panose="020B0504020101020102" pitchFamily="34" charset="0"/>
            </a:endParaRPr>
          </a:p>
        </p:txBody>
      </p:sp>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901" y="189111"/>
            <a:ext cx="2057099" cy="1151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hteck 2"/>
          <p:cNvSpPr/>
          <p:nvPr/>
        </p:nvSpPr>
        <p:spPr>
          <a:xfrm>
            <a:off x="504056" y="6239053"/>
            <a:ext cx="4572000" cy="646331"/>
          </a:xfrm>
          <a:prstGeom prst="rect">
            <a:avLst/>
          </a:prstGeom>
        </p:spPr>
        <p:txBody>
          <a:bodyPr>
            <a:spAutoFit/>
          </a:bodyPr>
          <a:lstStyle/>
          <a:p>
            <a:r>
              <a:rPr lang="de-DE" dirty="0">
                <a:solidFill>
                  <a:srgbClr val="003366"/>
                </a:solidFill>
                <a:latin typeface="Sero Offc Pro" panose="020B0504020101020102" pitchFamily="34" charset="0"/>
              </a:rPr>
              <a:t>www.pons.de </a:t>
            </a:r>
            <a:br>
              <a:rPr lang="de-DE" dirty="0">
                <a:solidFill>
                  <a:srgbClr val="003366"/>
                </a:solidFill>
                <a:latin typeface="Sero Offc Pro" panose="020B0504020101020102" pitchFamily="34" charset="0"/>
              </a:rPr>
            </a:br>
            <a:r>
              <a:rPr lang="de-DE" dirty="0">
                <a:solidFill>
                  <a:srgbClr val="003366"/>
                </a:solidFill>
                <a:latin typeface="Sero Offc Pro" panose="020B0504020101020102" pitchFamily="34" charset="0"/>
              </a:rPr>
              <a:t>www.facebook.com/PONSverlag </a:t>
            </a:r>
          </a:p>
        </p:txBody>
      </p:sp>
    </p:spTree>
    <p:extLst>
      <p:ext uri="{BB962C8B-B14F-4D97-AF65-F5344CB8AC3E}">
        <p14:creationId xmlns:p14="http://schemas.microsoft.com/office/powerpoint/2010/main" val="259079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de-DE" dirty="0" smtClean="0">
                <a:latin typeface="Sero Offc Pro" panose="020B0504020101020102" pitchFamily="34" charset="0"/>
                <a:cs typeface="Segoe UI" pitchFamily="34" charset="0"/>
              </a:rPr>
              <a:t>Als Linguist im Verlag</a:t>
            </a:r>
          </a:p>
        </p:txBody>
      </p:sp>
      <p:sp>
        <p:nvSpPr>
          <p:cNvPr id="4" name="Rechteck 3"/>
          <p:cNvSpPr/>
          <p:nvPr/>
        </p:nvSpPr>
        <p:spPr>
          <a:xfrm>
            <a:off x="467544" y="1469097"/>
            <a:ext cx="8496944" cy="4093428"/>
          </a:xfrm>
          <a:prstGeom prst="rect">
            <a:avLst/>
          </a:prstGeom>
        </p:spPr>
        <p:txBody>
          <a:bodyPr wrap="square">
            <a:spAutoFit/>
          </a:bodyPr>
          <a:lstStyle/>
          <a:p>
            <a:r>
              <a:rPr lang="de-DE" sz="2000" dirty="0" smtClean="0">
                <a:solidFill>
                  <a:srgbClr val="003366"/>
                </a:solidFill>
                <a:latin typeface="Sero Offc Pro" panose="020B0504020101020102" pitchFamily="34" charset="0"/>
              </a:rPr>
              <a:t>Aufgaben eines Projektmanagers:</a:t>
            </a:r>
          </a:p>
          <a:p>
            <a:pPr marL="342900" indent="-342900">
              <a:buFont typeface="Arial" panose="020B0604020202020204" pitchFamily="34" charset="0"/>
              <a:buChar char="•"/>
            </a:pPr>
            <a:r>
              <a:rPr lang="de-DE" sz="2000" dirty="0" smtClean="0">
                <a:solidFill>
                  <a:srgbClr val="003366"/>
                </a:solidFill>
                <a:latin typeface="Sero Offc Pro" panose="020B0504020101020102" pitchFamily="34" charset="0"/>
              </a:rPr>
              <a:t>Marktanalyse</a:t>
            </a:r>
          </a:p>
          <a:p>
            <a:pPr marL="342900" indent="-342900">
              <a:buFont typeface="Arial" panose="020B0604020202020204" pitchFamily="34" charset="0"/>
              <a:buChar char="•"/>
            </a:pPr>
            <a:r>
              <a:rPr lang="de-DE" sz="2000" dirty="0" smtClean="0">
                <a:solidFill>
                  <a:srgbClr val="003366"/>
                </a:solidFill>
                <a:latin typeface="Sero Offc Pro" panose="020B0504020101020102" pitchFamily="34" charset="0"/>
              </a:rPr>
              <a:t>Konkurrenzanalyse</a:t>
            </a:r>
          </a:p>
          <a:p>
            <a:pPr marL="342900" indent="-342900">
              <a:buFont typeface="Arial" panose="020B0604020202020204" pitchFamily="34" charset="0"/>
              <a:buChar char="•"/>
            </a:pPr>
            <a:r>
              <a:rPr lang="de-DE" sz="2000" dirty="0" smtClean="0">
                <a:solidFill>
                  <a:srgbClr val="003366"/>
                </a:solidFill>
                <a:latin typeface="Sero Offc Pro" panose="020B0504020101020102" pitchFamily="34" charset="0"/>
              </a:rPr>
              <a:t>Produktkalkulation</a:t>
            </a:r>
          </a:p>
          <a:p>
            <a:pPr marL="342900" indent="-342900">
              <a:buFont typeface="Arial" panose="020B0604020202020204" pitchFamily="34" charset="0"/>
              <a:buChar char="•"/>
            </a:pPr>
            <a:r>
              <a:rPr lang="de-DE" sz="2000" dirty="0" smtClean="0">
                <a:solidFill>
                  <a:srgbClr val="003366"/>
                </a:solidFill>
                <a:latin typeface="Sero Offc Pro" panose="020B0504020101020102" pitchFamily="34" charset="0"/>
              </a:rPr>
              <a:t>Produktinhalt</a:t>
            </a:r>
          </a:p>
          <a:p>
            <a:pPr marL="342900" indent="-342900">
              <a:buFont typeface="Arial" panose="020B0604020202020204" pitchFamily="34" charset="0"/>
              <a:buChar char="•"/>
            </a:pPr>
            <a:r>
              <a:rPr lang="de-DE" sz="2000" dirty="0" err="1" smtClean="0">
                <a:solidFill>
                  <a:srgbClr val="003366"/>
                </a:solidFill>
                <a:latin typeface="Sero Offc Pro" panose="020B0504020101020102" pitchFamily="34" charset="0"/>
              </a:rPr>
              <a:t>Autorenaquise</a:t>
            </a:r>
            <a:endParaRPr lang="de-DE" sz="2000" dirty="0" smtClean="0">
              <a:solidFill>
                <a:srgbClr val="003366"/>
              </a:solidFill>
              <a:latin typeface="Sero Offc Pro" panose="020B0504020101020102" pitchFamily="34" charset="0"/>
            </a:endParaRPr>
          </a:p>
          <a:p>
            <a:pPr marL="342900" indent="-342900">
              <a:buFont typeface="Arial" panose="020B0604020202020204" pitchFamily="34" charset="0"/>
              <a:buChar char="•"/>
            </a:pPr>
            <a:r>
              <a:rPr lang="de-DE" sz="2000" dirty="0" smtClean="0">
                <a:solidFill>
                  <a:srgbClr val="003366"/>
                </a:solidFill>
                <a:latin typeface="Sero Offc Pro" panose="020B0504020101020102" pitchFamily="34" charset="0"/>
              </a:rPr>
              <a:t>Zusammenarbeit mit Herstellung (Layout) bzw.</a:t>
            </a:r>
          </a:p>
          <a:p>
            <a:pPr marL="342900" indent="-342900"/>
            <a:r>
              <a:rPr lang="de-DE" sz="2000" dirty="0" smtClean="0">
                <a:solidFill>
                  <a:srgbClr val="003366"/>
                </a:solidFill>
                <a:latin typeface="Sero Offc Pro" panose="020B0504020101020102" pitchFamily="34" charset="0"/>
              </a:rPr>
              <a:t>	bei Software mit </a:t>
            </a:r>
            <a:r>
              <a:rPr lang="de-DE" sz="2000" smtClean="0">
                <a:solidFill>
                  <a:srgbClr val="003366"/>
                </a:solidFill>
                <a:latin typeface="Sero Offc Pro" panose="020B0504020101020102" pitchFamily="34" charset="0"/>
              </a:rPr>
              <a:t>den Entwicklern</a:t>
            </a:r>
            <a:endParaRPr lang="de-DE" sz="2000" dirty="0" smtClean="0">
              <a:solidFill>
                <a:srgbClr val="003366"/>
              </a:solidFill>
              <a:latin typeface="Sero Offc Pro" panose="020B0504020101020102" pitchFamily="34" charset="0"/>
            </a:endParaRPr>
          </a:p>
          <a:p>
            <a:pPr marL="342900" indent="-342900">
              <a:buFont typeface="Arial" panose="020B0604020202020204" pitchFamily="34" charset="0"/>
              <a:buChar char="•"/>
            </a:pPr>
            <a:r>
              <a:rPr lang="de-DE" sz="2000" dirty="0" smtClean="0">
                <a:solidFill>
                  <a:srgbClr val="003366"/>
                </a:solidFill>
                <a:latin typeface="Sero Offc Pro" panose="020B0504020101020102" pitchFamily="34" charset="0"/>
              </a:rPr>
              <a:t>Zusammenarbeit mit Marketing</a:t>
            </a:r>
          </a:p>
          <a:p>
            <a:pPr marL="342900" indent="-342900">
              <a:buFont typeface="Arial" panose="020B0604020202020204" pitchFamily="34" charset="0"/>
              <a:buChar char="•"/>
            </a:pPr>
            <a:r>
              <a:rPr lang="de-DE" sz="2000" dirty="0" smtClean="0">
                <a:solidFill>
                  <a:srgbClr val="003366"/>
                </a:solidFill>
                <a:latin typeface="Sero Offc Pro" panose="020B0504020101020102" pitchFamily="34" charset="0"/>
              </a:rPr>
              <a:t>Zusammenarbeit mit Vertrieb</a:t>
            </a:r>
          </a:p>
          <a:p>
            <a:pPr marL="342900" indent="-342900">
              <a:buFont typeface="Arial" panose="020B0604020202020204" pitchFamily="34" charset="0"/>
              <a:buChar char="•"/>
            </a:pPr>
            <a:endParaRPr lang="de-DE" sz="2000" dirty="0">
              <a:solidFill>
                <a:srgbClr val="003366"/>
              </a:solidFill>
              <a:latin typeface="Sero Offc Pro" panose="020B0504020101020102" pitchFamily="34" charset="0"/>
            </a:endParaRPr>
          </a:p>
          <a:p>
            <a:r>
              <a:rPr lang="de-DE" sz="2000" dirty="0" smtClean="0">
                <a:solidFill>
                  <a:srgbClr val="003366"/>
                </a:solidFill>
                <a:latin typeface="Sero Offc Pro" panose="020B0504020101020102" pitchFamily="34" charset="0"/>
                <a:sym typeface="Wingdings 3"/>
              </a:rPr>
              <a:t></a:t>
            </a:r>
            <a:r>
              <a:rPr lang="de-DE" sz="2000" dirty="0" smtClean="0">
                <a:solidFill>
                  <a:srgbClr val="003366"/>
                </a:solidFill>
                <a:latin typeface="Sero Offc Pro" panose="020B0504020101020102" pitchFamily="34" charset="0"/>
              </a:rPr>
              <a:t> </a:t>
            </a:r>
            <a:r>
              <a:rPr lang="de-DE" sz="2000" dirty="0">
                <a:solidFill>
                  <a:srgbClr val="003366"/>
                </a:solidFill>
                <a:latin typeface="Sero Offc Pro" panose="020B0504020101020102" pitchFamily="34" charset="0"/>
              </a:rPr>
              <a:t>breite Basis, Verständnis für das ganze Spektrum um ein </a:t>
            </a:r>
            <a:r>
              <a:rPr lang="de-DE" sz="2000" dirty="0" smtClean="0">
                <a:solidFill>
                  <a:srgbClr val="003366"/>
                </a:solidFill>
                <a:latin typeface="Sero Offc Pro" panose="020B0504020101020102" pitchFamily="34" charset="0"/>
              </a:rPr>
              <a:t>Produkt</a:t>
            </a:r>
          </a:p>
          <a:p>
            <a:r>
              <a:rPr lang="de-DE" sz="2000" dirty="0">
                <a:solidFill>
                  <a:srgbClr val="003366"/>
                </a:solidFill>
                <a:latin typeface="Sero Offc Pro" panose="020B0504020101020102" pitchFamily="34" charset="0"/>
                <a:sym typeface="Wingdings 3"/>
              </a:rPr>
              <a:t> Spezialwissen bzw. </a:t>
            </a:r>
            <a:r>
              <a:rPr lang="de-DE" sz="2000" dirty="0" err="1">
                <a:solidFill>
                  <a:srgbClr val="003366"/>
                </a:solidFill>
                <a:latin typeface="Sero Offc Pro" panose="020B0504020101020102" pitchFamily="34" charset="0"/>
                <a:sym typeface="Wingdings 3"/>
              </a:rPr>
              <a:t>mutterspr</a:t>
            </a:r>
            <a:r>
              <a:rPr lang="de-DE" sz="2000" dirty="0">
                <a:solidFill>
                  <a:srgbClr val="003366"/>
                </a:solidFill>
                <a:latin typeface="Sero Offc Pro" panose="020B0504020101020102" pitchFamily="34" charset="0"/>
                <a:sym typeface="Wingdings 3"/>
              </a:rPr>
              <a:t>. Kompetenz eher als freier Mitarbeiter</a:t>
            </a:r>
            <a:endParaRPr lang="de-DE" sz="2000" dirty="0">
              <a:solidFill>
                <a:srgbClr val="003366"/>
              </a:solidFill>
              <a:latin typeface="Sero Offc Pro" panose="020B0504020101020102" pitchFamily="34" charset="0"/>
            </a:endParaRPr>
          </a:p>
        </p:txBody>
      </p:sp>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901" y="189111"/>
            <a:ext cx="2057099" cy="1151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hteck 2"/>
          <p:cNvSpPr/>
          <p:nvPr/>
        </p:nvSpPr>
        <p:spPr>
          <a:xfrm>
            <a:off x="504056" y="6239053"/>
            <a:ext cx="4572000" cy="646331"/>
          </a:xfrm>
          <a:prstGeom prst="rect">
            <a:avLst/>
          </a:prstGeom>
        </p:spPr>
        <p:txBody>
          <a:bodyPr>
            <a:spAutoFit/>
          </a:bodyPr>
          <a:lstStyle/>
          <a:p>
            <a:r>
              <a:rPr lang="de-DE" dirty="0">
                <a:solidFill>
                  <a:srgbClr val="003366"/>
                </a:solidFill>
                <a:latin typeface="Sero Offc Pro" panose="020B0504020101020102" pitchFamily="34" charset="0"/>
              </a:rPr>
              <a:t>www.pons.de </a:t>
            </a:r>
            <a:br>
              <a:rPr lang="de-DE" dirty="0">
                <a:solidFill>
                  <a:srgbClr val="003366"/>
                </a:solidFill>
                <a:latin typeface="Sero Offc Pro" panose="020B0504020101020102" pitchFamily="34" charset="0"/>
              </a:rPr>
            </a:br>
            <a:r>
              <a:rPr lang="de-DE" dirty="0">
                <a:solidFill>
                  <a:srgbClr val="003366"/>
                </a:solidFill>
                <a:latin typeface="Sero Offc Pro" panose="020B0504020101020102" pitchFamily="34" charset="0"/>
              </a:rPr>
              <a:t>www.facebook.com/PONSverlag </a:t>
            </a:r>
          </a:p>
        </p:txBody>
      </p:sp>
    </p:spTree>
    <p:extLst>
      <p:ext uri="{BB962C8B-B14F-4D97-AF65-F5344CB8AC3E}">
        <p14:creationId xmlns:p14="http://schemas.microsoft.com/office/powerpoint/2010/main" val="248664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de-DE" dirty="0" smtClean="0">
                <a:latin typeface="Sero Offc Pro" panose="020B0504020101020102" pitchFamily="34" charset="0"/>
                <a:cs typeface="Segoe UI" pitchFamily="34" charset="0"/>
              </a:rPr>
              <a:t>Als Linguist im Verlag</a:t>
            </a:r>
          </a:p>
        </p:txBody>
      </p:sp>
      <p:sp>
        <p:nvSpPr>
          <p:cNvPr id="4" name="Rechteck 3"/>
          <p:cNvSpPr/>
          <p:nvPr/>
        </p:nvSpPr>
        <p:spPr>
          <a:xfrm>
            <a:off x="467544" y="1469097"/>
            <a:ext cx="8496944" cy="3477875"/>
          </a:xfrm>
          <a:prstGeom prst="rect">
            <a:avLst/>
          </a:prstGeom>
        </p:spPr>
        <p:txBody>
          <a:bodyPr wrap="square">
            <a:spAutoFit/>
          </a:bodyPr>
          <a:lstStyle/>
          <a:p>
            <a:r>
              <a:rPr lang="de-DE" sz="2000" dirty="0" smtClean="0">
                <a:solidFill>
                  <a:srgbClr val="003366"/>
                </a:solidFill>
                <a:latin typeface="Sero Offc Pro" panose="020B0504020101020102" pitchFamily="34" charset="0"/>
              </a:rPr>
              <a:t>Meine Aufgaben:</a:t>
            </a:r>
          </a:p>
          <a:p>
            <a:endParaRPr lang="de-DE" sz="2000" dirty="0">
              <a:solidFill>
                <a:srgbClr val="003366"/>
              </a:solidFill>
              <a:latin typeface="Sero Offc Pro" panose="020B0504020101020102" pitchFamily="34" charset="0"/>
            </a:endParaRPr>
          </a:p>
          <a:p>
            <a:pPr marL="285750" indent="-285750">
              <a:buFont typeface="Arial" panose="020B0604020202020204" pitchFamily="34" charset="0"/>
              <a:buChar char="•"/>
            </a:pPr>
            <a:r>
              <a:rPr lang="de-DE" sz="2000" dirty="0" smtClean="0">
                <a:solidFill>
                  <a:srgbClr val="003366"/>
                </a:solidFill>
                <a:latin typeface="Sero Offc Pro" panose="020B0504020101020102" pitchFamily="34" charset="0"/>
              </a:rPr>
              <a:t>Projektmanager </a:t>
            </a:r>
            <a:r>
              <a:rPr lang="de-DE" sz="2000" dirty="0">
                <a:solidFill>
                  <a:srgbClr val="003366"/>
                </a:solidFill>
                <a:latin typeface="Sero Offc Pro" panose="020B0504020101020102" pitchFamily="34" charset="0"/>
              </a:rPr>
              <a:t>Vokabeltrainer</a:t>
            </a:r>
          </a:p>
          <a:p>
            <a:pPr marL="285750" indent="-285750">
              <a:buFont typeface="Arial" panose="020B0604020202020204" pitchFamily="34" charset="0"/>
              <a:buChar char="•"/>
            </a:pPr>
            <a:r>
              <a:rPr lang="de-DE" sz="2000" dirty="0">
                <a:solidFill>
                  <a:srgbClr val="003366"/>
                </a:solidFill>
                <a:latin typeface="Sero Offc Pro" panose="020B0504020101020102" pitchFamily="34" charset="0"/>
              </a:rPr>
              <a:t>Technischer Produktmanager Online-Wörterbuch-App</a:t>
            </a:r>
          </a:p>
          <a:p>
            <a:pPr marL="285750" indent="-285750">
              <a:buFont typeface="Arial" panose="020B0604020202020204" pitchFamily="34" charset="0"/>
              <a:buChar char="•"/>
            </a:pPr>
            <a:r>
              <a:rPr lang="de-DE" sz="2000" dirty="0" smtClean="0">
                <a:solidFill>
                  <a:srgbClr val="003366"/>
                </a:solidFill>
                <a:latin typeface="Sero Offc Pro" panose="020B0504020101020102" pitchFamily="34" charset="0"/>
              </a:rPr>
              <a:t>Inhaltliche Betreuung der Online-Wörterbücher</a:t>
            </a:r>
            <a:endParaRPr lang="de-DE" sz="2000" dirty="0">
              <a:solidFill>
                <a:srgbClr val="003366"/>
              </a:solidFill>
              <a:latin typeface="Sero Offc Pro" panose="020B0504020101020102" pitchFamily="34" charset="0"/>
            </a:endParaRPr>
          </a:p>
          <a:p>
            <a:pPr marL="742950" lvl="1" indent="-285750">
              <a:buFont typeface="Arial" panose="020B0604020202020204" pitchFamily="34" charset="0"/>
              <a:buChar char="•"/>
            </a:pPr>
            <a:r>
              <a:rPr lang="de-DE" sz="2000" dirty="0">
                <a:solidFill>
                  <a:srgbClr val="003366"/>
                </a:solidFill>
                <a:latin typeface="Sero Offc Pro" panose="020B0504020101020102" pitchFamily="34" charset="0"/>
              </a:rPr>
              <a:t>Deutsch-Französisch</a:t>
            </a:r>
          </a:p>
          <a:p>
            <a:pPr marL="742950" lvl="1" indent="-285750">
              <a:buFont typeface="Arial" panose="020B0604020202020204" pitchFamily="34" charset="0"/>
              <a:buChar char="•"/>
            </a:pPr>
            <a:r>
              <a:rPr lang="de-DE" sz="2000" dirty="0">
                <a:solidFill>
                  <a:srgbClr val="003366"/>
                </a:solidFill>
                <a:latin typeface="Sero Offc Pro" panose="020B0504020101020102" pitchFamily="34" charset="0"/>
              </a:rPr>
              <a:t>Englisch-Französisch</a:t>
            </a:r>
          </a:p>
          <a:p>
            <a:pPr marL="742950" lvl="1" indent="-285750">
              <a:buFont typeface="Arial" panose="020B0604020202020204" pitchFamily="34" charset="0"/>
              <a:buChar char="•"/>
            </a:pPr>
            <a:r>
              <a:rPr lang="de-DE" sz="2000" dirty="0">
                <a:solidFill>
                  <a:srgbClr val="003366"/>
                </a:solidFill>
                <a:latin typeface="Sero Offc Pro" panose="020B0504020101020102" pitchFamily="34" charset="0"/>
              </a:rPr>
              <a:t>Deutsch-Latein</a:t>
            </a:r>
          </a:p>
          <a:p>
            <a:pPr marL="285750" indent="-285750">
              <a:buFont typeface="Arial" panose="020B0604020202020204" pitchFamily="34" charset="0"/>
              <a:buChar char="•"/>
            </a:pPr>
            <a:r>
              <a:rPr lang="de-DE" sz="2000" dirty="0" smtClean="0">
                <a:solidFill>
                  <a:srgbClr val="003366"/>
                </a:solidFill>
                <a:latin typeface="Sero Offc Pro" panose="020B0504020101020102" pitchFamily="34" charset="0"/>
              </a:rPr>
              <a:t>Kundenbetreuung </a:t>
            </a:r>
            <a:r>
              <a:rPr lang="de-DE" sz="2000" dirty="0">
                <a:solidFill>
                  <a:srgbClr val="003366"/>
                </a:solidFill>
                <a:latin typeface="Sero Offc Pro" panose="020B0504020101020102" pitchFamily="34" charset="0"/>
              </a:rPr>
              <a:t>Vokabeltrainer, Französisch, </a:t>
            </a:r>
            <a:r>
              <a:rPr lang="de-DE" sz="2000" dirty="0" smtClean="0">
                <a:solidFill>
                  <a:srgbClr val="003366"/>
                </a:solidFill>
                <a:latin typeface="Sero Offc Pro" panose="020B0504020101020102" pitchFamily="34" charset="0"/>
              </a:rPr>
              <a:t>Latein</a:t>
            </a:r>
          </a:p>
          <a:p>
            <a:pPr marL="285750" indent="-285750">
              <a:buFont typeface="Arial" panose="020B0604020202020204" pitchFamily="34" charset="0"/>
              <a:buChar char="•"/>
            </a:pPr>
            <a:r>
              <a:rPr lang="de-DE" sz="2000" dirty="0">
                <a:solidFill>
                  <a:srgbClr val="003366"/>
                </a:solidFill>
                <a:latin typeface="Sero Offc Pro" panose="020B0504020101020102" pitchFamily="34" charset="0"/>
              </a:rPr>
              <a:t>Datenkonvertierung Fachwortschätze und weitere neue </a:t>
            </a:r>
            <a:r>
              <a:rPr lang="de-DE" sz="2000" dirty="0" smtClean="0">
                <a:solidFill>
                  <a:srgbClr val="003366"/>
                </a:solidFill>
                <a:latin typeface="Sero Offc Pro" panose="020B0504020101020102" pitchFamily="34" charset="0"/>
              </a:rPr>
              <a:t>Inhalte</a:t>
            </a:r>
            <a:endParaRPr lang="de-DE" sz="2000" dirty="0">
              <a:solidFill>
                <a:srgbClr val="003366"/>
              </a:solidFill>
              <a:latin typeface="Sero Offc Pro" panose="020B0504020101020102" pitchFamily="34" charset="0"/>
            </a:endParaRPr>
          </a:p>
          <a:p>
            <a:endParaRPr lang="de-DE" sz="2000" dirty="0">
              <a:solidFill>
                <a:srgbClr val="003366"/>
              </a:solidFill>
              <a:latin typeface="Sero Offc Pro" panose="020B0504020101020102" pitchFamily="34" charset="0"/>
            </a:endParaRPr>
          </a:p>
        </p:txBody>
      </p:sp>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901" y="189111"/>
            <a:ext cx="2057099" cy="1151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hteck 2"/>
          <p:cNvSpPr/>
          <p:nvPr/>
        </p:nvSpPr>
        <p:spPr>
          <a:xfrm>
            <a:off x="504056" y="6239053"/>
            <a:ext cx="4572000" cy="646331"/>
          </a:xfrm>
          <a:prstGeom prst="rect">
            <a:avLst/>
          </a:prstGeom>
        </p:spPr>
        <p:txBody>
          <a:bodyPr>
            <a:spAutoFit/>
          </a:bodyPr>
          <a:lstStyle/>
          <a:p>
            <a:r>
              <a:rPr lang="de-DE" dirty="0">
                <a:solidFill>
                  <a:srgbClr val="003366"/>
                </a:solidFill>
                <a:latin typeface="Sero Offc Pro" panose="020B0504020101020102" pitchFamily="34" charset="0"/>
              </a:rPr>
              <a:t>www.pons.de </a:t>
            </a:r>
            <a:br>
              <a:rPr lang="de-DE" dirty="0">
                <a:solidFill>
                  <a:srgbClr val="003366"/>
                </a:solidFill>
                <a:latin typeface="Sero Offc Pro" panose="020B0504020101020102" pitchFamily="34" charset="0"/>
              </a:rPr>
            </a:br>
            <a:r>
              <a:rPr lang="de-DE" dirty="0">
                <a:solidFill>
                  <a:srgbClr val="003366"/>
                </a:solidFill>
                <a:latin typeface="Sero Offc Pro" panose="020B0504020101020102" pitchFamily="34" charset="0"/>
              </a:rPr>
              <a:t>www.facebook.com/PONSverlag </a:t>
            </a:r>
          </a:p>
        </p:txBody>
      </p:sp>
    </p:spTree>
    <p:extLst>
      <p:ext uri="{BB962C8B-B14F-4D97-AF65-F5344CB8AC3E}">
        <p14:creationId xmlns:p14="http://schemas.microsoft.com/office/powerpoint/2010/main" val="242611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de-DE" dirty="0" smtClean="0">
                <a:latin typeface="Sero Offc Pro" panose="020B0504020101020102" pitchFamily="34" charset="0"/>
                <a:cs typeface="Segoe UI" pitchFamily="34" charset="0"/>
              </a:rPr>
              <a:t>Als Linguist im Verlag</a:t>
            </a:r>
          </a:p>
        </p:txBody>
      </p:sp>
      <p:sp>
        <p:nvSpPr>
          <p:cNvPr id="4" name="Rechteck 3"/>
          <p:cNvSpPr/>
          <p:nvPr/>
        </p:nvSpPr>
        <p:spPr>
          <a:xfrm>
            <a:off x="467544" y="1469097"/>
            <a:ext cx="8496944" cy="400110"/>
          </a:xfrm>
          <a:prstGeom prst="rect">
            <a:avLst/>
          </a:prstGeom>
        </p:spPr>
        <p:txBody>
          <a:bodyPr wrap="square">
            <a:spAutoFit/>
          </a:bodyPr>
          <a:lstStyle/>
          <a:p>
            <a:r>
              <a:rPr lang="de-DE" sz="2000" dirty="0" smtClean="0">
                <a:solidFill>
                  <a:srgbClr val="003366"/>
                </a:solidFill>
                <a:latin typeface="Sero Offc Pro" panose="020B0504020101020102" pitchFamily="34" charset="0"/>
              </a:rPr>
              <a:t>Beispiel Chinesisch</a:t>
            </a:r>
            <a:endParaRPr lang="de-DE" sz="2000" dirty="0">
              <a:solidFill>
                <a:srgbClr val="003366"/>
              </a:solidFill>
              <a:latin typeface="Sero Offc Pro" panose="020B0504020101020102" pitchFamily="34" charset="0"/>
            </a:endParaRPr>
          </a:p>
        </p:txBody>
      </p:sp>
      <p:sp>
        <p:nvSpPr>
          <p:cNvPr id="3" name="Rechteck 2"/>
          <p:cNvSpPr/>
          <p:nvPr/>
        </p:nvSpPr>
        <p:spPr>
          <a:xfrm>
            <a:off x="504056" y="6239053"/>
            <a:ext cx="4572000" cy="646331"/>
          </a:xfrm>
          <a:prstGeom prst="rect">
            <a:avLst/>
          </a:prstGeom>
        </p:spPr>
        <p:txBody>
          <a:bodyPr>
            <a:spAutoFit/>
          </a:bodyPr>
          <a:lstStyle/>
          <a:p>
            <a:r>
              <a:rPr lang="de-DE" dirty="0">
                <a:solidFill>
                  <a:srgbClr val="003366"/>
                </a:solidFill>
                <a:latin typeface="Sero Offc Pro" panose="020B0504020101020102" pitchFamily="34" charset="0"/>
              </a:rPr>
              <a:t>www.pons.de </a:t>
            </a:r>
            <a:br>
              <a:rPr lang="de-DE" dirty="0">
                <a:solidFill>
                  <a:srgbClr val="003366"/>
                </a:solidFill>
                <a:latin typeface="Sero Offc Pro" panose="020B0504020101020102" pitchFamily="34" charset="0"/>
              </a:rPr>
            </a:br>
            <a:r>
              <a:rPr lang="de-DE" dirty="0">
                <a:solidFill>
                  <a:srgbClr val="003366"/>
                </a:solidFill>
                <a:latin typeface="Sero Offc Pro" panose="020B0504020101020102" pitchFamily="34" charset="0"/>
              </a:rPr>
              <a:t>www.facebook.com/PONSverlag </a:t>
            </a:r>
          </a:p>
        </p:txBody>
      </p:sp>
      <p:sp>
        <p:nvSpPr>
          <p:cNvPr id="5" name="Textfeld 4"/>
          <p:cNvSpPr txBox="1"/>
          <p:nvPr/>
        </p:nvSpPr>
        <p:spPr>
          <a:xfrm>
            <a:off x="467544" y="1916832"/>
            <a:ext cx="8352928" cy="2308324"/>
          </a:xfrm>
          <a:prstGeom prst="rect">
            <a:avLst/>
          </a:prstGeom>
          <a:noFill/>
        </p:spPr>
        <p:txBody>
          <a:bodyPr wrap="square" rtlCol="0">
            <a:spAutoFit/>
          </a:bodyPr>
          <a:lstStyle/>
          <a:p>
            <a:r>
              <a:rPr lang="de-DE" dirty="0"/>
              <a:t>〖CS%100,0,0,0〗〖HT4”XBS〗〖ML〗〖CT〗</a:t>
            </a:r>
            <a:r>
              <a:rPr lang="ja-JP" altLang="de-DE" dirty="0"/>
              <a:t>淡</a:t>
            </a:r>
            <a:r>
              <a:rPr lang="de-DE" altLang="ja-JP" dirty="0"/>
              <a:t>〖</a:t>
            </a:r>
            <a:r>
              <a:rPr lang="de-DE" dirty="0"/>
              <a:t>HT〗〖CS〗 〖WTXT〗ｄàｎ〖WTB1〗  〖CS%100,0,0,0〗〖STH1〗1.〖STB1〗〖CS〗  〖WTB1〗dünn; </a:t>
            </a:r>
            <a:r>
              <a:rPr lang="de-DE" dirty="0" err="1"/>
              <a:t>wsserig</a:t>
            </a:r>
            <a:r>
              <a:rPr lang="de-DE" dirty="0"/>
              <a:t> 〖HTSS〗～</a:t>
            </a:r>
            <a:r>
              <a:rPr lang="ja-JP" altLang="de-DE" dirty="0"/>
              <a:t>溶液 </a:t>
            </a:r>
            <a:r>
              <a:rPr lang="de-DE" altLang="ja-JP" dirty="0"/>
              <a:t>〖</a:t>
            </a:r>
            <a:r>
              <a:rPr lang="de-DE" dirty="0"/>
              <a:t>WTB1〗wssrige </a:t>
            </a:r>
            <a:r>
              <a:rPr lang="de-DE" dirty="0" err="1"/>
              <a:t>Lsung</a:t>
            </a:r>
            <a:r>
              <a:rPr lang="de-DE" dirty="0"/>
              <a:t>  〖CS%100,0,0,0〗〖STH1〗2.〖STB1〗〖CS〗  〖WTB1〗fade; schal; schwach 〖HTSS〗～</a:t>
            </a:r>
            <a:r>
              <a:rPr lang="ja-JP" altLang="de-DE" dirty="0"/>
              <a:t>酒 </a:t>
            </a:r>
            <a:r>
              <a:rPr lang="de-DE" altLang="ja-JP" dirty="0"/>
              <a:t>〖</a:t>
            </a:r>
            <a:r>
              <a:rPr lang="de-DE" dirty="0"/>
              <a:t>WTB1〗leichter Wein  〖CS%100,0,0,0〗〖STH1〗3.〖STB1〗〖CS〗  〖WTB1〗blass; hell 〖HTSS〗～</a:t>
            </a:r>
            <a:r>
              <a:rPr lang="ja-JP" altLang="de-DE" dirty="0"/>
              <a:t>绿 </a:t>
            </a:r>
            <a:r>
              <a:rPr lang="de-DE" altLang="ja-JP" dirty="0"/>
              <a:t>〖</a:t>
            </a:r>
            <a:r>
              <a:rPr lang="de-DE" dirty="0"/>
              <a:t>WTB1〗mattgrün; blassgrün  〖CS%100,0,0,0〗〖STH1〗4.〖STB1〗〖CS〗  〖WTB1〗kühl; teilnahmslos; gleichgültig 〖HTSS〗～</a:t>
            </a:r>
            <a:r>
              <a:rPr lang="ja-JP" altLang="de-DE" dirty="0"/>
              <a:t>然处之 </a:t>
            </a:r>
            <a:r>
              <a:rPr lang="de-DE" altLang="ja-JP" dirty="0"/>
              <a:t>〖</a:t>
            </a:r>
            <a:r>
              <a:rPr lang="de-DE" dirty="0"/>
              <a:t>WTB1〗sich indifferent verhalten  〖CS%100,0,0,0〗〖STH1〗5.〖STB1〗〖CS〗  〖WTB1〗flau; matt</a:t>
            </a:r>
          </a:p>
        </p:txBody>
      </p:sp>
      <p:sp>
        <p:nvSpPr>
          <p:cNvPr id="6" name="Textfeld 5"/>
          <p:cNvSpPr txBox="1"/>
          <p:nvPr/>
        </p:nvSpPr>
        <p:spPr>
          <a:xfrm>
            <a:off x="467544" y="1916832"/>
            <a:ext cx="8352928" cy="2308324"/>
          </a:xfrm>
          <a:prstGeom prst="rect">
            <a:avLst/>
          </a:prstGeom>
          <a:noFill/>
        </p:spPr>
        <p:txBody>
          <a:bodyPr wrap="square" rtlCol="0">
            <a:spAutoFit/>
          </a:bodyPr>
          <a:lstStyle/>
          <a:p>
            <a:r>
              <a:rPr lang="de-DE" dirty="0"/>
              <a:t>&lt;</a:t>
            </a:r>
            <a:r>
              <a:rPr lang="de-DE" dirty="0" err="1"/>
              <a:t>entry</a:t>
            </a:r>
            <a:r>
              <a:rPr lang="de-DE" dirty="0"/>
              <a:t>&gt;&lt;STICH typ="einsilbig"&gt;</a:t>
            </a:r>
            <a:r>
              <a:rPr lang="ja-JP" altLang="de-DE" dirty="0"/>
              <a:t>淡</a:t>
            </a:r>
            <a:r>
              <a:rPr lang="de-DE" altLang="ja-JP" dirty="0"/>
              <a:t>&lt;/</a:t>
            </a:r>
            <a:r>
              <a:rPr lang="de-DE" dirty="0"/>
              <a:t>STICH&gt;&lt;PINYIN&gt;</a:t>
            </a:r>
            <a:r>
              <a:rPr lang="de-DE" dirty="0" err="1"/>
              <a:t>ｄàｎ</a:t>
            </a:r>
            <a:r>
              <a:rPr lang="de-DE" dirty="0"/>
              <a:t>&lt;/PINYIN&gt;&lt;ARAB&gt;1&lt;/ARAB&gt;&lt;ZIEL&gt;dünn; wässerig&lt;/ZIEL&gt;&lt;WEND&gt;~</a:t>
            </a:r>
            <a:r>
              <a:rPr lang="ja-JP" altLang="de-DE" dirty="0"/>
              <a:t>溶液</a:t>
            </a:r>
            <a:r>
              <a:rPr lang="de-DE" altLang="ja-JP" dirty="0"/>
              <a:t>&lt;/</a:t>
            </a:r>
            <a:r>
              <a:rPr lang="de-DE" dirty="0"/>
              <a:t>WEND&gt;&lt;ZIEL&gt;wässrige Lösung&lt;/ZIEL&gt;&lt;ARAB&gt;2&lt;/ARAB&gt;&lt;ZIEL&gt;fade; schal; schwach&lt;/ZIEL&gt;&lt;WEND&gt;~</a:t>
            </a:r>
            <a:r>
              <a:rPr lang="ja-JP" altLang="de-DE" dirty="0"/>
              <a:t>酒</a:t>
            </a:r>
            <a:r>
              <a:rPr lang="de-DE" altLang="ja-JP" dirty="0"/>
              <a:t>&lt;/</a:t>
            </a:r>
            <a:r>
              <a:rPr lang="de-DE" dirty="0"/>
              <a:t>WEND&gt;&lt;ZIEL&gt;leichter Wein&lt;/ZIEL&gt;&lt;ARAB&gt;3&lt;/ARAB&gt;&lt;ZIEL&gt;blass; hell&lt;/ZIEL&gt;&lt;WEND&gt;~</a:t>
            </a:r>
            <a:r>
              <a:rPr lang="ja-JP" altLang="de-DE" dirty="0"/>
              <a:t>绿</a:t>
            </a:r>
            <a:r>
              <a:rPr lang="de-DE" altLang="ja-JP" dirty="0"/>
              <a:t>&lt;/</a:t>
            </a:r>
            <a:r>
              <a:rPr lang="de-DE" dirty="0"/>
              <a:t>WEND&gt;&lt;ZIEL&gt;mattgrün; blassgrün&lt;/ZIEL&gt;&lt;ARAB&gt;4&lt;/ARAB&gt;&lt;ZIEL&gt;kühl; teilnahmslos; gleichgültig&lt;/ZIEL&gt;&lt;WEND&gt;~</a:t>
            </a:r>
            <a:r>
              <a:rPr lang="ja-JP" altLang="de-DE" dirty="0"/>
              <a:t>然处之</a:t>
            </a:r>
            <a:r>
              <a:rPr lang="de-DE" altLang="ja-JP" dirty="0"/>
              <a:t>&lt;/</a:t>
            </a:r>
            <a:r>
              <a:rPr lang="de-DE" dirty="0"/>
              <a:t>WEND&gt;&lt;ZIEL&gt;sich indifferent verhalten&lt;/ZIEL&gt;&lt;ARAB&gt;5&lt;/ARAB&gt;&lt;ZIEL&gt;flau; matt&lt;/ZIEL&gt;&lt;/</a:t>
            </a:r>
            <a:r>
              <a:rPr lang="de-DE" dirty="0" err="1"/>
              <a:t>entry</a:t>
            </a:r>
            <a:r>
              <a:rPr lang="de-DE" dirty="0"/>
              <a:t>&gt;</a:t>
            </a:r>
          </a:p>
        </p:txBody>
      </p:sp>
      <p:sp>
        <p:nvSpPr>
          <p:cNvPr id="7" name="Textfeld 6"/>
          <p:cNvSpPr txBox="1"/>
          <p:nvPr/>
        </p:nvSpPr>
        <p:spPr>
          <a:xfrm>
            <a:off x="755576" y="1844823"/>
            <a:ext cx="8892480" cy="3693319"/>
          </a:xfrm>
          <a:prstGeom prst="rect">
            <a:avLst/>
          </a:prstGeom>
          <a:noFill/>
        </p:spPr>
        <p:txBody>
          <a:bodyPr wrap="square" rtlCol="0">
            <a:spAutoFit/>
          </a:bodyPr>
          <a:lstStyle/>
          <a:p>
            <a:r>
              <a:rPr lang="de-DE" dirty="0"/>
              <a:t>&lt;</a:t>
            </a:r>
            <a:r>
              <a:rPr lang="de-DE" dirty="0" err="1"/>
              <a:t>entry</a:t>
            </a:r>
            <a:r>
              <a:rPr lang="de-DE" dirty="0"/>
              <a:t>&gt;</a:t>
            </a:r>
          </a:p>
          <a:p>
            <a:r>
              <a:rPr lang="de-DE" dirty="0"/>
              <a:t>		&lt;stich&gt;</a:t>
            </a:r>
            <a:r>
              <a:rPr lang="ja-JP" altLang="de-DE" dirty="0"/>
              <a:t>淡</a:t>
            </a:r>
            <a:r>
              <a:rPr lang="de-DE" altLang="ja-JP" dirty="0"/>
              <a:t>&lt;/</a:t>
            </a:r>
            <a:r>
              <a:rPr lang="de-DE" dirty="0"/>
              <a:t>stich&gt;</a:t>
            </a:r>
          </a:p>
          <a:p>
            <a:r>
              <a:rPr lang="nl-NL" dirty="0"/>
              <a:t>		&lt;STICH typ="einsilbig"&gt;淡&lt;/STICH&gt;</a:t>
            </a:r>
          </a:p>
          <a:p>
            <a:r>
              <a:rPr lang="de-DE" dirty="0"/>
              <a:t>		&lt;PINYIN&gt;</a:t>
            </a:r>
            <a:r>
              <a:rPr lang="de-DE" dirty="0" err="1"/>
              <a:t>dàn</a:t>
            </a:r>
            <a:r>
              <a:rPr lang="de-DE" dirty="0"/>
              <a:t>&lt;/PINYIN&gt;</a:t>
            </a:r>
          </a:p>
          <a:p>
            <a:r>
              <a:rPr lang="de-DE" dirty="0"/>
              <a:t>		&lt;</a:t>
            </a:r>
            <a:r>
              <a:rPr lang="de-DE" dirty="0" err="1"/>
              <a:t>arab</a:t>
            </a:r>
            <a:r>
              <a:rPr lang="de-DE" dirty="0"/>
              <a:t>&gt;</a:t>
            </a:r>
          </a:p>
          <a:p>
            <a:r>
              <a:rPr lang="de-DE" dirty="0"/>
              <a:t>			&lt;ARAB&gt;1&lt;/ARAB&gt;</a:t>
            </a:r>
          </a:p>
          <a:p>
            <a:r>
              <a:rPr lang="de-DE" dirty="0"/>
              <a:t>			&lt;ZIEL&gt;dünn&lt;/ZIEL&gt;</a:t>
            </a:r>
          </a:p>
          <a:p>
            <a:r>
              <a:rPr lang="de-DE" dirty="0"/>
              <a:t>			&lt;ZIEL&gt;wässerig&lt;/ZIEL&gt;</a:t>
            </a:r>
          </a:p>
          <a:p>
            <a:r>
              <a:rPr lang="de-DE" dirty="0"/>
              <a:t>			&lt;</a:t>
            </a:r>
            <a:r>
              <a:rPr lang="de-DE" dirty="0" err="1"/>
              <a:t>wend</a:t>
            </a:r>
            <a:r>
              <a:rPr lang="de-DE" dirty="0"/>
              <a:t>&gt;</a:t>
            </a:r>
          </a:p>
          <a:p>
            <a:r>
              <a:rPr lang="de-DE" dirty="0"/>
              <a:t>				&lt;WEND&gt;~</a:t>
            </a:r>
            <a:r>
              <a:rPr lang="ja-JP" altLang="de-DE" dirty="0"/>
              <a:t>溶液</a:t>
            </a:r>
            <a:r>
              <a:rPr lang="de-DE" altLang="ja-JP" dirty="0"/>
              <a:t>&lt;/</a:t>
            </a:r>
            <a:r>
              <a:rPr lang="de-DE" dirty="0"/>
              <a:t>WEND&gt;</a:t>
            </a:r>
          </a:p>
          <a:p>
            <a:r>
              <a:rPr lang="de-DE" dirty="0"/>
              <a:t>				&lt;ZIEL&gt;wässrige Lösung&lt;/ZIEL&gt;</a:t>
            </a:r>
          </a:p>
          <a:p>
            <a:r>
              <a:rPr lang="de-DE" dirty="0"/>
              <a:t>			&lt;/</a:t>
            </a:r>
            <a:r>
              <a:rPr lang="de-DE" dirty="0" err="1"/>
              <a:t>wend</a:t>
            </a:r>
            <a:r>
              <a:rPr lang="de-DE" dirty="0"/>
              <a:t>&gt;</a:t>
            </a:r>
          </a:p>
          <a:p>
            <a:r>
              <a:rPr lang="de-DE" dirty="0"/>
              <a:t>		</a:t>
            </a:r>
            <a:r>
              <a:rPr lang="de-DE" dirty="0" smtClean="0"/>
              <a:t>[...]</a:t>
            </a:r>
            <a:endParaRPr lang="de-DE"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469097"/>
            <a:ext cx="6840760" cy="4676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901" y="189111"/>
            <a:ext cx="2057099" cy="1151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311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98"/>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de-DE" dirty="0" smtClean="0">
                <a:latin typeface="Sero Offc Pro" panose="020B0504020101020102" pitchFamily="34" charset="0"/>
                <a:cs typeface="Segoe UI" pitchFamily="34" charset="0"/>
              </a:rPr>
              <a:t>Lexikografie heute</a:t>
            </a:r>
          </a:p>
        </p:txBody>
      </p:sp>
      <p:sp>
        <p:nvSpPr>
          <p:cNvPr id="3" name="Rechteck 2"/>
          <p:cNvSpPr/>
          <p:nvPr/>
        </p:nvSpPr>
        <p:spPr>
          <a:xfrm>
            <a:off x="504056" y="6239053"/>
            <a:ext cx="4572000" cy="646331"/>
          </a:xfrm>
          <a:prstGeom prst="rect">
            <a:avLst/>
          </a:prstGeom>
        </p:spPr>
        <p:txBody>
          <a:bodyPr>
            <a:spAutoFit/>
          </a:bodyPr>
          <a:lstStyle/>
          <a:p>
            <a:r>
              <a:rPr lang="de-DE" dirty="0">
                <a:solidFill>
                  <a:srgbClr val="003366"/>
                </a:solidFill>
                <a:latin typeface="Sero Offc Pro" panose="020B0504020101020102" pitchFamily="34" charset="0"/>
              </a:rPr>
              <a:t>www.pons.de </a:t>
            </a:r>
            <a:br>
              <a:rPr lang="de-DE" dirty="0">
                <a:solidFill>
                  <a:srgbClr val="003366"/>
                </a:solidFill>
                <a:latin typeface="Sero Offc Pro" panose="020B0504020101020102" pitchFamily="34" charset="0"/>
              </a:rPr>
            </a:br>
            <a:r>
              <a:rPr lang="de-DE" dirty="0">
                <a:solidFill>
                  <a:srgbClr val="003366"/>
                </a:solidFill>
                <a:latin typeface="Sero Offc Pro" panose="020B0504020101020102" pitchFamily="34" charset="0"/>
              </a:rPr>
              <a:t>www.facebook.com/PONSverlag </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160040"/>
            <a:ext cx="112395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boy_bracken1"/>
          <p:cNvPicPr>
            <a:picLocks noChangeAspect="1" noChangeArrowheads="1"/>
          </p:cNvPicPr>
          <p:nvPr/>
        </p:nvPicPr>
        <p:blipFill>
          <a:blip r:embed="rId4" cstate="print"/>
          <a:srcRect/>
          <a:stretch>
            <a:fillRect/>
          </a:stretch>
        </p:blipFill>
        <p:spPr bwMode="auto">
          <a:xfrm>
            <a:off x="1331640" y="1196752"/>
            <a:ext cx="2406650" cy="4895850"/>
          </a:xfrm>
          <a:prstGeom prst="rect">
            <a:avLst/>
          </a:prstGeom>
          <a:noFill/>
          <a:ln w="9525">
            <a:noFill/>
            <a:miter lim="800000"/>
            <a:headEnd/>
            <a:tailEnd/>
          </a:ln>
        </p:spPr>
      </p:pic>
      <p:pic>
        <p:nvPicPr>
          <p:cNvPr id="8" name="Picture 8"/>
          <p:cNvPicPr>
            <a:picLocks noGrp="1" noChangeAspect="1" noChangeArrowheads="1"/>
          </p:cNvPicPr>
          <p:nvPr>
            <p:ph/>
          </p:nvPr>
        </p:nvPicPr>
        <p:blipFill>
          <a:blip r:embed="rId5" cstate="print"/>
          <a:srcRect b="9257"/>
          <a:stretch>
            <a:fillRect/>
          </a:stretch>
        </p:blipFill>
        <p:spPr>
          <a:xfrm>
            <a:off x="4485977" y="1152227"/>
            <a:ext cx="3254375" cy="4941069"/>
          </a:xfrm>
          <a:noFill/>
        </p:spPr>
      </p:pic>
    </p:spTree>
    <p:extLst>
      <p:ext uri="{BB962C8B-B14F-4D97-AF65-F5344CB8AC3E}">
        <p14:creationId xmlns:p14="http://schemas.microsoft.com/office/powerpoint/2010/main" val="242611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46856" y="274638"/>
            <a:ext cx="8229600" cy="1143000"/>
          </a:xfrm>
        </p:spPr>
        <p:txBody>
          <a:bodyPr/>
          <a:lstStyle/>
          <a:p>
            <a:pPr eaLnBrk="1" hangingPunct="1"/>
            <a:r>
              <a:rPr lang="de-DE" dirty="0" smtClean="0">
                <a:latin typeface="Sero Offc Pro" panose="020B0504020101020102" pitchFamily="34" charset="0"/>
                <a:cs typeface="Segoe UI" pitchFamily="34" charset="0"/>
              </a:rPr>
              <a:t>Kollokationen</a:t>
            </a:r>
          </a:p>
        </p:txBody>
      </p:sp>
      <p:sp>
        <p:nvSpPr>
          <p:cNvPr id="5" name="Textfeld 4"/>
          <p:cNvSpPr txBox="1"/>
          <p:nvPr/>
        </p:nvSpPr>
        <p:spPr>
          <a:xfrm>
            <a:off x="467544" y="1484784"/>
            <a:ext cx="7992888" cy="4426853"/>
          </a:xfrm>
          <a:prstGeom prst="rect">
            <a:avLst/>
          </a:prstGeom>
          <a:noFill/>
        </p:spPr>
        <p:txBody>
          <a:bodyPr wrap="square" rtlCol="0">
            <a:spAutoFit/>
          </a:bodyPr>
          <a:lstStyle/>
          <a:p>
            <a:pPr>
              <a:lnSpc>
                <a:spcPts val="2600"/>
              </a:lnSpc>
              <a:tabLst>
                <a:tab pos="1436688" algn="l"/>
              </a:tabLst>
            </a:pPr>
            <a:r>
              <a:rPr lang="de-DE" dirty="0" smtClean="0">
                <a:solidFill>
                  <a:srgbClr val="003366"/>
                </a:solidFill>
                <a:latin typeface="Sero Offc Pro" panose="020B0504020101020102" pitchFamily="34" charset="0"/>
                <a:ea typeface="Segoe UI" panose="020B0502040204020203" pitchFamily="34" charset="0"/>
                <a:cs typeface="Segoe UI" panose="020B0502040204020203" pitchFamily="34" charset="0"/>
              </a:rPr>
              <a:t>Englisch</a:t>
            </a:r>
            <a:r>
              <a:rPr lang="de-DE" dirty="0">
                <a:solidFill>
                  <a:srgbClr val="003366"/>
                </a:solidFill>
                <a:latin typeface="Sero Offc Pro" panose="020B0504020101020102" pitchFamily="34" charset="0"/>
                <a:ea typeface="Segoe UI" panose="020B0502040204020203" pitchFamily="34" charset="0"/>
                <a:cs typeface="Segoe UI" panose="020B0502040204020203" pitchFamily="34" charset="0"/>
              </a:rPr>
              <a:t>: 	</a:t>
            </a:r>
            <a:r>
              <a:rPr lang="de-DE" dirty="0" err="1" smtClean="0">
                <a:solidFill>
                  <a:srgbClr val="003366"/>
                </a:solidFill>
                <a:latin typeface="Sero Offc Pro" panose="020B0504020101020102" pitchFamily="34" charset="0"/>
                <a:ea typeface="Segoe UI" panose="020B0502040204020203" pitchFamily="34" charset="0"/>
                <a:cs typeface="Segoe UI" panose="020B0502040204020203" pitchFamily="34" charset="0"/>
              </a:rPr>
              <a:t>collocation</a:t>
            </a:r>
            <a:r>
              <a:rPr lang="de-DE" dirty="0">
                <a:solidFill>
                  <a:srgbClr val="003366"/>
                </a:solidFill>
                <a:latin typeface="Sero Offc Pro" panose="020B0504020101020102" pitchFamily="34" charset="0"/>
                <a:ea typeface="Segoe UI" panose="020B0502040204020203" pitchFamily="34" charset="0"/>
                <a:cs typeface="Segoe UI" panose="020B0502040204020203" pitchFamily="34" charset="0"/>
              </a:rPr>
              <a:t>, </a:t>
            </a:r>
            <a:r>
              <a:rPr lang="de-DE" dirty="0" err="1">
                <a:solidFill>
                  <a:srgbClr val="003366"/>
                </a:solidFill>
                <a:latin typeface="Sero Offc Pro" panose="020B0504020101020102" pitchFamily="34" charset="0"/>
                <a:ea typeface="Segoe UI" panose="020B0502040204020203" pitchFamily="34" charset="0"/>
                <a:cs typeface="Segoe UI" panose="020B0502040204020203" pitchFamily="34" charset="0"/>
              </a:rPr>
              <a:t>lexical</a:t>
            </a:r>
            <a:r>
              <a:rPr lang="de-DE" dirty="0">
                <a:solidFill>
                  <a:srgbClr val="003366"/>
                </a:solidFill>
                <a:latin typeface="Sero Offc Pro" panose="020B0504020101020102" pitchFamily="34" charset="0"/>
                <a:ea typeface="Segoe UI" panose="020B0502040204020203" pitchFamily="34" charset="0"/>
                <a:cs typeface="Segoe UI" panose="020B0502040204020203" pitchFamily="34" charset="0"/>
              </a:rPr>
              <a:t> </a:t>
            </a:r>
            <a:r>
              <a:rPr lang="de-DE" dirty="0" err="1">
                <a:solidFill>
                  <a:srgbClr val="003366"/>
                </a:solidFill>
                <a:latin typeface="Sero Offc Pro" panose="020B0504020101020102" pitchFamily="34" charset="0"/>
                <a:ea typeface="Segoe UI" panose="020B0502040204020203" pitchFamily="34" charset="0"/>
                <a:cs typeface="Segoe UI" panose="020B0502040204020203" pitchFamily="34" charset="0"/>
              </a:rPr>
              <a:t>combination</a:t>
            </a:r>
            <a:r>
              <a:rPr lang="de-DE" dirty="0">
                <a:solidFill>
                  <a:srgbClr val="003366"/>
                </a:solidFill>
                <a:latin typeface="Sero Offc Pro" panose="020B0504020101020102" pitchFamily="34" charset="0"/>
                <a:ea typeface="Segoe UI" panose="020B0502040204020203" pitchFamily="34" charset="0"/>
                <a:cs typeface="Segoe UI" panose="020B0502040204020203" pitchFamily="34" charset="0"/>
              </a:rPr>
              <a:t>, </a:t>
            </a:r>
            <a:r>
              <a:rPr lang="de-DE" dirty="0" err="1">
                <a:solidFill>
                  <a:srgbClr val="003366"/>
                </a:solidFill>
                <a:latin typeface="Sero Offc Pro" panose="020B0504020101020102" pitchFamily="34" charset="0"/>
                <a:ea typeface="Segoe UI" panose="020B0502040204020203" pitchFamily="34" charset="0"/>
                <a:cs typeface="Segoe UI" panose="020B0502040204020203" pitchFamily="34" charset="0"/>
              </a:rPr>
              <a:t>lexical</a:t>
            </a:r>
            <a:r>
              <a:rPr lang="de-DE" dirty="0">
                <a:solidFill>
                  <a:srgbClr val="003366"/>
                </a:solidFill>
                <a:latin typeface="Sero Offc Pro" panose="020B0504020101020102" pitchFamily="34" charset="0"/>
                <a:ea typeface="Segoe UI" panose="020B0502040204020203" pitchFamily="34" charset="0"/>
                <a:cs typeface="Segoe UI" panose="020B0502040204020203" pitchFamily="34" charset="0"/>
              </a:rPr>
              <a:t> </a:t>
            </a:r>
            <a:r>
              <a:rPr lang="de-DE" dirty="0" err="1">
                <a:solidFill>
                  <a:srgbClr val="003366"/>
                </a:solidFill>
                <a:latin typeface="Sero Offc Pro" panose="020B0504020101020102" pitchFamily="34" charset="0"/>
                <a:ea typeface="Segoe UI" panose="020B0502040204020203" pitchFamily="34" charset="0"/>
                <a:cs typeface="Segoe UI" panose="020B0502040204020203" pitchFamily="34" charset="0"/>
              </a:rPr>
              <a:t>cooccurrence</a:t>
            </a:r>
            <a:endParaRPr lang="de-DE" dirty="0">
              <a:solidFill>
                <a:srgbClr val="003366"/>
              </a:solidFill>
              <a:latin typeface="Sero Offc Pro" panose="020B0504020101020102" pitchFamily="34" charset="0"/>
              <a:ea typeface="Segoe UI" panose="020B0502040204020203" pitchFamily="34" charset="0"/>
              <a:cs typeface="Segoe UI" panose="020B0502040204020203" pitchFamily="34" charset="0"/>
            </a:endParaRPr>
          </a:p>
          <a:p>
            <a:pPr>
              <a:lnSpc>
                <a:spcPts val="2600"/>
              </a:lnSpc>
              <a:tabLst>
                <a:tab pos="1436688" algn="l"/>
              </a:tabLst>
            </a:pPr>
            <a:r>
              <a:rPr lang="de-DE" dirty="0" smtClean="0">
                <a:solidFill>
                  <a:srgbClr val="003366"/>
                </a:solidFill>
                <a:latin typeface="Sero Offc Pro" panose="020B0504020101020102" pitchFamily="34" charset="0"/>
                <a:ea typeface="Segoe UI" panose="020B0502040204020203" pitchFamily="34" charset="0"/>
                <a:cs typeface="Segoe UI" panose="020B0502040204020203" pitchFamily="34" charset="0"/>
              </a:rPr>
              <a:t>Französisch: 	</a:t>
            </a:r>
            <a:r>
              <a:rPr lang="de-DE" dirty="0" err="1" smtClean="0">
                <a:solidFill>
                  <a:srgbClr val="003366"/>
                </a:solidFill>
                <a:latin typeface="Sero Offc Pro" panose="020B0504020101020102" pitchFamily="34" charset="0"/>
                <a:ea typeface="Segoe UI" panose="020B0502040204020203" pitchFamily="34" charset="0"/>
                <a:cs typeface="Segoe UI" panose="020B0502040204020203" pitchFamily="34" charset="0"/>
              </a:rPr>
              <a:t>collocation</a:t>
            </a:r>
            <a:r>
              <a:rPr lang="de-DE" dirty="0">
                <a:solidFill>
                  <a:srgbClr val="003366"/>
                </a:solidFill>
                <a:latin typeface="Sero Offc Pro" panose="020B0504020101020102" pitchFamily="34" charset="0"/>
                <a:ea typeface="Segoe UI" panose="020B0502040204020203" pitchFamily="34" charset="0"/>
                <a:cs typeface="Segoe UI" panose="020B0502040204020203" pitchFamily="34" charset="0"/>
              </a:rPr>
              <a:t>, </a:t>
            </a:r>
            <a:r>
              <a:rPr lang="de-DE" dirty="0" err="1">
                <a:solidFill>
                  <a:srgbClr val="003366"/>
                </a:solidFill>
                <a:latin typeface="Sero Offc Pro" panose="020B0504020101020102" pitchFamily="34" charset="0"/>
                <a:ea typeface="Segoe UI" panose="020B0502040204020203" pitchFamily="34" charset="0"/>
                <a:cs typeface="Segoe UI" panose="020B0502040204020203" pitchFamily="34" charset="0"/>
              </a:rPr>
              <a:t>cooccurrence</a:t>
            </a:r>
            <a:r>
              <a:rPr lang="de-DE" dirty="0">
                <a:solidFill>
                  <a:srgbClr val="003366"/>
                </a:solidFill>
                <a:latin typeface="Sero Offc Pro" panose="020B0504020101020102" pitchFamily="34" charset="0"/>
                <a:ea typeface="Segoe UI" panose="020B0502040204020203" pitchFamily="34" charset="0"/>
                <a:cs typeface="Segoe UI" panose="020B0502040204020203" pitchFamily="34" charset="0"/>
              </a:rPr>
              <a:t> </a:t>
            </a:r>
            <a:r>
              <a:rPr lang="de-DE" dirty="0" err="1">
                <a:solidFill>
                  <a:srgbClr val="003366"/>
                </a:solidFill>
                <a:latin typeface="Sero Offc Pro" panose="020B0504020101020102" pitchFamily="34" charset="0"/>
                <a:ea typeface="Segoe UI" panose="020B0502040204020203" pitchFamily="34" charset="0"/>
                <a:cs typeface="Segoe UI" panose="020B0502040204020203" pitchFamily="34" charset="0"/>
              </a:rPr>
              <a:t>lexicale</a:t>
            </a:r>
            <a:endParaRPr lang="de-DE" dirty="0">
              <a:solidFill>
                <a:srgbClr val="003366"/>
              </a:solidFill>
              <a:latin typeface="Sero Offc Pro" panose="020B0504020101020102" pitchFamily="34" charset="0"/>
              <a:ea typeface="Segoe UI" panose="020B0502040204020203" pitchFamily="34" charset="0"/>
              <a:cs typeface="Segoe UI" panose="020B0502040204020203" pitchFamily="34" charset="0"/>
            </a:endParaRPr>
          </a:p>
          <a:p>
            <a:pPr>
              <a:lnSpc>
                <a:spcPts val="2600"/>
              </a:lnSpc>
              <a:tabLst>
                <a:tab pos="1436688" algn="l"/>
              </a:tabLst>
            </a:pPr>
            <a:r>
              <a:rPr lang="de-DE" dirty="0" smtClean="0">
                <a:solidFill>
                  <a:srgbClr val="003366"/>
                </a:solidFill>
                <a:latin typeface="Sero Offc Pro" panose="020B0504020101020102" pitchFamily="34" charset="0"/>
                <a:ea typeface="Segoe UI" panose="020B0502040204020203" pitchFamily="34" charset="0"/>
                <a:cs typeface="Segoe UI" panose="020B0502040204020203" pitchFamily="34" charset="0"/>
              </a:rPr>
              <a:t>Deutsch: 	Kollokation</a:t>
            </a:r>
            <a:r>
              <a:rPr lang="de-DE" dirty="0">
                <a:solidFill>
                  <a:srgbClr val="003366"/>
                </a:solidFill>
                <a:latin typeface="Sero Offc Pro" panose="020B0504020101020102" pitchFamily="34" charset="0"/>
                <a:ea typeface="Segoe UI" panose="020B0502040204020203" pitchFamily="34" charset="0"/>
                <a:cs typeface="Segoe UI" panose="020B0502040204020203" pitchFamily="34" charset="0"/>
              </a:rPr>
              <a:t>, Wortfügung, </a:t>
            </a:r>
            <a:r>
              <a:rPr lang="de-DE" dirty="0" smtClean="0">
                <a:solidFill>
                  <a:srgbClr val="003366"/>
                </a:solidFill>
                <a:latin typeface="Sero Offc Pro" panose="020B0504020101020102" pitchFamily="34" charset="0"/>
                <a:ea typeface="Segoe UI" panose="020B0502040204020203" pitchFamily="34" charset="0"/>
                <a:cs typeface="Segoe UI" panose="020B0502040204020203" pitchFamily="34" charset="0"/>
              </a:rPr>
              <a:t>Wortverbindung</a:t>
            </a:r>
          </a:p>
          <a:p>
            <a:pPr marL="285750" indent="-285750">
              <a:lnSpc>
                <a:spcPts val="2600"/>
              </a:lnSpc>
              <a:buFont typeface="Arial" panose="020B0604020202020204" pitchFamily="34" charset="0"/>
              <a:buChar char="•"/>
              <a:tabLst>
                <a:tab pos="1436688" algn="l"/>
              </a:tabLst>
            </a:pPr>
            <a:endParaRPr lang="de-DE" dirty="0">
              <a:solidFill>
                <a:srgbClr val="003366"/>
              </a:solidFill>
              <a:latin typeface="Sero Offc Pro" panose="020B0504020101020102" pitchFamily="34" charset="0"/>
              <a:ea typeface="Segoe UI" panose="020B0502040204020203" pitchFamily="34" charset="0"/>
              <a:cs typeface="Segoe UI" panose="020B0502040204020203" pitchFamily="34" charset="0"/>
            </a:endParaRPr>
          </a:p>
          <a:p>
            <a:pPr marL="285750" indent="-285750">
              <a:lnSpc>
                <a:spcPts val="2600"/>
              </a:lnSpc>
              <a:buFont typeface="Arial" panose="020B0604020202020204" pitchFamily="34" charset="0"/>
              <a:buChar char="•"/>
              <a:tabLst>
                <a:tab pos="1436688" algn="l"/>
              </a:tabLst>
            </a:pPr>
            <a:r>
              <a:rPr lang="de-DE" dirty="0">
                <a:solidFill>
                  <a:srgbClr val="003366"/>
                </a:solidFill>
                <a:latin typeface="Sero Offc Pro" panose="020B0504020101020102" pitchFamily="34" charset="0"/>
                <a:ea typeface="Segoe UI" panose="020B0502040204020203" pitchFamily="34" charset="0"/>
                <a:cs typeface="Segoe UI" panose="020B0502040204020203" pitchFamily="34" charset="0"/>
              </a:rPr>
              <a:t>häufige Wortkombinationen, die semantisch motiviert sind</a:t>
            </a:r>
          </a:p>
          <a:p>
            <a:pPr marL="285750" indent="-285750">
              <a:lnSpc>
                <a:spcPts val="2600"/>
              </a:lnSpc>
              <a:buFont typeface="Arial" panose="020B0604020202020204" pitchFamily="34" charset="0"/>
              <a:buChar char="•"/>
              <a:tabLst>
                <a:tab pos="1436688" algn="l"/>
              </a:tabLst>
            </a:pPr>
            <a:r>
              <a:rPr lang="de-DE" dirty="0">
                <a:solidFill>
                  <a:srgbClr val="003366"/>
                </a:solidFill>
                <a:latin typeface="Sero Offc Pro" panose="020B0504020101020102" pitchFamily="34" charset="0"/>
                <a:ea typeface="Segoe UI" panose="020B0502040204020203" pitchFamily="34" charset="0"/>
                <a:cs typeface="Segoe UI" panose="020B0502040204020203" pitchFamily="34" charset="0"/>
              </a:rPr>
              <a:t>nicht durch Synonyme </a:t>
            </a:r>
            <a:r>
              <a:rPr lang="de-DE" dirty="0" smtClean="0">
                <a:solidFill>
                  <a:srgbClr val="003366"/>
                </a:solidFill>
                <a:latin typeface="Sero Offc Pro" panose="020B0504020101020102" pitchFamily="34" charset="0"/>
                <a:ea typeface="Segoe UI" panose="020B0502040204020203" pitchFamily="34" charset="0"/>
                <a:cs typeface="Segoe UI" panose="020B0502040204020203" pitchFamily="34" charset="0"/>
              </a:rPr>
              <a:t>austauschbar</a:t>
            </a:r>
          </a:p>
          <a:p>
            <a:pPr marL="285750" indent="-285750">
              <a:lnSpc>
                <a:spcPts val="2600"/>
              </a:lnSpc>
              <a:buFont typeface="Arial" panose="020B0604020202020204" pitchFamily="34" charset="0"/>
              <a:buChar char="•"/>
              <a:tabLst>
                <a:tab pos="1436688" algn="l"/>
              </a:tabLst>
            </a:pPr>
            <a:r>
              <a:rPr lang="de-DE" dirty="0" smtClean="0">
                <a:solidFill>
                  <a:srgbClr val="003366"/>
                </a:solidFill>
                <a:latin typeface="Sero Offc Pro" panose="020B0504020101020102" pitchFamily="34" charset="0"/>
                <a:ea typeface="Segoe UI" panose="020B0502040204020203" pitchFamily="34" charset="0"/>
                <a:cs typeface="Segoe UI" panose="020B0502040204020203" pitchFamily="34" charset="0"/>
              </a:rPr>
              <a:t>feste, fertige „Bausteine“ einer Sprache</a:t>
            </a:r>
          </a:p>
          <a:p>
            <a:pPr marL="285750" indent="-285750">
              <a:lnSpc>
                <a:spcPts val="2600"/>
              </a:lnSpc>
              <a:buFont typeface="Arial" panose="020B0604020202020204" pitchFamily="34" charset="0"/>
              <a:buChar char="•"/>
              <a:tabLst>
                <a:tab pos="1436688" algn="l"/>
              </a:tabLst>
            </a:pPr>
            <a:r>
              <a:rPr lang="de-DE" dirty="0" smtClean="0">
                <a:solidFill>
                  <a:srgbClr val="003366"/>
                </a:solidFill>
                <a:latin typeface="Sero Offc Pro" panose="020B0504020101020102" pitchFamily="34" charset="0"/>
                <a:ea typeface="Segoe UI" panose="020B0502040204020203" pitchFamily="34" charset="0"/>
                <a:cs typeface="Segoe UI" panose="020B0502040204020203" pitchFamily="34" charset="0"/>
              </a:rPr>
              <a:t>werden sofort verstanden</a:t>
            </a:r>
          </a:p>
          <a:p>
            <a:pPr marL="285750" indent="-285750">
              <a:lnSpc>
                <a:spcPts val="2600"/>
              </a:lnSpc>
              <a:buFont typeface="Arial" panose="020B0604020202020204" pitchFamily="34" charset="0"/>
              <a:buChar char="•"/>
              <a:tabLst>
                <a:tab pos="1436688" algn="l"/>
              </a:tabLst>
            </a:pPr>
            <a:r>
              <a:rPr lang="de-DE" dirty="0" smtClean="0">
                <a:solidFill>
                  <a:srgbClr val="003366"/>
                </a:solidFill>
                <a:latin typeface="Sero Offc Pro" panose="020B0504020101020102" pitchFamily="34" charset="0"/>
                <a:ea typeface="Segoe UI" panose="020B0502040204020203" pitchFamily="34" charset="0"/>
                <a:cs typeface="Segoe UI" panose="020B0502040204020203" pitchFamily="34" charset="0"/>
              </a:rPr>
              <a:t>sie </a:t>
            </a:r>
            <a:r>
              <a:rPr lang="de-DE" dirty="0">
                <a:solidFill>
                  <a:srgbClr val="003366"/>
                </a:solidFill>
                <a:latin typeface="Sero Offc Pro" panose="020B0504020101020102" pitchFamily="34" charset="0"/>
                <a:ea typeface="Segoe UI" panose="020B0502040204020203" pitchFamily="34" charset="0"/>
                <a:cs typeface="Segoe UI" panose="020B0502040204020203" pitchFamily="34" charset="0"/>
              </a:rPr>
              <a:t>zu benutzen ist guter </a:t>
            </a:r>
            <a:r>
              <a:rPr lang="de-DE" dirty="0" smtClean="0">
                <a:solidFill>
                  <a:srgbClr val="003366"/>
                </a:solidFill>
                <a:latin typeface="Sero Offc Pro" panose="020B0504020101020102" pitchFamily="34" charset="0"/>
                <a:ea typeface="Segoe UI" panose="020B0502040204020203" pitchFamily="34" charset="0"/>
                <a:cs typeface="Segoe UI" panose="020B0502040204020203" pitchFamily="34" charset="0"/>
              </a:rPr>
              <a:t>Stil </a:t>
            </a:r>
            <a:r>
              <a:rPr lang="de-DE" dirty="0" smtClean="0">
                <a:solidFill>
                  <a:srgbClr val="003366"/>
                </a:solidFill>
                <a:latin typeface="Sero Offc Pro" panose="020B0504020101020102" pitchFamily="34" charset="0"/>
                <a:ea typeface="Segoe UI" panose="020B0502040204020203" pitchFamily="34" charset="0"/>
                <a:cs typeface="Segoe UI" panose="020B0502040204020203" pitchFamily="34" charset="0"/>
                <a:sym typeface="Wingdings 3"/>
              </a:rPr>
              <a:t></a:t>
            </a:r>
            <a:r>
              <a:rPr lang="de-DE" dirty="0" smtClean="0">
                <a:solidFill>
                  <a:srgbClr val="003366"/>
                </a:solidFill>
                <a:latin typeface="Sero Offc Pro" panose="020B0504020101020102" pitchFamily="34" charset="0"/>
                <a:ea typeface="Segoe UI" panose="020B0502040204020203" pitchFamily="34" charset="0"/>
                <a:cs typeface="Segoe UI" panose="020B0502040204020203" pitchFamily="34" charset="0"/>
              </a:rPr>
              <a:t> deshalb </a:t>
            </a:r>
            <a:r>
              <a:rPr lang="de-DE" dirty="0">
                <a:solidFill>
                  <a:srgbClr val="003366"/>
                </a:solidFill>
                <a:latin typeface="Sero Offc Pro" panose="020B0504020101020102" pitchFamily="34" charset="0"/>
                <a:ea typeface="Segoe UI" panose="020B0502040204020203" pitchFamily="34" charset="0"/>
                <a:cs typeface="Segoe UI" panose="020B0502040204020203" pitchFamily="34" charset="0"/>
              </a:rPr>
              <a:t>wichtig für Lerner</a:t>
            </a:r>
          </a:p>
          <a:p>
            <a:pPr marL="285750" indent="-285750">
              <a:lnSpc>
                <a:spcPts val="2600"/>
              </a:lnSpc>
              <a:buFont typeface="Arial" panose="020B0604020202020204" pitchFamily="34" charset="0"/>
              <a:buChar char="•"/>
              <a:tabLst>
                <a:tab pos="1436688" algn="l"/>
              </a:tabLst>
            </a:pPr>
            <a:endParaRPr lang="de-DE" dirty="0">
              <a:solidFill>
                <a:srgbClr val="003366"/>
              </a:solidFill>
              <a:latin typeface="Sero Offc Pro" panose="020B0504020101020102" pitchFamily="34" charset="0"/>
              <a:ea typeface="Segoe UI" panose="020B0502040204020203" pitchFamily="34" charset="0"/>
              <a:cs typeface="Segoe UI" panose="020B0502040204020203" pitchFamily="34" charset="0"/>
            </a:endParaRPr>
          </a:p>
          <a:p>
            <a:pPr>
              <a:lnSpc>
                <a:spcPts val="2600"/>
              </a:lnSpc>
              <a:tabLst>
                <a:tab pos="1436688" algn="l"/>
              </a:tabLst>
            </a:pPr>
            <a:r>
              <a:rPr lang="de-DE" dirty="0" smtClean="0">
                <a:solidFill>
                  <a:srgbClr val="003366"/>
                </a:solidFill>
                <a:latin typeface="Sero Offc Pro" panose="020B0504020101020102" pitchFamily="34" charset="0"/>
                <a:ea typeface="Segoe UI" panose="020B0502040204020203" pitchFamily="34" charset="0"/>
                <a:cs typeface="Segoe UI" panose="020B0502040204020203" pitchFamily="34" charset="0"/>
              </a:rPr>
              <a:t>Englisch: 	</a:t>
            </a:r>
            <a:r>
              <a:rPr lang="de-DE" dirty="0" err="1" smtClean="0">
                <a:solidFill>
                  <a:srgbClr val="003366"/>
                </a:solidFill>
                <a:latin typeface="Sero Offc Pro" panose="020B0504020101020102" pitchFamily="34" charset="0"/>
                <a:ea typeface="Segoe UI" panose="020B0502040204020203" pitchFamily="34" charset="0"/>
                <a:cs typeface="Segoe UI" panose="020B0502040204020203" pitchFamily="34" charset="0"/>
              </a:rPr>
              <a:t>dispel</a:t>
            </a:r>
            <a:r>
              <a:rPr lang="de-DE" dirty="0" smtClean="0">
                <a:solidFill>
                  <a:srgbClr val="003366"/>
                </a:solidFill>
                <a:latin typeface="Sero Offc Pro" panose="020B0504020101020102" pitchFamily="34" charset="0"/>
                <a:ea typeface="Segoe UI" panose="020B0502040204020203" pitchFamily="34" charset="0"/>
                <a:cs typeface="Segoe UI" panose="020B0502040204020203" pitchFamily="34" charset="0"/>
              </a:rPr>
              <a:t> RUMOR, </a:t>
            </a:r>
            <a:r>
              <a:rPr lang="de-DE" dirty="0" err="1">
                <a:solidFill>
                  <a:srgbClr val="003366"/>
                </a:solidFill>
                <a:latin typeface="Sero Offc Pro" panose="020B0504020101020102" pitchFamily="34" charset="0"/>
                <a:ea typeface="Segoe UI" panose="020B0502040204020203" pitchFamily="34" charset="0"/>
                <a:cs typeface="Segoe UI" panose="020B0502040204020203" pitchFamily="34" charset="0"/>
              </a:rPr>
              <a:t>sweeping</a:t>
            </a:r>
            <a:r>
              <a:rPr lang="de-DE" dirty="0">
                <a:solidFill>
                  <a:srgbClr val="003366"/>
                </a:solidFill>
                <a:latin typeface="Sero Offc Pro" panose="020B0504020101020102" pitchFamily="34" charset="0"/>
                <a:ea typeface="Segoe UI" panose="020B0502040204020203" pitchFamily="34" charset="0"/>
                <a:cs typeface="Segoe UI" panose="020B0502040204020203" pitchFamily="34" charset="0"/>
              </a:rPr>
              <a:t> CONCLUSION, </a:t>
            </a:r>
            <a:r>
              <a:rPr lang="de-DE" dirty="0" err="1">
                <a:solidFill>
                  <a:srgbClr val="003366"/>
                </a:solidFill>
                <a:latin typeface="Sero Offc Pro" panose="020B0504020101020102" pitchFamily="34" charset="0"/>
                <a:ea typeface="Segoe UI" panose="020B0502040204020203" pitchFamily="34" charset="0"/>
                <a:cs typeface="Segoe UI" panose="020B0502040204020203" pitchFamily="34" charset="0"/>
              </a:rPr>
              <a:t>vitally</a:t>
            </a:r>
            <a:r>
              <a:rPr lang="de-DE" dirty="0">
                <a:solidFill>
                  <a:srgbClr val="003366"/>
                </a:solidFill>
                <a:latin typeface="Sero Offc Pro" panose="020B0504020101020102" pitchFamily="34" charset="0"/>
                <a:ea typeface="Segoe UI" panose="020B0502040204020203" pitchFamily="34" charset="0"/>
                <a:cs typeface="Segoe UI" panose="020B0502040204020203" pitchFamily="34" charset="0"/>
              </a:rPr>
              <a:t> IMPORTANT</a:t>
            </a:r>
          </a:p>
          <a:p>
            <a:pPr>
              <a:lnSpc>
                <a:spcPts val="2600"/>
              </a:lnSpc>
              <a:tabLst>
                <a:tab pos="1436688" algn="l"/>
              </a:tabLst>
            </a:pPr>
            <a:r>
              <a:rPr lang="de-DE" dirty="0">
                <a:solidFill>
                  <a:srgbClr val="003366"/>
                </a:solidFill>
                <a:latin typeface="Sero Offc Pro" panose="020B0504020101020102" pitchFamily="34" charset="0"/>
                <a:ea typeface="Segoe UI" panose="020B0502040204020203" pitchFamily="34" charset="0"/>
                <a:cs typeface="Segoe UI" panose="020B0502040204020203" pitchFamily="34" charset="0"/>
              </a:rPr>
              <a:t>Französisch: </a:t>
            </a:r>
            <a:r>
              <a:rPr lang="de-DE" dirty="0" smtClean="0">
                <a:solidFill>
                  <a:srgbClr val="003366"/>
                </a:solidFill>
                <a:latin typeface="Sero Offc Pro" panose="020B0504020101020102" pitchFamily="34" charset="0"/>
                <a:ea typeface="Segoe UI" panose="020B0502040204020203" pitchFamily="34" charset="0"/>
                <a:cs typeface="Segoe UI" panose="020B0502040204020203" pitchFamily="34" charset="0"/>
              </a:rPr>
              <a:t>	</a:t>
            </a:r>
            <a:r>
              <a:rPr lang="de-DE" dirty="0" err="1" smtClean="0">
                <a:solidFill>
                  <a:srgbClr val="003366"/>
                </a:solidFill>
                <a:latin typeface="Sero Offc Pro" panose="020B0504020101020102" pitchFamily="34" charset="0"/>
                <a:ea typeface="Segoe UI" panose="020B0502040204020203" pitchFamily="34" charset="0"/>
                <a:cs typeface="Segoe UI" panose="020B0502040204020203" pitchFamily="34" charset="0"/>
              </a:rPr>
              <a:t>rentrer</a:t>
            </a:r>
            <a:r>
              <a:rPr lang="de-DE" dirty="0" smtClean="0">
                <a:solidFill>
                  <a:srgbClr val="003366"/>
                </a:solidFill>
                <a:latin typeface="Sero Offc Pro" panose="020B0504020101020102" pitchFamily="34" charset="0"/>
                <a:ea typeface="Segoe UI" panose="020B0502040204020203" pitchFamily="34" charset="0"/>
                <a:cs typeface="Segoe UI" panose="020B0502040204020203" pitchFamily="34" charset="0"/>
              </a:rPr>
              <a:t> </a:t>
            </a:r>
            <a:r>
              <a:rPr lang="de-DE" dirty="0" err="1">
                <a:solidFill>
                  <a:srgbClr val="003366"/>
                </a:solidFill>
                <a:latin typeface="Sero Offc Pro" panose="020B0504020101020102" pitchFamily="34" charset="0"/>
                <a:ea typeface="Segoe UI" panose="020B0502040204020203" pitchFamily="34" charset="0"/>
                <a:cs typeface="Segoe UI" panose="020B0502040204020203" pitchFamily="34" charset="0"/>
              </a:rPr>
              <a:t>sa</a:t>
            </a:r>
            <a:r>
              <a:rPr lang="de-DE" dirty="0">
                <a:solidFill>
                  <a:srgbClr val="003366"/>
                </a:solidFill>
                <a:latin typeface="Sero Offc Pro" panose="020B0504020101020102" pitchFamily="34" charset="0"/>
                <a:ea typeface="Segoe UI" panose="020B0502040204020203" pitchFamily="34" charset="0"/>
                <a:cs typeface="Segoe UI" panose="020B0502040204020203" pitchFamily="34" charset="0"/>
              </a:rPr>
              <a:t> COLERE, </a:t>
            </a:r>
            <a:r>
              <a:rPr lang="de-DE" dirty="0" err="1">
                <a:solidFill>
                  <a:srgbClr val="003366"/>
                </a:solidFill>
                <a:latin typeface="Sero Offc Pro" panose="020B0504020101020102" pitchFamily="34" charset="0"/>
                <a:ea typeface="Segoe UI" panose="020B0502040204020203" pitchFamily="34" charset="0"/>
                <a:cs typeface="Segoe UI" panose="020B0502040204020203" pitchFamily="34" charset="0"/>
              </a:rPr>
              <a:t>un</a:t>
            </a:r>
            <a:r>
              <a:rPr lang="de-DE" dirty="0">
                <a:solidFill>
                  <a:srgbClr val="003366"/>
                </a:solidFill>
                <a:latin typeface="Sero Offc Pro" panose="020B0504020101020102" pitchFamily="34" charset="0"/>
                <a:ea typeface="Segoe UI" panose="020B0502040204020203" pitchFamily="34" charset="0"/>
                <a:cs typeface="Segoe UI" panose="020B0502040204020203" pitchFamily="34" charset="0"/>
              </a:rPr>
              <a:t> PRIX </a:t>
            </a:r>
            <a:r>
              <a:rPr lang="de-DE" dirty="0" err="1">
                <a:solidFill>
                  <a:srgbClr val="003366"/>
                </a:solidFill>
                <a:latin typeface="Sero Offc Pro" panose="020B0504020101020102" pitchFamily="34" charset="0"/>
                <a:ea typeface="Segoe UI" panose="020B0502040204020203" pitchFamily="34" charset="0"/>
                <a:cs typeface="Segoe UI" panose="020B0502040204020203" pitchFamily="34" charset="0"/>
              </a:rPr>
              <a:t>dérisoire</a:t>
            </a:r>
            <a:r>
              <a:rPr lang="de-DE" dirty="0">
                <a:solidFill>
                  <a:srgbClr val="003366"/>
                </a:solidFill>
                <a:latin typeface="Sero Offc Pro" panose="020B0504020101020102" pitchFamily="34" charset="0"/>
                <a:ea typeface="Segoe UI" panose="020B0502040204020203" pitchFamily="34" charset="0"/>
                <a:cs typeface="Segoe UI" panose="020B0502040204020203" pitchFamily="34" charset="0"/>
              </a:rPr>
              <a:t>, REFUSER </a:t>
            </a:r>
            <a:r>
              <a:rPr lang="de-DE" dirty="0" err="1">
                <a:solidFill>
                  <a:srgbClr val="003366"/>
                </a:solidFill>
                <a:latin typeface="Sero Offc Pro" panose="020B0504020101020102" pitchFamily="34" charset="0"/>
                <a:ea typeface="Segoe UI" panose="020B0502040204020203" pitchFamily="34" charset="0"/>
                <a:cs typeface="Segoe UI" panose="020B0502040204020203" pitchFamily="34" charset="0"/>
              </a:rPr>
              <a:t>net</a:t>
            </a:r>
            <a:endParaRPr lang="de-DE" dirty="0">
              <a:solidFill>
                <a:srgbClr val="003366"/>
              </a:solidFill>
              <a:latin typeface="Sero Offc Pro" panose="020B0504020101020102" pitchFamily="34" charset="0"/>
              <a:ea typeface="Segoe UI" panose="020B0502040204020203" pitchFamily="34" charset="0"/>
              <a:cs typeface="Segoe UI" panose="020B0502040204020203" pitchFamily="34" charset="0"/>
            </a:endParaRPr>
          </a:p>
          <a:p>
            <a:pPr>
              <a:lnSpc>
                <a:spcPts val="2600"/>
              </a:lnSpc>
              <a:tabLst>
                <a:tab pos="1436688" algn="l"/>
              </a:tabLst>
            </a:pPr>
            <a:r>
              <a:rPr lang="de-DE" dirty="0">
                <a:solidFill>
                  <a:srgbClr val="003366"/>
                </a:solidFill>
                <a:latin typeface="Sero Offc Pro" panose="020B0504020101020102" pitchFamily="34" charset="0"/>
                <a:ea typeface="Segoe UI" panose="020B0502040204020203" pitchFamily="34" charset="0"/>
                <a:cs typeface="Segoe UI" panose="020B0502040204020203" pitchFamily="34" charset="0"/>
              </a:rPr>
              <a:t>Deutsch: 	VERDACHT schöpfen, herbe KRITIK, peinlich </a:t>
            </a:r>
            <a:r>
              <a:rPr lang="de-DE" dirty="0" smtClean="0">
                <a:solidFill>
                  <a:srgbClr val="003366"/>
                </a:solidFill>
                <a:latin typeface="Sero Offc Pro" panose="020B0504020101020102" pitchFamily="34" charset="0"/>
                <a:ea typeface="Segoe UI" panose="020B0502040204020203" pitchFamily="34" charset="0"/>
                <a:cs typeface="Segoe UI" panose="020B0502040204020203" pitchFamily="34" charset="0"/>
              </a:rPr>
              <a:t>GENAU</a:t>
            </a:r>
            <a:endParaRPr lang="de-DE" dirty="0">
              <a:solidFill>
                <a:srgbClr val="003366"/>
              </a:solidFill>
              <a:latin typeface="Sero Offc Pro" panose="020B0504020101020102" pitchFamily="34" charset="0"/>
              <a:ea typeface="Segoe UI" panose="020B0502040204020203" pitchFamily="34" charset="0"/>
              <a:cs typeface="Segoe UI" panose="020B0502040204020203" pitchFamily="34" charset="0"/>
            </a:endParaRPr>
          </a:p>
        </p:txBody>
      </p:sp>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104800"/>
            <a:ext cx="127635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1478" y="118592"/>
            <a:ext cx="1565018" cy="1582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de-DE" dirty="0" smtClean="0">
                <a:latin typeface="Sero Offc Pro" panose="020B0504020101020102" pitchFamily="34" charset="0"/>
                <a:cs typeface="Segoe UI" pitchFamily="34" charset="0"/>
              </a:rPr>
              <a:t>Lexikografie heute</a:t>
            </a:r>
          </a:p>
        </p:txBody>
      </p:sp>
      <p:sp>
        <p:nvSpPr>
          <p:cNvPr id="3" name="Rechteck 2"/>
          <p:cNvSpPr/>
          <p:nvPr/>
        </p:nvSpPr>
        <p:spPr>
          <a:xfrm>
            <a:off x="504056" y="6239053"/>
            <a:ext cx="4572000" cy="646331"/>
          </a:xfrm>
          <a:prstGeom prst="rect">
            <a:avLst/>
          </a:prstGeom>
        </p:spPr>
        <p:txBody>
          <a:bodyPr>
            <a:spAutoFit/>
          </a:bodyPr>
          <a:lstStyle/>
          <a:p>
            <a:r>
              <a:rPr lang="de-DE" dirty="0">
                <a:solidFill>
                  <a:srgbClr val="003366"/>
                </a:solidFill>
                <a:latin typeface="Sero Offc Pro" panose="020B0504020101020102" pitchFamily="34" charset="0"/>
              </a:rPr>
              <a:t>www.pons.de </a:t>
            </a:r>
            <a:br>
              <a:rPr lang="de-DE" dirty="0">
                <a:solidFill>
                  <a:srgbClr val="003366"/>
                </a:solidFill>
                <a:latin typeface="Sero Offc Pro" panose="020B0504020101020102" pitchFamily="34" charset="0"/>
              </a:rPr>
            </a:br>
            <a:r>
              <a:rPr lang="de-DE" dirty="0">
                <a:solidFill>
                  <a:srgbClr val="003366"/>
                </a:solidFill>
                <a:latin typeface="Sero Offc Pro" panose="020B0504020101020102" pitchFamily="34" charset="0"/>
              </a:rPr>
              <a:t>www.facebook.com/PONSverlag </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160040"/>
            <a:ext cx="112395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feld 10"/>
          <p:cNvSpPr txBox="1"/>
          <p:nvPr/>
        </p:nvSpPr>
        <p:spPr>
          <a:xfrm>
            <a:off x="467544" y="1454581"/>
            <a:ext cx="8604448" cy="4062651"/>
          </a:xfrm>
          <a:prstGeom prst="rect">
            <a:avLst/>
          </a:prstGeom>
          <a:noFill/>
        </p:spPr>
        <p:txBody>
          <a:bodyPr wrap="square" rtlCol="0">
            <a:spAutoFit/>
          </a:bodyPr>
          <a:lstStyle/>
          <a:p>
            <a:pPr eaLnBrk="1" hangingPunct="1">
              <a:lnSpc>
                <a:spcPct val="150000"/>
              </a:lnSpc>
            </a:pPr>
            <a:r>
              <a:rPr lang="de-DE" altLang="de-DE" sz="2000" dirty="0" smtClean="0">
                <a:solidFill>
                  <a:srgbClr val="003366"/>
                </a:solidFill>
                <a:latin typeface="Segoe UI" pitchFamily="34" charset="0"/>
                <a:cs typeface="Segoe UI" pitchFamily="34" charset="0"/>
              </a:rPr>
              <a:t>Online-Wörterbuch</a:t>
            </a:r>
          </a:p>
          <a:p>
            <a:pPr eaLnBrk="1" hangingPunct="1">
              <a:lnSpc>
                <a:spcPct val="150000"/>
              </a:lnSpc>
            </a:pPr>
            <a:r>
              <a:rPr lang="de-DE" altLang="de-DE" sz="2000" dirty="0" smtClean="0">
                <a:solidFill>
                  <a:srgbClr val="003366"/>
                </a:solidFill>
                <a:latin typeface="Segoe UI" pitchFamily="34" charset="0"/>
                <a:cs typeface="Segoe UI" pitchFamily="34" charset="0"/>
              </a:rPr>
              <a:t>Online bestehen nicht die gleichen Platzzwänge wie im gedruckten Buch:</a:t>
            </a:r>
          </a:p>
          <a:p>
            <a:pPr marL="266700" indent="-266700" eaLnBrk="1" hangingPunct="1">
              <a:lnSpc>
                <a:spcPct val="150000"/>
              </a:lnSpc>
              <a:buFont typeface="Arial" pitchFamily="34" charset="0"/>
              <a:buChar char="•"/>
            </a:pPr>
            <a:r>
              <a:rPr lang="de-DE" altLang="de-DE" sz="2000" dirty="0" smtClean="0">
                <a:solidFill>
                  <a:srgbClr val="003366"/>
                </a:solidFill>
                <a:latin typeface="Segoe UI" pitchFamily="34" charset="0"/>
                <a:cs typeface="Segoe UI" pitchFamily="34" charset="0"/>
              </a:rPr>
              <a:t>Wir integrieren Fachwortschätze aus anderen Quellen</a:t>
            </a:r>
          </a:p>
          <a:p>
            <a:pPr marL="266700" indent="-266700" eaLnBrk="1" hangingPunct="1">
              <a:lnSpc>
                <a:spcPct val="150000"/>
              </a:lnSpc>
              <a:buFont typeface="Arial" pitchFamily="34" charset="0"/>
              <a:buChar char="•"/>
            </a:pPr>
            <a:r>
              <a:rPr lang="de-DE" altLang="de-DE" sz="2000" dirty="0" smtClean="0">
                <a:solidFill>
                  <a:srgbClr val="003366"/>
                </a:solidFill>
                <a:latin typeface="Segoe UI" pitchFamily="34" charset="0"/>
                <a:cs typeface="Segoe UI" pitchFamily="34" charset="0"/>
              </a:rPr>
              <a:t>Wir </a:t>
            </a:r>
            <a:r>
              <a:rPr lang="de-DE" altLang="de-DE" sz="2000" dirty="0" smtClean="0">
                <a:solidFill>
                  <a:srgbClr val="003366"/>
                </a:solidFill>
                <a:latin typeface="Segoe UI" pitchFamily="34" charset="0"/>
                <a:cs typeface="Segoe UI" pitchFamily="34" charset="0"/>
              </a:rPr>
              <a:t>haben eine Rubrik „Benutzereinträge“ und lassen auch solche </a:t>
            </a:r>
            <a:r>
              <a:rPr lang="de-DE" altLang="de-DE" sz="2000" dirty="0" smtClean="0">
                <a:solidFill>
                  <a:srgbClr val="003366"/>
                </a:solidFill>
                <a:latin typeface="Segoe UI" pitchFamily="34" charset="0"/>
                <a:cs typeface="Segoe UI" pitchFamily="34" charset="0"/>
              </a:rPr>
              <a:t>Einträge </a:t>
            </a:r>
            <a:r>
              <a:rPr lang="de-DE" altLang="de-DE" sz="2000" dirty="0" smtClean="0">
                <a:solidFill>
                  <a:srgbClr val="003366"/>
                </a:solidFill>
                <a:latin typeface="Segoe UI" pitchFamily="34" charset="0"/>
                <a:cs typeface="Segoe UI" pitchFamily="34" charset="0"/>
              </a:rPr>
              <a:t>bestehen, die sonst nicht in ein Buch  veröffentlicht werden könnten</a:t>
            </a:r>
            <a:r>
              <a:rPr lang="de-DE" altLang="de-DE" sz="2000" dirty="0" smtClean="0">
                <a:solidFill>
                  <a:srgbClr val="003366"/>
                </a:solidFill>
                <a:latin typeface="Segoe UI" pitchFamily="34" charset="0"/>
                <a:cs typeface="Segoe UI" pitchFamily="34" charset="0"/>
              </a:rPr>
              <a:t>.  </a:t>
            </a:r>
          </a:p>
          <a:p>
            <a:pPr marL="266700" indent="-266700" eaLnBrk="1" hangingPunct="1">
              <a:lnSpc>
                <a:spcPct val="150000"/>
              </a:lnSpc>
              <a:buFont typeface="Arial" pitchFamily="34" charset="0"/>
              <a:buChar char="•"/>
            </a:pPr>
            <a:r>
              <a:rPr lang="de-DE" altLang="de-DE" sz="2000" dirty="0" smtClean="0">
                <a:solidFill>
                  <a:srgbClr val="003366"/>
                </a:solidFill>
                <a:latin typeface="Segoe UI" pitchFamily="34" charset="0"/>
                <a:cs typeface="Segoe UI" pitchFamily="34" charset="0"/>
              </a:rPr>
              <a:t>Kurze Bearbeitungs- und Korrekturzeiten</a:t>
            </a:r>
          </a:p>
          <a:p>
            <a:pPr marL="266700" indent="-266700" eaLnBrk="1" hangingPunct="1">
              <a:lnSpc>
                <a:spcPct val="150000"/>
              </a:lnSpc>
              <a:buFont typeface="Arial" pitchFamily="34" charset="0"/>
              <a:buChar char="•"/>
            </a:pPr>
            <a:r>
              <a:rPr lang="de-DE" altLang="de-DE" sz="2000" dirty="0" smtClean="0">
                <a:solidFill>
                  <a:srgbClr val="003366"/>
                </a:solidFill>
                <a:latin typeface="Segoe UI" pitchFamily="34" charset="0"/>
                <a:cs typeface="Segoe UI" pitchFamily="34" charset="0"/>
              </a:rPr>
              <a:t>„</a:t>
            </a:r>
            <a:r>
              <a:rPr lang="de-DE" altLang="de-DE" sz="2000" dirty="0" smtClean="0">
                <a:solidFill>
                  <a:srgbClr val="003366"/>
                </a:solidFill>
                <a:latin typeface="Segoe UI" pitchFamily="34" charset="0"/>
                <a:cs typeface="Segoe UI" pitchFamily="34" charset="0"/>
              </a:rPr>
              <a:t>Randsprachen“ haben eher die Chance auf Veröffentlichung</a:t>
            </a:r>
          </a:p>
          <a:p>
            <a:endParaRPr lang="de-DE" dirty="0"/>
          </a:p>
        </p:txBody>
      </p:sp>
    </p:spTree>
    <p:extLst>
      <p:ext uri="{BB962C8B-B14F-4D97-AF65-F5344CB8AC3E}">
        <p14:creationId xmlns:p14="http://schemas.microsoft.com/office/powerpoint/2010/main" val="24261160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de-DE" dirty="0" smtClean="0">
                <a:latin typeface="Sero Offc Pro" panose="020B0504020101020102" pitchFamily="34" charset="0"/>
                <a:cs typeface="Segoe UI" pitchFamily="34" charset="0"/>
              </a:rPr>
              <a:t>Wie entsteht ein Wörterbuch</a:t>
            </a:r>
          </a:p>
        </p:txBody>
      </p:sp>
      <p:sp>
        <p:nvSpPr>
          <p:cNvPr id="3" name="Rechteck 2"/>
          <p:cNvSpPr/>
          <p:nvPr/>
        </p:nvSpPr>
        <p:spPr>
          <a:xfrm>
            <a:off x="504056" y="6239053"/>
            <a:ext cx="4572000" cy="646331"/>
          </a:xfrm>
          <a:prstGeom prst="rect">
            <a:avLst/>
          </a:prstGeom>
        </p:spPr>
        <p:txBody>
          <a:bodyPr>
            <a:spAutoFit/>
          </a:bodyPr>
          <a:lstStyle/>
          <a:p>
            <a:r>
              <a:rPr lang="de-DE" dirty="0">
                <a:solidFill>
                  <a:srgbClr val="003366"/>
                </a:solidFill>
                <a:latin typeface="Sero Offc Pro" panose="020B0504020101020102" pitchFamily="34" charset="0"/>
              </a:rPr>
              <a:t>www.pons.de </a:t>
            </a:r>
            <a:br>
              <a:rPr lang="de-DE" dirty="0">
                <a:solidFill>
                  <a:srgbClr val="003366"/>
                </a:solidFill>
                <a:latin typeface="Sero Offc Pro" panose="020B0504020101020102" pitchFamily="34" charset="0"/>
              </a:rPr>
            </a:br>
            <a:r>
              <a:rPr lang="de-DE" dirty="0">
                <a:solidFill>
                  <a:srgbClr val="003366"/>
                </a:solidFill>
                <a:latin typeface="Sero Offc Pro" panose="020B0504020101020102" pitchFamily="34" charset="0"/>
              </a:rPr>
              <a:t>www.facebook.com/PONSverlag </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160040"/>
            <a:ext cx="112395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feld 10"/>
          <p:cNvSpPr txBox="1"/>
          <p:nvPr/>
        </p:nvSpPr>
        <p:spPr>
          <a:xfrm>
            <a:off x="467544" y="1484785"/>
            <a:ext cx="7920880" cy="4216539"/>
          </a:xfrm>
          <a:prstGeom prst="rect">
            <a:avLst/>
          </a:prstGeom>
          <a:noFill/>
        </p:spPr>
        <p:txBody>
          <a:bodyPr wrap="square" rtlCol="0">
            <a:spAutoFit/>
          </a:bodyPr>
          <a:lstStyle/>
          <a:p>
            <a:pPr marL="342900" lvl="0" indent="-342900">
              <a:lnSpc>
                <a:spcPct val="150000"/>
              </a:lnSpc>
              <a:spcBef>
                <a:spcPct val="20000"/>
              </a:spcBef>
              <a:buClr>
                <a:srgbClr val="003281"/>
              </a:buClr>
              <a:buFontTx/>
              <a:buChar char="•"/>
            </a:pPr>
            <a:r>
              <a:rPr lang="de-DE" altLang="de-DE" sz="2000" kern="0" dirty="0" smtClean="0">
                <a:solidFill>
                  <a:srgbClr val="003366"/>
                </a:solidFill>
                <a:latin typeface="Segoe UI" pitchFamily="34" charset="0"/>
                <a:cs typeface="Segoe UI" pitchFamily="34" charset="0"/>
              </a:rPr>
              <a:t>Ausgangssubstanz identifizieren</a:t>
            </a:r>
          </a:p>
          <a:p>
            <a:pPr marL="342900" lvl="0" indent="-342900">
              <a:lnSpc>
                <a:spcPct val="150000"/>
              </a:lnSpc>
              <a:spcBef>
                <a:spcPct val="20000"/>
              </a:spcBef>
              <a:buClr>
                <a:srgbClr val="003281"/>
              </a:buClr>
              <a:buFontTx/>
              <a:buChar char="•"/>
            </a:pPr>
            <a:r>
              <a:rPr lang="de-DE" altLang="de-DE" sz="2000" kern="0" dirty="0" smtClean="0">
                <a:solidFill>
                  <a:srgbClr val="003366"/>
                </a:solidFill>
                <a:latin typeface="Segoe UI" pitchFamily="34" charset="0"/>
                <a:cs typeface="Segoe UI" pitchFamily="34" charset="0"/>
              </a:rPr>
              <a:t>Planung d. Arbeitsschritte </a:t>
            </a:r>
            <a:r>
              <a:rPr lang="de-DE" altLang="de-DE" sz="2000" kern="0" dirty="0" smtClean="0">
                <a:solidFill>
                  <a:srgbClr val="003366"/>
                </a:solidFill>
                <a:latin typeface="Segoe UI" pitchFamily="34" charset="0"/>
                <a:cs typeface="Segoe UI" pitchFamily="34" charset="0"/>
                <a:sym typeface="Wingdings" pitchFamily="2" charset="2"/>
              </a:rPr>
              <a:t> Budget</a:t>
            </a:r>
          </a:p>
          <a:p>
            <a:pPr marL="342900" lvl="0" indent="-342900">
              <a:lnSpc>
                <a:spcPct val="150000"/>
              </a:lnSpc>
              <a:spcBef>
                <a:spcPct val="20000"/>
              </a:spcBef>
              <a:buClr>
                <a:srgbClr val="003281"/>
              </a:buClr>
              <a:buFontTx/>
              <a:buChar char="•"/>
            </a:pPr>
            <a:r>
              <a:rPr lang="de-DE" altLang="de-DE" sz="2000" kern="0" dirty="0" smtClean="0">
                <a:solidFill>
                  <a:srgbClr val="003366"/>
                </a:solidFill>
                <a:latin typeface="Segoe UI" pitchFamily="34" charset="0"/>
                <a:cs typeface="Segoe UI" pitchFamily="34" charset="0"/>
                <a:sym typeface="Wingdings" pitchFamily="2" charset="2"/>
              </a:rPr>
              <a:t>Bearbeitung Ausgangssprache nach </a:t>
            </a:r>
            <a:r>
              <a:rPr lang="de-DE" altLang="de-DE" sz="2000" kern="0" dirty="0" err="1" smtClean="0">
                <a:solidFill>
                  <a:srgbClr val="003366"/>
                </a:solidFill>
                <a:latin typeface="Segoe UI" pitchFamily="34" charset="0"/>
                <a:cs typeface="Segoe UI" pitchFamily="34" charset="0"/>
                <a:sym typeface="Wingdings" pitchFamily="2" charset="2"/>
              </a:rPr>
              <a:t>Muttersprachlerprinzip</a:t>
            </a:r>
            <a:endParaRPr lang="de-DE" altLang="de-DE" sz="2000" kern="0" dirty="0" smtClean="0">
              <a:solidFill>
                <a:srgbClr val="003366"/>
              </a:solidFill>
              <a:latin typeface="Segoe UI" pitchFamily="34" charset="0"/>
              <a:cs typeface="Segoe UI" pitchFamily="34" charset="0"/>
              <a:sym typeface="Wingdings" pitchFamily="2" charset="2"/>
            </a:endParaRPr>
          </a:p>
          <a:p>
            <a:pPr marL="342900" lvl="0" indent="-342900">
              <a:lnSpc>
                <a:spcPct val="150000"/>
              </a:lnSpc>
              <a:spcBef>
                <a:spcPct val="20000"/>
              </a:spcBef>
              <a:buClr>
                <a:srgbClr val="003281"/>
              </a:buClr>
              <a:buFontTx/>
              <a:buChar char="•"/>
            </a:pPr>
            <a:r>
              <a:rPr lang="de-DE" altLang="de-DE" sz="2000" kern="0" dirty="0" smtClean="0">
                <a:solidFill>
                  <a:srgbClr val="003366"/>
                </a:solidFill>
                <a:latin typeface="Segoe UI" pitchFamily="34" charset="0"/>
                <a:cs typeface="Segoe UI" pitchFamily="34" charset="0"/>
                <a:sym typeface="Wingdings" pitchFamily="2" charset="2"/>
              </a:rPr>
              <a:t>Bearbeitung Zielsprache nach </a:t>
            </a:r>
            <a:r>
              <a:rPr lang="de-DE" altLang="de-DE" sz="2000" kern="0" dirty="0" err="1" smtClean="0">
                <a:solidFill>
                  <a:srgbClr val="003366"/>
                </a:solidFill>
                <a:latin typeface="Segoe UI" pitchFamily="34" charset="0"/>
                <a:cs typeface="Segoe UI" pitchFamily="34" charset="0"/>
                <a:sym typeface="Wingdings" pitchFamily="2" charset="2"/>
              </a:rPr>
              <a:t>Muttersprachlerprinzip</a:t>
            </a:r>
            <a:endParaRPr lang="de-DE" altLang="de-DE" sz="2000" kern="0" dirty="0" smtClean="0">
              <a:solidFill>
                <a:srgbClr val="003366"/>
              </a:solidFill>
              <a:latin typeface="Segoe UI" pitchFamily="34" charset="0"/>
              <a:cs typeface="Segoe UI" pitchFamily="34" charset="0"/>
              <a:sym typeface="Wingdings" pitchFamily="2" charset="2"/>
            </a:endParaRPr>
          </a:p>
          <a:p>
            <a:pPr marL="342900" lvl="0" indent="-342900">
              <a:lnSpc>
                <a:spcPct val="150000"/>
              </a:lnSpc>
              <a:spcBef>
                <a:spcPct val="20000"/>
              </a:spcBef>
              <a:buClr>
                <a:srgbClr val="003281"/>
              </a:buClr>
              <a:buFontTx/>
              <a:buChar char="•"/>
            </a:pPr>
            <a:r>
              <a:rPr lang="de-DE" altLang="de-DE" sz="2000" kern="0" dirty="0" smtClean="0">
                <a:solidFill>
                  <a:srgbClr val="003366"/>
                </a:solidFill>
                <a:latin typeface="Segoe UI" pitchFamily="34" charset="0"/>
                <a:cs typeface="Segoe UI" pitchFamily="34" charset="0"/>
                <a:sym typeface="Wingdings" pitchFamily="2" charset="2"/>
              </a:rPr>
              <a:t>Revisionsgänge nach </a:t>
            </a:r>
            <a:r>
              <a:rPr lang="de-DE" altLang="de-DE" sz="2000" kern="0" dirty="0" err="1" smtClean="0">
                <a:solidFill>
                  <a:srgbClr val="003366"/>
                </a:solidFill>
                <a:latin typeface="Segoe UI" pitchFamily="34" charset="0"/>
                <a:cs typeface="Segoe UI" pitchFamily="34" charset="0"/>
                <a:sym typeface="Wingdings" pitchFamily="2" charset="2"/>
              </a:rPr>
              <a:t>Muttersprachlerprinzip</a:t>
            </a:r>
            <a:endParaRPr lang="de-DE" altLang="de-DE" sz="2000" kern="0" dirty="0" smtClean="0">
              <a:solidFill>
                <a:srgbClr val="003366"/>
              </a:solidFill>
              <a:latin typeface="Segoe UI" pitchFamily="34" charset="0"/>
              <a:cs typeface="Segoe UI" pitchFamily="34" charset="0"/>
              <a:sym typeface="Wingdings" pitchFamily="2" charset="2"/>
            </a:endParaRPr>
          </a:p>
          <a:p>
            <a:pPr marL="342900" lvl="0" indent="-342900">
              <a:lnSpc>
                <a:spcPct val="150000"/>
              </a:lnSpc>
              <a:spcBef>
                <a:spcPct val="20000"/>
              </a:spcBef>
              <a:buClr>
                <a:srgbClr val="003281"/>
              </a:buClr>
              <a:buFontTx/>
              <a:buChar char="•"/>
            </a:pPr>
            <a:r>
              <a:rPr lang="de-DE" altLang="de-DE" sz="2000" kern="0" dirty="0" smtClean="0">
                <a:solidFill>
                  <a:srgbClr val="003366"/>
                </a:solidFill>
                <a:latin typeface="Segoe UI" pitchFamily="34" charset="0"/>
                <a:cs typeface="Segoe UI" pitchFamily="34" charset="0"/>
                <a:sym typeface="Wingdings" pitchFamily="2" charset="2"/>
              </a:rPr>
              <a:t>zwischen den Arbeitsschritten Redaktion</a:t>
            </a:r>
          </a:p>
          <a:p>
            <a:pPr marL="342900" lvl="0" indent="-342900">
              <a:lnSpc>
                <a:spcPct val="150000"/>
              </a:lnSpc>
              <a:spcBef>
                <a:spcPct val="20000"/>
              </a:spcBef>
              <a:buClr>
                <a:srgbClr val="003281"/>
              </a:buClr>
              <a:buFontTx/>
              <a:buChar char="•"/>
            </a:pPr>
            <a:r>
              <a:rPr lang="de-DE" altLang="de-DE" sz="2000" kern="0" dirty="0" err="1" smtClean="0">
                <a:solidFill>
                  <a:srgbClr val="003366"/>
                </a:solidFill>
                <a:latin typeface="Segoe UI" pitchFamily="34" charset="0"/>
                <a:cs typeface="Segoe UI" pitchFamily="34" charset="0"/>
                <a:sym typeface="Wingdings" pitchFamily="2" charset="2"/>
              </a:rPr>
              <a:t>Featuring</a:t>
            </a:r>
            <a:r>
              <a:rPr lang="de-DE" altLang="de-DE" sz="2000" kern="0" dirty="0" smtClean="0">
                <a:solidFill>
                  <a:srgbClr val="003366"/>
                </a:solidFill>
                <a:latin typeface="Segoe UI" pitchFamily="34" charset="0"/>
                <a:cs typeface="Segoe UI" pitchFamily="34" charset="0"/>
                <a:sym typeface="Wingdings" pitchFamily="2" charset="2"/>
              </a:rPr>
              <a:t>: Infoboxen, Anhänge, …</a:t>
            </a:r>
          </a:p>
          <a:p>
            <a:pPr marL="342900" lvl="0" indent="-342900">
              <a:lnSpc>
                <a:spcPct val="150000"/>
              </a:lnSpc>
              <a:spcBef>
                <a:spcPct val="20000"/>
              </a:spcBef>
              <a:buClr>
                <a:srgbClr val="003281"/>
              </a:buClr>
              <a:buFontTx/>
              <a:buChar char="•"/>
            </a:pPr>
            <a:r>
              <a:rPr lang="de-DE" altLang="de-DE" sz="2000" kern="0" dirty="0" smtClean="0">
                <a:solidFill>
                  <a:srgbClr val="003366"/>
                </a:solidFill>
                <a:latin typeface="Segoe UI" pitchFamily="34" charset="0"/>
                <a:cs typeface="Segoe UI" pitchFamily="34" charset="0"/>
                <a:sym typeface="Wingdings" pitchFamily="2" charset="2"/>
              </a:rPr>
              <a:t>Satzphase, Umbruchkorrektur</a:t>
            </a:r>
            <a:endParaRPr lang="de-DE" altLang="de-DE" sz="2000" kern="0" dirty="0" smtClean="0">
              <a:solidFill>
                <a:srgbClr val="003366"/>
              </a:solidFill>
              <a:latin typeface="Segoe UI" pitchFamily="34" charset="0"/>
              <a:cs typeface="Segoe UI" pitchFamily="34" charset="0"/>
            </a:endParaRPr>
          </a:p>
        </p:txBody>
      </p:sp>
    </p:spTree>
    <p:extLst>
      <p:ext uri="{BB962C8B-B14F-4D97-AF65-F5344CB8AC3E}">
        <p14:creationId xmlns:p14="http://schemas.microsoft.com/office/powerpoint/2010/main" val="24261160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de-DE" dirty="0" smtClean="0">
                <a:latin typeface="Sero Offc Pro" panose="020B0504020101020102" pitchFamily="34" charset="0"/>
                <a:cs typeface="Segoe UI" pitchFamily="34" charset="0"/>
              </a:rPr>
              <a:t>Wie entsteht ein Wörterbuch</a:t>
            </a:r>
          </a:p>
        </p:txBody>
      </p:sp>
      <p:sp>
        <p:nvSpPr>
          <p:cNvPr id="3" name="Rechteck 2"/>
          <p:cNvSpPr/>
          <p:nvPr/>
        </p:nvSpPr>
        <p:spPr>
          <a:xfrm>
            <a:off x="504056" y="6239053"/>
            <a:ext cx="4572000" cy="646331"/>
          </a:xfrm>
          <a:prstGeom prst="rect">
            <a:avLst/>
          </a:prstGeom>
        </p:spPr>
        <p:txBody>
          <a:bodyPr>
            <a:spAutoFit/>
          </a:bodyPr>
          <a:lstStyle/>
          <a:p>
            <a:r>
              <a:rPr lang="de-DE" dirty="0">
                <a:solidFill>
                  <a:srgbClr val="003366"/>
                </a:solidFill>
                <a:latin typeface="Sero Offc Pro" panose="020B0504020101020102" pitchFamily="34" charset="0"/>
              </a:rPr>
              <a:t>www.pons.de </a:t>
            </a:r>
            <a:br>
              <a:rPr lang="de-DE" dirty="0">
                <a:solidFill>
                  <a:srgbClr val="003366"/>
                </a:solidFill>
                <a:latin typeface="Sero Offc Pro" panose="020B0504020101020102" pitchFamily="34" charset="0"/>
              </a:rPr>
            </a:br>
            <a:r>
              <a:rPr lang="de-DE" dirty="0">
                <a:solidFill>
                  <a:srgbClr val="003366"/>
                </a:solidFill>
                <a:latin typeface="Sero Offc Pro" panose="020B0504020101020102" pitchFamily="34" charset="0"/>
              </a:rPr>
              <a:t>www.facebook.com/PONSverlag </a:t>
            </a: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4368" y="160040"/>
            <a:ext cx="112395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feld 10"/>
          <p:cNvSpPr txBox="1"/>
          <p:nvPr/>
        </p:nvSpPr>
        <p:spPr>
          <a:xfrm>
            <a:off x="467544" y="1412776"/>
            <a:ext cx="7920880" cy="3323987"/>
          </a:xfrm>
          <a:prstGeom prst="rect">
            <a:avLst/>
          </a:prstGeom>
          <a:noFill/>
        </p:spPr>
        <p:txBody>
          <a:bodyPr wrap="square" rtlCol="0">
            <a:spAutoFit/>
          </a:bodyPr>
          <a:lstStyle/>
          <a:p>
            <a:pPr marL="171450" indent="-171450" eaLnBrk="1" hangingPunct="1">
              <a:lnSpc>
                <a:spcPct val="150000"/>
              </a:lnSpc>
              <a:buFontTx/>
              <a:buNone/>
            </a:pPr>
            <a:r>
              <a:rPr lang="de-DE" altLang="de-DE" sz="2000" dirty="0" smtClean="0">
                <a:solidFill>
                  <a:srgbClr val="003366"/>
                </a:solidFill>
                <a:latin typeface="Segoe UI" pitchFamily="34" charset="0"/>
                <a:cs typeface="Segoe UI" pitchFamily="34" charset="0"/>
              </a:rPr>
              <a:t>separate Arbeitsschritte für</a:t>
            </a:r>
          </a:p>
          <a:p>
            <a:pPr marL="266700" indent="-266700" eaLnBrk="1" hangingPunct="1">
              <a:lnSpc>
                <a:spcPct val="150000"/>
              </a:lnSpc>
              <a:buFont typeface="Arial" pitchFamily="34" charset="0"/>
              <a:buChar char="•"/>
            </a:pPr>
            <a:r>
              <a:rPr lang="de-DE" altLang="de-DE" sz="2000" dirty="0" err="1" smtClean="0">
                <a:solidFill>
                  <a:srgbClr val="003366"/>
                </a:solidFill>
                <a:latin typeface="Segoe UI" pitchFamily="34" charset="0"/>
                <a:cs typeface="Segoe UI" pitchFamily="34" charset="0"/>
              </a:rPr>
              <a:t>Phonetikerstellung</a:t>
            </a:r>
            <a:endParaRPr lang="de-DE" altLang="de-DE" sz="2000" dirty="0" smtClean="0">
              <a:solidFill>
                <a:srgbClr val="003366"/>
              </a:solidFill>
              <a:latin typeface="Segoe UI" pitchFamily="34" charset="0"/>
              <a:cs typeface="Segoe UI" pitchFamily="34" charset="0"/>
            </a:endParaRPr>
          </a:p>
          <a:p>
            <a:pPr marL="266700" indent="-266700" eaLnBrk="1" hangingPunct="1">
              <a:lnSpc>
                <a:spcPct val="150000"/>
              </a:lnSpc>
              <a:buFont typeface="Arial" pitchFamily="34" charset="0"/>
              <a:buChar char="•"/>
            </a:pPr>
            <a:r>
              <a:rPr lang="de-DE" altLang="de-DE" sz="2000" dirty="0" smtClean="0">
                <a:solidFill>
                  <a:srgbClr val="003366"/>
                </a:solidFill>
                <a:latin typeface="Segoe UI" pitchFamily="34" charset="0"/>
                <a:cs typeface="Segoe UI" pitchFamily="34" charset="0"/>
              </a:rPr>
              <a:t>Bearbeitung bestimmter lexikal. Gruppen oder bestimmter Eintragstypen  (Wochentage, Farben, …, sog. Basiseinträge)</a:t>
            </a:r>
          </a:p>
          <a:p>
            <a:pPr marL="266700" indent="-266700" eaLnBrk="1" hangingPunct="1">
              <a:lnSpc>
                <a:spcPct val="150000"/>
              </a:lnSpc>
              <a:buFont typeface="Arial" pitchFamily="34" charset="0"/>
              <a:buChar char="•"/>
            </a:pPr>
            <a:r>
              <a:rPr lang="de-DE" altLang="de-DE" sz="2000" dirty="0" smtClean="0">
                <a:solidFill>
                  <a:srgbClr val="003366"/>
                </a:solidFill>
                <a:latin typeface="Segoe UI" pitchFamily="34" charset="0"/>
                <a:cs typeface="Segoe UI" pitchFamily="34" charset="0"/>
              </a:rPr>
              <a:t>Fachwortschätze</a:t>
            </a:r>
          </a:p>
          <a:p>
            <a:pPr marL="266700" indent="-266700" eaLnBrk="1" hangingPunct="1">
              <a:lnSpc>
                <a:spcPct val="150000"/>
              </a:lnSpc>
              <a:buFont typeface="Arial" pitchFamily="34" charset="0"/>
              <a:buChar char="•"/>
            </a:pPr>
            <a:r>
              <a:rPr lang="de-DE" altLang="de-DE" sz="2000" dirty="0" smtClean="0">
                <a:solidFill>
                  <a:srgbClr val="003366"/>
                </a:solidFill>
                <a:latin typeface="Segoe UI" pitchFamily="34" charset="0"/>
                <a:cs typeface="Segoe UI" pitchFamily="34" charset="0"/>
              </a:rPr>
              <a:t>Neologismen</a:t>
            </a:r>
          </a:p>
          <a:p>
            <a:pPr marL="266700" indent="-266700" eaLnBrk="1" hangingPunct="1">
              <a:lnSpc>
                <a:spcPct val="150000"/>
              </a:lnSpc>
              <a:buFont typeface="Arial" pitchFamily="34" charset="0"/>
              <a:buChar char="•"/>
            </a:pPr>
            <a:r>
              <a:rPr lang="de-DE" altLang="de-DE" sz="2000" dirty="0" smtClean="0">
                <a:solidFill>
                  <a:srgbClr val="003366"/>
                </a:solidFill>
                <a:latin typeface="Segoe UI" pitchFamily="34" charset="0"/>
                <a:cs typeface="Segoe UI" pitchFamily="34" charset="0"/>
              </a:rPr>
              <a:t>Infoboxen</a:t>
            </a:r>
          </a:p>
        </p:txBody>
      </p:sp>
    </p:spTree>
    <p:extLst>
      <p:ext uri="{BB962C8B-B14F-4D97-AF65-F5344CB8AC3E}">
        <p14:creationId xmlns:p14="http://schemas.microsoft.com/office/powerpoint/2010/main" val="2426116080"/>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46856" y="2502024"/>
            <a:ext cx="8229600" cy="1143000"/>
          </a:xfrm>
        </p:spPr>
        <p:txBody>
          <a:bodyPr/>
          <a:lstStyle/>
          <a:p>
            <a:pPr algn="ctr" eaLnBrk="1" hangingPunct="1"/>
            <a:r>
              <a:rPr lang="de-DE" dirty="0" smtClean="0">
                <a:latin typeface="Segoe UI" pitchFamily="34" charset="0"/>
                <a:cs typeface="Segoe UI" pitchFamily="34" charset="0"/>
              </a:rPr>
              <a:t>Vielen Dank!</a:t>
            </a:r>
          </a:p>
        </p:txBody>
      </p:sp>
      <p:pic>
        <p:nvPicPr>
          <p:cNvPr id="9219"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590"/>
          <a:stretch/>
        </p:blipFill>
        <p:spPr bwMode="auto">
          <a:xfrm>
            <a:off x="7884368" y="201881"/>
            <a:ext cx="1200150" cy="1772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46856" y="274638"/>
            <a:ext cx="8229600" cy="1143000"/>
          </a:xfrm>
        </p:spPr>
        <p:txBody>
          <a:bodyPr/>
          <a:lstStyle/>
          <a:p>
            <a:pPr eaLnBrk="1" hangingPunct="1"/>
            <a:r>
              <a:rPr lang="de-DE" dirty="0" smtClean="0">
                <a:latin typeface="Sero Offc Pro" panose="020B0504020101020102" pitchFamily="34" charset="0"/>
                <a:cs typeface="Segoe UI" pitchFamily="34" charset="0"/>
              </a:rPr>
              <a:t>Kollokationen</a:t>
            </a:r>
          </a:p>
        </p:txBody>
      </p:sp>
      <p:sp>
        <p:nvSpPr>
          <p:cNvPr id="5" name="Textfeld 4"/>
          <p:cNvSpPr txBox="1"/>
          <p:nvPr/>
        </p:nvSpPr>
        <p:spPr>
          <a:xfrm>
            <a:off x="539552" y="2204864"/>
            <a:ext cx="7535782" cy="646331"/>
          </a:xfrm>
          <a:prstGeom prst="rect">
            <a:avLst/>
          </a:prstGeom>
          <a:noFill/>
        </p:spPr>
        <p:txBody>
          <a:bodyPr wrap="square" rtlCol="0">
            <a:spAutoFit/>
          </a:bodyPr>
          <a:lstStyle/>
          <a:p>
            <a:endParaRPr lang="de-DE" dirty="0">
              <a:solidFill>
                <a:srgbClr val="003366"/>
              </a:solidFill>
              <a:latin typeface="Sero Offc Pro" panose="020B0504020101020102" pitchFamily="34" charset="0"/>
              <a:ea typeface="Segoe UI" panose="020B0502040204020203" pitchFamily="34" charset="0"/>
              <a:cs typeface="Segoe UI" panose="020B0502040204020203" pitchFamily="34" charset="0"/>
            </a:endParaRPr>
          </a:p>
          <a:p>
            <a:endParaRPr lang="de-DE" dirty="0">
              <a:solidFill>
                <a:srgbClr val="003366"/>
              </a:solidFill>
              <a:latin typeface="Sero Offc Pro" panose="020B0504020101020102" pitchFamily="34" charset="0"/>
              <a:ea typeface="Segoe UI" panose="020B0502040204020203" pitchFamily="34" charset="0"/>
              <a:cs typeface="Segoe UI" panose="020B0502040204020203" pitchFamily="34" charset="0"/>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1478" y="118592"/>
            <a:ext cx="1565018" cy="1582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hteck 2"/>
          <p:cNvSpPr/>
          <p:nvPr/>
        </p:nvSpPr>
        <p:spPr>
          <a:xfrm>
            <a:off x="467544" y="1556792"/>
            <a:ext cx="7975075" cy="3895938"/>
          </a:xfrm>
          <a:prstGeom prst="rect">
            <a:avLst/>
          </a:prstGeom>
        </p:spPr>
        <p:txBody>
          <a:bodyPr wrap="square">
            <a:spAutoFit/>
          </a:bodyPr>
          <a:lstStyle/>
          <a:p>
            <a:r>
              <a:rPr lang="de-DE" sz="2000" b="1" dirty="0" smtClean="0">
                <a:solidFill>
                  <a:srgbClr val="003366"/>
                </a:solidFill>
                <a:latin typeface="Sero Offc Pro" panose="020B0504020101020102" pitchFamily="34" charset="0"/>
              </a:rPr>
              <a:t>Eigenschaften von „richtigen“ Kollokationen</a:t>
            </a:r>
          </a:p>
          <a:p>
            <a:endParaRPr lang="de-DE" sz="1050" dirty="0">
              <a:solidFill>
                <a:srgbClr val="003366"/>
              </a:solidFill>
              <a:latin typeface="Sero Offc Pro" panose="020B0504020101020102" pitchFamily="34" charset="0"/>
            </a:endParaRPr>
          </a:p>
          <a:p>
            <a:pPr marL="285750" indent="-285750">
              <a:lnSpc>
                <a:spcPts val="2600"/>
              </a:lnSpc>
              <a:buFont typeface="Arial" panose="020B0604020202020204" pitchFamily="34" charset="0"/>
              <a:buChar char="•"/>
            </a:pPr>
            <a:r>
              <a:rPr lang="de-DE" dirty="0" smtClean="0">
                <a:solidFill>
                  <a:srgbClr val="003366"/>
                </a:solidFill>
                <a:latin typeface="Sero Offc Pro" panose="020B0504020101020102" pitchFamily="34" charset="0"/>
              </a:rPr>
              <a:t>Zweiteilige Einheiten </a:t>
            </a:r>
            <a:r>
              <a:rPr lang="de-DE" dirty="0">
                <a:solidFill>
                  <a:srgbClr val="003366"/>
                </a:solidFill>
                <a:latin typeface="Sero Offc Pro" panose="020B0504020101020102" pitchFamily="34" charset="0"/>
              </a:rPr>
              <a:t>aus Basis </a:t>
            </a:r>
            <a:r>
              <a:rPr lang="de-DE" dirty="0" smtClean="0">
                <a:solidFill>
                  <a:srgbClr val="003366"/>
                </a:solidFill>
                <a:latin typeface="Sero Offc Pro" panose="020B0504020101020102" pitchFamily="34" charset="0"/>
              </a:rPr>
              <a:t>(RUMOR, COLERE, VERDACHT) </a:t>
            </a:r>
            <a:r>
              <a:rPr lang="de-DE" dirty="0">
                <a:solidFill>
                  <a:srgbClr val="003366"/>
                </a:solidFill>
                <a:latin typeface="Sero Offc Pro" panose="020B0504020101020102" pitchFamily="34" charset="0"/>
              </a:rPr>
              <a:t>und Kollokator (</a:t>
            </a:r>
            <a:r>
              <a:rPr lang="de-DE" dirty="0" err="1">
                <a:solidFill>
                  <a:srgbClr val="003366"/>
                </a:solidFill>
                <a:latin typeface="Sero Offc Pro" panose="020B0504020101020102" pitchFamily="34" charset="0"/>
              </a:rPr>
              <a:t>dispel</a:t>
            </a:r>
            <a:r>
              <a:rPr lang="de-DE" dirty="0">
                <a:solidFill>
                  <a:srgbClr val="003366"/>
                </a:solidFill>
                <a:latin typeface="Sero Offc Pro" panose="020B0504020101020102" pitchFamily="34" charset="0"/>
              </a:rPr>
              <a:t>, </a:t>
            </a:r>
            <a:r>
              <a:rPr lang="de-DE" dirty="0" err="1">
                <a:solidFill>
                  <a:srgbClr val="003366"/>
                </a:solidFill>
                <a:latin typeface="Sero Offc Pro" panose="020B0504020101020102" pitchFamily="34" charset="0"/>
              </a:rPr>
              <a:t>rentrer</a:t>
            </a:r>
            <a:r>
              <a:rPr lang="de-DE" dirty="0">
                <a:solidFill>
                  <a:srgbClr val="003366"/>
                </a:solidFill>
                <a:latin typeface="Sero Offc Pro" panose="020B0504020101020102" pitchFamily="34" charset="0"/>
              </a:rPr>
              <a:t>, </a:t>
            </a:r>
            <a:r>
              <a:rPr lang="de-DE" dirty="0" smtClean="0">
                <a:solidFill>
                  <a:srgbClr val="003366"/>
                </a:solidFill>
                <a:latin typeface="Sero Offc Pro" panose="020B0504020101020102" pitchFamily="34" charset="0"/>
              </a:rPr>
              <a:t>schöpfen)</a:t>
            </a:r>
          </a:p>
          <a:p>
            <a:pPr marL="285750" indent="-285750">
              <a:lnSpc>
                <a:spcPts val="2600"/>
              </a:lnSpc>
              <a:buFont typeface="Arial" panose="020B0604020202020204" pitchFamily="34" charset="0"/>
              <a:buChar char="•"/>
            </a:pPr>
            <a:r>
              <a:rPr lang="de-DE" dirty="0">
                <a:solidFill>
                  <a:srgbClr val="003366"/>
                </a:solidFill>
                <a:latin typeface="Sero Offc Pro" panose="020B0504020101020102" pitchFamily="34" charset="0"/>
              </a:rPr>
              <a:t>Eine Basis kann auch andere Kollokatoren haben (</a:t>
            </a:r>
            <a:r>
              <a:rPr lang="de-DE" dirty="0" err="1">
                <a:solidFill>
                  <a:srgbClr val="003366"/>
                </a:solidFill>
                <a:latin typeface="Sero Offc Pro" panose="020B0504020101020102" pitchFamily="34" charset="0"/>
              </a:rPr>
              <a:t>spread</a:t>
            </a:r>
            <a:r>
              <a:rPr lang="de-DE" dirty="0">
                <a:solidFill>
                  <a:srgbClr val="003366"/>
                </a:solidFill>
                <a:latin typeface="Sero Offc Pro" panose="020B0504020101020102" pitchFamily="34" charset="0"/>
              </a:rPr>
              <a:t> RUMOR)</a:t>
            </a:r>
          </a:p>
          <a:p>
            <a:pPr marL="285750" indent="-285750">
              <a:lnSpc>
                <a:spcPts val="2600"/>
              </a:lnSpc>
              <a:buFont typeface="Arial" panose="020B0604020202020204" pitchFamily="34" charset="0"/>
              <a:buChar char="•"/>
            </a:pPr>
            <a:r>
              <a:rPr lang="de-DE" dirty="0">
                <a:solidFill>
                  <a:srgbClr val="003366"/>
                </a:solidFill>
                <a:latin typeface="Sero Offc Pro" panose="020B0504020101020102" pitchFamily="34" charset="0"/>
              </a:rPr>
              <a:t>Kollokatoren sich mit anderen Basen verbinden (</a:t>
            </a:r>
            <a:r>
              <a:rPr lang="de-DE" dirty="0" err="1">
                <a:solidFill>
                  <a:srgbClr val="003366"/>
                </a:solidFill>
                <a:latin typeface="Sero Offc Pro" panose="020B0504020101020102" pitchFamily="34" charset="0"/>
              </a:rPr>
              <a:t>dispel</a:t>
            </a:r>
            <a:r>
              <a:rPr lang="de-DE" dirty="0">
                <a:solidFill>
                  <a:srgbClr val="003366"/>
                </a:solidFill>
                <a:latin typeface="Sero Offc Pro" panose="020B0504020101020102" pitchFamily="34" charset="0"/>
              </a:rPr>
              <a:t> DOUBT, </a:t>
            </a:r>
            <a:r>
              <a:rPr lang="de-DE" dirty="0" smtClean="0">
                <a:solidFill>
                  <a:srgbClr val="003366"/>
                </a:solidFill>
                <a:latin typeface="Sero Offc Pro" panose="020B0504020101020102" pitchFamily="34" charset="0"/>
              </a:rPr>
              <a:t>KRAFT </a:t>
            </a:r>
            <a:r>
              <a:rPr lang="de-DE" dirty="0">
                <a:solidFill>
                  <a:srgbClr val="003366"/>
                </a:solidFill>
                <a:latin typeface="Sero Offc Pro" panose="020B0504020101020102" pitchFamily="34" charset="0"/>
              </a:rPr>
              <a:t>schöpfen, herbe </a:t>
            </a:r>
            <a:r>
              <a:rPr lang="de-DE" dirty="0" smtClean="0">
                <a:solidFill>
                  <a:srgbClr val="003366"/>
                </a:solidFill>
                <a:latin typeface="Sero Offc Pro" panose="020B0504020101020102" pitchFamily="34" charset="0"/>
              </a:rPr>
              <a:t>ANSCHULDIGUNG)</a:t>
            </a:r>
            <a:endParaRPr lang="de-DE" dirty="0">
              <a:solidFill>
                <a:srgbClr val="003366"/>
              </a:solidFill>
              <a:latin typeface="Sero Offc Pro" panose="020B0504020101020102" pitchFamily="34" charset="0"/>
            </a:endParaRPr>
          </a:p>
          <a:p>
            <a:pPr marL="285750" indent="-285750">
              <a:lnSpc>
                <a:spcPts val="2600"/>
              </a:lnSpc>
              <a:buFont typeface="Arial" panose="020B0604020202020204" pitchFamily="34" charset="0"/>
              <a:buChar char="•"/>
            </a:pPr>
            <a:r>
              <a:rPr lang="de-DE" dirty="0" smtClean="0">
                <a:solidFill>
                  <a:srgbClr val="003366"/>
                </a:solidFill>
                <a:latin typeface="Sero Offc Pro" panose="020B0504020101020102" pitchFamily="34" charset="0"/>
              </a:rPr>
              <a:t>Müssen </a:t>
            </a:r>
            <a:r>
              <a:rPr lang="de-DE" dirty="0">
                <a:solidFill>
                  <a:srgbClr val="003366"/>
                </a:solidFill>
                <a:latin typeface="Sero Offc Pro" panose="020B0504020101020102" pitchFamily="34" charset="0"/>
              </a:rPr>
              <a:t>nicht notwendigerweise aus zwei Wörtern bestehen (</a:t>
            </a:r>
            <a:r>
              <a:rPr lang="de-DE" dirty="0" smtClean="0">
                <a:solidFill>
                  <a:srgbClr val="003366"/>
                </a:solidFill>
                <a:latin typeface="Sero Offc Pro" panose="020B0504020101020102" pitchFamily="34" charset="0"/>
              </a:rPr>
              <a:t>Rauchschwaden)</a:t>
            </a:r>
          </a:p>
          <a:p>
            <a:pPr marL="285750" indent="-285750">
              <a:lnSpc>
                <a:spcPts val="2600"/>
              </a:lnSpc>
              <a:buFont typeface="Arial" panose="020B0604020202020204" pitchFamily="34" charset="0"/>
              <a:buChar char="•"/>
            </a:pPr>
            <a:r>
              <a:rPr lang="de-DE" dirty="0" smtClean="0">
                <a:solidFill>
                  <a:srgbClr val="003366"/>
                </a:solidFill>
                <a:latin typeface="Sero Offc Pro" panose="020B0504020101020102" pitchFamily="34" charset="0"/>
              </a:rPr>
              <a:t>Können </a:t>
            </a:r>
            <a:r>
              <a:rPr lang="de-DE" dirty="0">
                <a:solidFill>
                  <a:srgbClr val="003366"/>
                </a:solidFill>
                <a:latin typeface="Sero Offc Pro" panose="020B0504020101020102" pitchFamily="34" charset="0"/>
              </a:rPr>
              <a:t>sich verbinden: </a:t>
            </a:r>
            <a:endParaRPr lang="de-DE" dirty="0" smtClean="0">
              <a:solidFill>
                <a:srgbClr val="003366"/>
              </a:solidFill>
              <a:latin typeface="Sero Offc Pro" panose="020B0504020101020102" pitchFamily="34" charset="0"/>
            </a:endParaRPr>
          </a:p>
          <a:p>
            <a:pPr>
              <a:lnSpc>
                <a:spcPts val="2600"/>
              </a:lnSpc>
            </a:pPr>
            <a:r>
              <a:rPr lang="de-DE" dirty="0" smtClean="0">
                <a:solidFill>
                  <a:srgbClr val="003366"/>
                </a:solidFill>
                <a:latin typeface="Sero Offc Pro" panose="020B0504020101020102" pitchFamily="34" charset="0"/>
              </a:rPr>
              <a:t>	</a:t>
            </a:r>
            <a:r>
              <a:rPr lang="de-DE" dirty="0" err="1" smtClean="0">
                <a:solidFill>
                  <a:srgbClr val="003366"/>
                </a:solidFill>
                <a:latin typeface="Sero Offc Pro" panose="020B0504020101020102" pitchFamily="34" charset="0"/>
              </a:rPr>
              <a:t>fluent</a:t>
            </a:r>
            <a:r>
              <a:rPr lang="de-DE" dirty="0" smtClean="0">
                <a:solidFill>
                  <a:srgbClr val="003366"/>
                </a:solidFill>
                <a:latin typeface="Sero Offc Pro" panose="020B0504020101020102" pitchFamily="34" charset="0"/>
              </a:rPr>
              <a:t> </a:t>
            </a:r>
            <a:r>
              <a:rPr lang="de-DE" dirty="0">
                <a:solidFill>
                  <a:srgbClr val="003366"/>
                </a:solidFill>
                <a:latin typeface="Sero Offc Pro" panose="020B0504020101020102" pitchFamily="34" charset="0"/>
              </a:rPr>
              <a:t>COMMAND /</a:t>
            </a:r>
            <a:r>
              <a:rPr lang="de-DE" dirty="0" smtClean="0">
                <a:solidFill>
                  <a:srgbClr val="003366"/>
                </a:solidFill>
                <a:latin typeface="Sero Offc Pro" panose="020B0504020101020102" pitchFamily="34" charset="0"/>
              </a:rPr>
              <a:t> </a:t>
            </a:r>
            <a:r>
              <a:rPr lang="de-DE" dirty="0" err="1">
                <a:solidFill>
                  <a:srgbClr val="003366"/>
                </a:solidFill>
                <a:latin typeface="Sero Offc Pro" panose="020B0504020101020102" pitchFamily="34" charset="0"/>
              </a:rPr>
              <a:t>command</a:t>
            </a:r>
            <a:r>
              <a:rPr lang="de-DE" dirty="0">
                <a:solidFill>
                  <a:srgbClr val="003366"/>
                </a:solidFill>
                <a:latin typeface="Sero Offc Pro" panose="020B0504020101020102" pitchFamily="34" charset="0"/>
              </a:rPr>
              <a:t> </a:t>
            </a:r>
            <a:r>
              <a:rPr lang="de-DE" dirty="0" err="1">
                <a:solidFill>
                  <a:srgbClr val="003366"/>
                </a:solidFill>
                <a:latin typeface="Sero Offc Pro" panose="020B0504020101020102" pitchFamily="34" charset="0"/>
              </a:rPr>
              <a:t>of</a:t>
            </a:r>
            <a:r>
              <a:rPr lang="de-DE" dirty="0">
                <a:solidFill>
                  <a:srgbClr val="003366"/>
                </a:solidFill>
                <a:latin typeface="Sero Offc Pro" panose="020B0504020101020102" pitchFamily="34" charset="0"/>
              </a:rPr>
              <a:t> a LANGUAGE </a:t>
            </a:r>
            <a:endParaRPr lang="de-DE" dirty="0" smtClean="0">
              <a:solidFill>
                <a:srgbClr val="003366"/>
              </a:solidFill>
              <a:latin typeface="Sero Offc Pro" panose="020B0504020101020102" pitchFamily="34" charset="0"/>
            </a:endParaRPr>
          </a:p>
          <a:p>
            <a:pPr>
              <a:lnSpc>
                <a:spcPts val="2600"/>
              </a:lnSpc>
            </a:pPr>
            <a:r>
              <a:rPr lang="de-DE" dirty="0">
                <a:solidFill>
                  <a:srgbClr val="003366"/>
                </a:solidFill>
                <a:latin typeface="Sero Offc Pro" panose="020B0504020101020102" pitchFamily="34" charset="0"/>
              </a:rPr>
              <a:t>	</a:t>
            </a:r>
            <a:r>
              <a:rPr lang="de-DE" dirty="0" smtClean="0">
                <a:solidFill>
                  <a:srgbClr val="003366"/>
                </a:solidFill>
                <a:latin typeface="Sero Offc Pro" panose="020B0504020101020102" pitchFamily="34" charset="0"/>
                <a:sym typeface="Wingdings 3"/>
              </a:rPr>
              <a:t> </a:t>
            </a:r>
            <a:r>
              <a:rPr lang="de-DE" dirty="0" err="1" smtClean="0">
                <a:solidFill>
                  <a:srgbClr val="003366"/>
                </a:solidFill>
                <a:latin typeface="Sero Offc Pro" panose="020B0504020101020102" pitchFamily="34" charset="0"/>
              </a:rPr>
              <a:t>fluent</a:t>
            </a:r>
            <a:r>
              <a:rPr lang="de-DE" dirty="0" smtClean="0">
                <a:solidFill>
                  <a:srgbClr val="003366"/>
                </a:solidFill>
                <a:latin typeface="Sero Offc Pro" panose="020B0504020101020102" pitchFamily="34" charset="0"/>
              </a:rPr>
              <a:t> </a:t>
            </a:r>
            <a:r>
              <a:rPr lang="de-DE" dirty="0" err="1">
                <a:solidFill>
                  <a:srgbClr val="003366"/>
                </a:solidFill>
                <a:latin typeface="Sero Offc Pro" panose="020B0504020101020102" pitchFamily="34" charset="0"/>
              </a:rPr>
              <a:t>command</a:t>
            </a:r>
            <a:r>
              <a:rPr lang="de-DE" dirty="0">
                <a:solidFill>
                  <a:srgbClr val="003366"/>
                </a:solidFill>
                <a:latin typeface="Sero Offc Pro" panose="020B0504020101020102" pitchFamily="34" charset="0"/>
              </a:rPr>
              <a:t> </a:t>
            </a:r>
            <a:r>
              <a:rPr lang="de-DE" dirty="0" err="1">
                <a:solidFill>
                  <a:srgbClr val="003366"/>
                </a:solidFill>
                <a:latin typeface="Sero Offc Pro" panose="020B0504020101020102" pitchFamily="34" charset="0"/>
              </a:rPr>
              <a:t>of</a:t>
            </a:r>
            <a:r>
              <a:rPr lang="de-DE" dirty="0">
                <a:solidFill>
                  <a:srgbClr val="003366"/>
                </a:solidFill>
                <a:latin typeface="Sero Offc Pro" panose="020B0504020101020102" pitchFamily="34" charset="0"/>
              </a:rPr>
              <a:t> a </a:t>
            </a:r>
            <a:r>
              <a:rPr lang="de-DE" dirty="0" smtClean="0">
                <a:solidFill>
                  <a:srgbClr val="003366"/>
                </a:solidFill>
                <a:latin typeface="Sero Offc Pro" panose="020B0504020101020102" pitchFamily="34" charset="0"/>
              </a:rPr>
              <a:t>LANGUAGE</a:t>
            </a:r>
          </a:p>
        </p:txBody>
      </p:sp>
    </p:spTree>
    <p:extLst>
      <p:ext uri="{BB962C8B-B14F-4D97-AF65-F5344CB8AC3E}">
        <p14:creationId xmlns:p14="http://schemas.microsoft.com/office/powerpoint/2010/main" val="71000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46856" y="274638"/>
            <a:ext cx="8229600" cy="1143000"/>
          </a:xfrm>
        </p:spPr>
        <p:txBody>
          <a:bodyPr/>
          <a:lstStyle/>
          <a:p>
            <a:pPr eaLnBrk="1" hangingPunct="1"/>
            <a:r>
              <a:rPr lang="de-DE" dirty="0" smtClean="0">
                <a:latin typeface="Sero Offc Pro" panose="020B0504020101020102" pitchFamily="34" charset="0"/>
                <a:cs typeface="Segoe UI" pitchFamily="34" charset="0"/>
              </a:rPr>
              <a:t>Kollokationen</a:t>
            </a:r>
          </a:p>
        </p:txBody>
      </p:sp>
      <p:sp>
        <p:nvSpPr>
          <p:cNvPr id="5" name="Textfeld 4"/>
          <p:cNvSpPr txBox="1"/>
          <p:nvPr/>
        </p:nvSpPr>
        <p:spPr>
          <a:xfrm>
            <a:off x="539552" y="2204864"/>
            <a:ext cx="7535782" cy="646331"/>
          </a:xfrm>
          <a:prstGeom prst="rect">
            <a:avLst/>
          </a:prstGeom>
          <a:noFill/>
        </p:spPr>
        <p:txBody>
          <a:bodyPr wrap="square" rtlCol="0">
            <a:spAutoFit/>
          </a:bodyPr>
          <a:lstStyle/>
          <a:p>
            <a:endParaRPr lang="de-DE" dirty="0">
              <a:solidFill>
                <a:srgbClr val="003366"/>
              </a:solidFill>
              <a:latin typeface="Sero Offc Pro" panose="020B0504020101020102" pitchFamily="34" charset="0"/>
              <a:ea typeface="Segoe UI" panose="020B0502040204020203" pitchFamily="34" charset="0"/>
              <a:cs typeface="Segoe UI" panose="020B0502040204020203" pitchFamily="34" charset="0"/>
            </a:endParaRPr>
          </a:p>
          <a:p>
            <a:endParaRPr lang="de-DE" dirty="0">
              <a:solidFill>
                <a:srgbClr val="003366"/>
              </a:solidFill>
              <a:latin typeface="Sero Offc Pro" panose="020B0504020101020102" pitchFamily="34" charset="0"/>
              <a:ea typeface="Segoe UI" panose="020B0502040204020203" pitchFamily="34" charset="0"/>
              <a:cs typeface="Segoe UI" panose="020B0502040204020203" pitchFamily="34" charset="0"/>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1478" y="118592"/>
            <a:ext cx="1565018" cy="1582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hteck 2"/>
          <p:cNvSpPr/>
          <p:nvPr/>
        </p:nvSpPr>
        <p:spPr>
          <a:xfrm>
            <a:off x="467544" y="1556792"/>
            <a:ext cx="7975075" cy="3847207"/>
          </a:xfrm>
          <a:prstGeom prst="rect">
            <a:avLst/>
          </a:prstGeom>
        </p:spPr>
        <p:txBody>
          <a:bodyPr wrap="square">
            <a:spAutoFit/>
          </a:bodyPr>
          <a:lstStyle/>
          <a:p>
            <a:r>
              <a:rPr lang="de-DE" sz="2000" b="1" dirty="0" err="1" smtClean="0">
                <a:solidFill>
                  <a:srgbClr val="003366"/>
                </a:solidFill>
                <a:latin typeface="Sero Offc Pro" panose="020B0504020101020102" pitchFamily="34" charset="0"/>
              </a:rPr>
              <a:t>Idiosynkratische</a:t>
            </a:r>
            <a:r>
              <a:rPr lang="de-DE" sz="2000" b="1" dirty="0" smtClean="0">
                <a:solidFill>
                  <a:srgbClr val="003366"/>
                </a:solidFill>
                <a:latin typeface="Sero Offc Pro" panose="020B0504020101020102" pitchFamily="34" charset="0"/>
              </a:rPr>
              <a:t> oder literarische Verbindungen</a:t>
            </a:r>
          </a:p>
          <a:p>
            <a:endParaRPr lang="de-DE" sz="1000" b="1" dirty="0" smtClean="0">
              <a:solidFill>
                <a:srgbClr val="003366"/>
              </a:solidFill>
              <a:latin typeface="Sero Offc Pro" panose="020B0504020101020102" pitchFamily="34" charset="0"/>
            </a:endParaRPr>
          </a:p>
          <a:p>
            <a:pPr lvl="1"/>
            <a:r>
              <a:rPr lang="de-DE" i="1" dirty="0" smtClean="0">
                <a:solidFill>
                  <a:srgbClr val="003366"/>
                </a:solidFill>
                <a:latin typeface="Sero Offc Pro" panose="020B0504020101020102" pitchFamily="34" charset="0"/>
              </a:rPr>
              <a:t>I </a:t>
            </a:r>
            <a:r>
              <a:rPr lang="de-DE" i="1" dirty="0" err="1">
                <a:solidFill>
                  <a:srgbClr val="003366"/>
                </a:solidFill>
                <a:latin typeface="Sero Offc Pro" panose="020B0504020101020102" pitchFamily="34" charset="0"/>
              </a:rPr>
              <a:t>swiveled</a:t>
            </a:r>
            <a:r>
              <a:rPr lang="de-DE" i="1" dirty="0">
                <a:solidFill>
                  <a:srgbClr val="003366"/>
                </a:solidFill>
                <a:latin typeface="Sero Offc Pro" panose="020B0504020101020102" pitchFamily="34" charset="0"/>
              </a:rPr>
              <a:t> </a:t>
            </a:r>
            <a:r>
              <a:rPr lang="de-DE" i="1" dirty="0" err="1">
                <a:solidFill>
                  <a:srgbClr val="003366"/>
                </a:solidFill>
                <a:latin typeface="Sero Offc Pro" panose="020B0504020101020102" pitchFamily="34" charset="0"/>
              </a:rPr>
              <a:t>the</a:t>
            </a:r>
            <a:r>
              <a:rPr lang="de-DE" i="1" dirty="0">
                <a:solidFill>
                  <a:srgbClr val="003366"/>
                </a:solidFill>
                <a:latin typeface="Sero Offc Pro" panose="020B0504020101020102" pitchFamily="34" charset="0"/>
              </a:rPr>
              <a:t> </a:t>
            </a:r>
            <a:r>
              <a:rPr lang="de-DE" i="1" dirty="0" err="1">
                <a:solidFill>
                  <a:srgbClr val="003366"/>
                </a:solidFill>
                <a:latin typeface="Sero Offc Pro" panose="020B0504020101020102" pitchFamily="34" charset="0"/>
              </a:rPr>
              <a:t>caps</a:t>
            </a:r>
            <a:r>
              <a:rPr lang="de-DE" i="1" dirty="0">
                <a:solidFill>
                  <a:srgbClr val="003366"/>
                </a:solidFill>
                <a:latin typeface="Sero Offc Pro" panose="020B0504020101020102" pitchFamily="34" charset="0"/>
              </a:rPr>
              <a:t> back </a:t>
            </a:r>
            <a:r>
              <a:rPr lang="de-DE" i="1" dirty="0" err="1">
                <a:solidFill>
                  <a:srgbClr val="003366"/>
                </a:solidFill>
                <a:latin typeface="Sero Offc Pro" panose="020B0504020101020102" pitchFamily="34" charset="0"/>
              </a:rPr>
              <a:t>onto</a:t>
            </a:r>
            <a:r>
              <a:rPr lang="de-DE" i="1" dirty="0">
                <a:solidFill>
                  <a:srgbClr val="003366"/>
                </a:solidFill>
                <a:latin typeface="Sero Offc Pro" panose="020B0504020101020102" pitchFamily="34" charset="0"/>
              </a:rPr>
              <a:t> </a:t>
            </a:r>
            <a:r>
              <a:rPr lang="de-DE" i="1" dirty="0" err="1">
                <a:solidFill>
                  <a:srgbClr val="003366"/>
                </a:solidFill>
                <a:latin typeface="Sero Offc Pro" panose="020B0504020101020102" pitchFamily="34" charset="0"/>
              </a:rPr>
              <a:t>the</a:t>
            </a:r>
            <a:r>
              <a:rPr lang="de-DE" i="1" dirty="0">
                <a:solidFill>
                  <a:srgbClr val="003366"/>
                </a:solidFill>
                <a:latin typeface="Sero Offc Pro" panose="020B0504020101020102" pitchFamily="34" charset="0"/>
              </a:rPr>
              <a:t> </a:t>
            </a:r>
            <a:r>
              <a:rPr lang="de-DE" i="1" dirty="0" err="1">
                <a:solidFill>
                  <a:srgbClr val="003366"/>
                </a:solidFill>
                <a:latin typeface="Sero Offc Pro" panose="020B0504020101020102" pitchFamily="34" charset="0"/>
              </a:rPr>
              <a:t>paint</a:t>
            </a:r>
            <a:r>
              <a:rPr lang="de-DE" i="1" dirty="0">
                <a:solidFill>
                  <a:srgbClr val="003366"/>
                </a:solidFill>
                <a:latin typeface="Sero Offc Pro" panose="020B0504020101020102" pitchFamily="34" charset="0"/>
              </a:rPr>
              <a:t> </a:t>
            </a:r>
            <a:r>
              <a:rPr lang="de-DE" i="1" dirty="0" err="1">
                <a:solidFill>
                  <a:srgbClr val="003366"/>
                </a:solidFill>
                <a:latin typeface="Sero Offc Pro" panose="020B0504020101020102" pitchFamily="34" charset="0"/>
              </a:rPr>
              <a:t>tubes</a:t>
            </a:r>
            <a:r>
              <a:rPr lang="de-DE" i="1" dirty="0">
                <a:solidFill>
                  <a:srgbClr val="003366"/>
                </a:solidFill>
                <a:latin typeface="Sero Offc Pro" panose="020B0504020101020102" pitchFamily="34" charset="0"/>
              </a:rPr>
              <a:t>, I </a:t>
            </a:r>
            <a:r>
              <a:rPr lang="de-DE" i="1" dirty="0" err="1">
                <a:solidFill>
                  <a:srgbClr val="003366"/>
                </a:solidFill>
                <a:latin typeface="Sero Offc Pro" panose="020B0504020101020102" pitchFamily="34" charset="0"/>
              </a:rPr>
              <a:t>had</a:t>
            </a:r>
            <a:r>
              <a:rPr lang="de-DE" i="1" dirty="0">
                <a:solidFill>
                  <a:srgbClr val="003366"/>
                </a:solidFill>
                <a:latin typeface="Sero Offc Pro" panose="020B0504020101020102" pitchFamily="34" charset="0"/>
              </a:rPr>
              <a:t> </a:t>
            </a:r>
            <a:r>
              <a:rPr lang="de-DE" i="1" dirty="0" err="1">
                <a:solidFill>
                  <a:srgbClr val="003366"/>
                </a:solidFill>
                <a:latin typeface="Sero Offc Pro" panose="020B0504020101020102" pitchFamily="34" charset="0"/>
              </a:rPr>
              <a:t>no</a:t>
            </a:r>
            <a:r>
              <a:rPr lang="de-DE" i="1" dirty="0">
                <a:solidFill>
                  <a:srgbClr val="003366"/>
                </a:solidFill>
                <a:latin typeface="Sero Offc Pro" panose="020B0504020101020102" pitchFamily="34" charset="0"/>
              </a:rPr>
              <a:t> </a:t>
            </a:r>
            <a:r>
              <a:rPr lang="de-DE" i="1" dirty="0" err="1">
                <a:solidFill>
                  <a:srgbClr val="003366"/>
                </a:solidFill>
                <a:latin typeface="Sero Offc Pro" panose="020B0504020101020102" pitchFamily="34" charset="0"/>
              </a:rPr>
              <a:t>intention</a:t>
            </a:r>
            <a:r>
              <a:rPr lang="de-DE" i="1" dirty="0">
                <a:solidFill>
                  <a:srgbClr val="003366"/>
                </a:solidFill>
                <a:latin typeface="Sero Offc Pro" panose="020B0504020101020102" pitchFamily="34" charset="0"/>
              </a:rPr>
              <a:t> </a:t>
            </a:r>
            <a:r>
              <a:rPr lang="de-DE" i="1" dirty="0" err="1">
                <a:solidFill>
                  <a:srgbClr val="003366"/>
                </a:solidFill>
                <a:latin typeface="Sero Offc Pro" panose="020B0504020101020102" pitchFamily="34" charset="0"/>
              </a:rPr>
              <a:t>of</a:t>
            </a:r>
            <a:r>
              <a:rPr lang="de-DE" i="1" dirty="0">
                <a:solidFill>
                  <a:srgbClr val="003366"/>
                </a:solidFill>
                <a:latin typeface="Sero Offc Pro" panose="020B0504020101020102" pitchFamily="34" charset="0"/>
              </a:rPr>
              <a:t> </a:t>
            </a:r>
            <a:r>
              <a:rPr lang="de-DE" i="1" dirty="0" err="1">
                <a:solidFill>
                  <a:srgbClr val="003366"/>
                </a:solidFill>
                <a:latin typeface="Sero Offc Pro" panose="020B0504020101020102" pitchFamily="34" charset="0"/>
              </a:rPr>
              <a:t>working</a:t>
            </a:r>
            <a:r>
              <a:rPr lang="de-DE" i="1" dirty="0">
                <a:solidFill>
                  <a:srgbClr val="003366"/>
                </a:solidFill>
                <a:latin typeface="Sero Offc Pro" panose="020B0504020101020102" pitchFamily="34" charset="0"/>
              </a:rPr>
              <a:t>.</a:t>
            </a:r>
          </a:p>
          <a:p>
            <a:pPr lvl="1"/>
            <a:r>
              <a:rPr lang="de-DE" dirty="0">
                <a:solidFill>
                  <a:srgbClr val="003366"/>
                </a:solidFill>
                <a:latin typeface="Sero Offc Pro" panose="020B0504020101020102" pitchFamily="34" charset="0"/>
              </a:rPr>
              <a:t>(</a:t>
            </a:r>
            <a:r>
              <a:rPr lang="de-DE" dirty="0" err="1">
                <a:solidFill>
                  <a:srgbClr val="003366"/>
                </a:solidFill>
                <a:latin typeface="Sero Offc Pro" panose="020B0504020101020102" pitchFamily="34" charset="0"/>
              </a:rPr>
              <a:t>Surfacing</a:t>
            </a:r>
            <a:r>
              <a:rPr lang="de-DE" dirty="0">
                <a:solidFill>
                  <a:srgbClr val="003366"/>
                </a:solidFill>
                <a:latin typeface="Sero Offc Pro" panose="020B0504020101020102" pitchFamily="34" charset="0"/>
              </a:rPr>
              <a:t> </a:t>
            </a:r>
            <a:r>
              <a:rPr lang="de-DE" dirty="0" smtClean="0">
                <a:solidFill>
                  <a:srgbClr val="003366"/>
                </a:solidFill>
                <a:latin typeface="Sero Offc Pro" panose="020B0504020101020102" pitchFamily="34" charset="0"/>
              </a:rPr>
              <a:t>von </a:t>
            </a:r>
            <a:r>
              <a:rPr lang="de-DE" dirty="0">
                <a:solidFill>
                  <a:srgbClr val="003366"/>
                </a:solidFill>
                <a:latin typeface="Sero Offc Pro" panose="020B0504020101020102" pitchFamily="34" charset="0"/>
              </a:rPr>
              <a:t>M. Atwood, </a:t>
            </a:r>
            <a:r>
              <a:rPr lang="de-DE" dirty="0" smtClean="0">
                <a:solidFill>
                  <a:srgbClr val="003366"/>
                </a:solidFill>
                <a:latin typeface="Sero Offc Pro" panose="020B0504020101020102" pitchFamily="34" charset="0"/>
              </a:rPr>
              <a:t>p. 120)</a:t>
            </a:r>
          </a:p>
          <a:p>
            <a:endParaRPr lang="de-DE" sz="1000" dirty="0">
              <a:solidFill>
                <a:srgbClr val="003366"/>
              </a:solidFill>
              <a:latin typeface="Sero Offc Pro" panose="020B0504020101020102" pitchFamily="34" charset="0"/>
            </a:endParaRPr>
          </a:p>
          <a:p>
            <a:r>
              <a:rPr lang="de-DE" dirty="0" smtClean="0">
                <a:solidFill>
                  <a:srgbClr val="003366"/>
                </a:solidFill>
                <a:latin typeface="Sero Offc Pro" panose="020B0504020101020102" pitchFamily="34" charset="0"/>
              </a:rPr>
              <a:t>Nur Muttersprachler „dürfen“ solche Äußerungen verwenden, ein Sprachlerner würde zurechtgewiesen werden</a:t>
            </a:r>
            <a:r>
              <a:rPr lang="de-DE" dirty="0">
                <a:solidFill>
                  <a:srgbClr val="003366"/>
                </a:solidFill>
                <a:latin typeface="Sero Offc Pro" panose="020B0504020101020102" pitchFamily="34" charset="0"/>
              </a:rPr>
              <a:t>: "</a:t>
            </a:r>
            <a:r>
              <a:rPr lang="de-DE" dirty="0" err="1">
                <a:solidFill>
                  <a:srgbClr val="003366"/>
                </a:solidFill>
                <a:latin typeface="Sero Offc Pro" panose="020B0504020101020102" pitchFamily="34" charset="0"/>
              </a:rPr>
              <a:t>You</a:t>
            </a:r>
            <a:r>
              <a:rPr lang="de-DE" dirty="0">
                <a:solidFill>
                  <a:srgbClr val="003366"/>
                </a:solidFill>
                <a:latin typeface="Sero Offc Pro" panose="020B0504020101020102" pitchFamily="34" charset="0"/>
              </a:rPr>
              <a:t> do not </a:t>
            </a:r>
            <a:r>
              <a:rPr lang="de-DE" dirty="0" err="1">
                <a:solidFill>
                  <a:srgbClr val="003366"/>
                </a:solidFill>
                <a:latin typeface="Sero Offc Pro" panose="020B0504020101020102" pitchFamily="34" charset="0"/>
              </a:rPr>
              <a:t>swivel</a:t>
            </a:r>
            <a:r>
              <a:rPr lang="de-DE" dirty="0">
                <a:solidFill>
                  <a:srgbClr val="003366"/>
                </a:solidFill>
                <a:latin typeface="Sero Offc Pro" panose="020B0504020101020102" pitchFamily="34" charset="0"/>
              </a:rPr>
              <a:t> a </a:t>
            </a:r>
            <a:r>
              <a:rPr lang="de-DE" dirty="0" err="1">
                <a:solidFill>
                  <a:srgbClr val="003366"/>
                </a:solidFill>
                <a:latin typeface="Sero Offc Pro" panose="020B0504020101020102" pitchFamily="34" charset="0"/>
              </a:rPr>
              <a:t>cap</a:t>
            </a:r>
            <a:r>
              <a:rPr lang="de-DE" dirty="0">
                <a:solidFill>
                  <a:srgbClr val="003366"/>
                </a:solidFill>
                <a:latin typeface="Sero Offc Pro" panose="020B0504020101020102" pitchFamily="34" charset="0"/>
              </a:rPr>
              <a:t> </a:t>
            </a:r>
            <a:r>
              <a:rPr lang="de-DE" dirty="0" err="1">
                <a:solidFill>
                  <a:srgbClr val="003366"/>
                </a:solidFill>
                <a:latin typeface="Sero Offc Pro" panose="020B0504020101020102" pitchFamily="34" charset="0"/>
              </a:rPr>
              <a:t>onto</a:t>
            </a:r>
            <a:r>
              <a:rPr lang="de-DE" dirty="0">
                <a:solidFill>
                  <a:srgbClr val="003366"/>
                </a:solidFill>
                <a:latin typeface="Sero Offc Pro" panose="020B0504020101020102" pitchFamily="34" charset="0"/>
              </a:rPr>
              <a:t> a </a:t>
            </a:r>
            <a:r>
              <a:rPr lang="de-DE" dirty="0" err="1">
                <a:solidFill>
                  <a:srgbClr val="003366"/>
                </a:solidFill>
                <a:latin typeface="Sero Offc Pro" panose="020B0504020101020102" pitchFamily="34" charset="0"/>
              </a:rPr>
              <a:t>paint</a:t>
            </a:r>
            <a:r>
              <a:rPr lang="de-DE" dirty="0">
                <a:solidFill>
                  <a:srgbClr val="003366"/>
                </a:solidFill>
                <a:latin typeface="Sero Offc Pro" panose="020B0504020101020102" pitchFamily="34" charset="0"/>
              </a:rPr>
              <a:t> </a:t>
            </a:r>
            <a:r>
              <a:rPr lang="de-DE" dirty="0" err="1">
                <a:solidFill>
                  <a:srgbClr val="003366"/>
                </a:solidFill>
                <a:latin typeface="Sero Offc Pro" panose="020B0504020101020102" pitchFamily="34" charset="0"/>
              </a:rPr>
              <a:t>tube</a:t>
            </a:r>
            <a:r>
              <a:rPr lang="de-DE" dirty="0">
                <a:solidFill>
                  <a:srgbClr val="003366"/>
                </a:solidFill>
                <a:latin typeface="Sero Offc Pro" panose="020B0504020101020102" pitchFamily="34" charset="0"/>
              </a:rPr>
              <a:t>, </a:t>
            </a:r>
            <a:r>
              <a:rPr lang="de-DE" dirty="0" err="1">
                <a:solidFill>
                  <a:srgbClr val="003366"/>
                </a:solidFill>
                <a:latin typeface="Sero Offc Pro" panose="020B0504020101020102" pitchFamily="34" charset="0"/>
              </a:rPr>
              <a:t>you</a:t>
            </a:r>
            <a:r>
              <a:rPr lang="de-DE" dirty="0">
                <a:solidFill>
                  <a:srgbClr val="003366"/>
                </a:solidFill>
                <a:latin typeface="Sero Offc Pro" panose="020B0504020101020102" pitchFamily="34" charset="0"/>
              </a:rPr>
              <a:t> </a:t>
            </a:r>
            <a:r>
              <a:rPr lang="de-DE" dirty="0" err="1">
                <a:solidFill>
                  <a:srgbClr val="003366"/>
                </a:solidFill>
                <a:latin typeface="Sero Offc Pro" panose="020B0504020101020102" pitchFamily="34" charset="0"/>
              </a:rPr>
              <a:t>screw</a:t>
            </a:r>
            <a:r>
              <a:rPr lang="de-DE" dirty="0">
                <a:solidFill>
                  <a:srgbClr val="003366"/>
                </a:solidFill>
                <a:latin typeface="Sero Offc Pro" panose="020B0504020101020102" pitchFamily="34" charset="0"/>
              </a:rPr>
              <a:t> </a:t>
            </a:r>
            <a:r>
              <a:rPr lang="de-DE" dirty="0" err="1">
                <a:solidFill>
                  <a:srgbClr val="003366"/>
                </a:solidFill>
                <a:latin typeface="Sero Offc Pro" panose="020B0504020101020102" pitchFamily="34" charset="0"/>
              </a:rPr>
              <a:t>it</a:t>
            </a:r>
            <a:r>
              <a:rPr lang="de-DE" dirty="0">
                <a:solidFill>
                  <a:srgbClr val="003366"/>
                </a:solidFill>
                <a:latin typeface="Sero Offc Pro" panose="020B0504020101020102" pitchFamily="34" charset="0"/>
              </a:rPr>
              <a:t> back on"</a:t>
            </a:r>
          </a:p>
          <a:p>
            <a:endParaRPr lang="de-DE" dirty="0" smtClean="0">
              <a:solidFill>
                <a:srgbClr val="003366"/>
              </a:solidFill>
              <a:latin typeface="Sero Offc Pro" panose="020B0504020101020102" pitchFamily="34" charset="0"/>
            </a:endParaRPr>
          </a:p>
          <a:p>
            <a:endParaRPr lang="de-DE" sz="900" dirty="0">
              <a:solidFill>
                <a:srgbClr val="003366"/>
              </a:solidFill>
              <a:latin typeface="Sero Offc Pro" panose="020B0504020101020102" pitchFamily="34" charset="0"/>
            </a:endParaRPr>
          </a:p>
          <a:p>
            <a:r>
              <a:rPr lang="de-DE" sz="2000" b="1" dirty="0" smtClean="0">
                <a:solidFill>
                  <a:srgbClr val="003366"/>
                </a:solidFill>
                <a:latin typeface="Sero Offc Pro" panose="020B0504020101020102" pitchFamily="34" charset="0"/>
              </a:rPr>
              <a:t>Freie Kombinationen</a:t>
            </a:r>
            <a:endParaRPr lang="de-DE" sz="2000" b="1" dirty="0">
              <a:solidFill>
                <a:srgbClr val="003366"/>
              </a:solidFill>
              <a:latin typeface="Sero Offc Pro" panose="020B0504020101020102" pitchFamily="34" charset="0"/>
            </a:endParaRPr>
          </a:p>
          <a:p>
            <a:endParaRPr lang="de-DE" sz="900" dirty="0" smtClean="0">
              <a:solidFill>
                <a:srgbClr val="003366"/>
              </a:solidFill>
              <a:latin typeface="Sero Offc Pro" panose="020B0504020101020102" pitchFamily="34" charset="0"/>
            </a:endParaRPr>
          </a:p>
          <a:p>
            <a:r>
              <a:rPr lang="de-DE" dirty="0" smtClean="0">
                <a:solidFill>
                  <a:srgbClr val="003366"/>
                </a:solidFill>
                <a:latin typeface="Sero Offc Pro" panose="020B0504020101020102" pitchFamily="34" charset="0"/>
              </a:rPr>
              <a:t>Englisch</a:t>
            </a:r>
            <a:r>
              <a:rPr lang="de-DE" dirty="0">
                <a:solidFill>
                  <a:srgbClr val="003366"/>
                </a:solidFill>
                <a:latin typeface="Sero Offc Pro" panose="020B0504020101020102" pitchFamily="34" charset="0"/>
              </a:rPr>
              <a:t>: </a:t>
            </a:r>
            <a:r>
              <a:rPr lang="de-DE" dirty="0" smtClean="0">
                <a:solidFill>
                  <a:srgbClr val="003366"/>
                </a:solidFill>
                <a:latin typeface="Sero Offc Pro" panose="020B0504020101020102" pitchFamily="34" charset="0"/>
              </a:rPr>
              <a:t>	</a:t>
            </a:r>
            <a:r>
              <a:rPr lang="de-DE" dirty="0" err="1" smtClean="0">
                <a:solidFill>
                  <a:srgbClr val="003366"/>
                </a:solidFill>
                <a:latin typeface="Sero Offc Pro" panose="020B0504020101020102" pitchFamily="34" charset="0"/>
              </a:rPr>
              <a:t>see</a:t>
            </a:r>
            <a:r>
              <a:rPr lang="de-DE" dirty="0" smtClean="0">
                <a:solidFill>
                  <a:srgbClr val="003366"/>
                </a:solidFill>
                <a:latin typeface="Sero Offc Pro" panose="020B0504020101020102" pitchFamily="34" charset="0"/>
              </a:rPr>
              <a:t> </a:t>
            </a:r>
            <a:r>
              <a:rPr lang="de-DE" dirty="0">
                <a:solidFill>
                  <a:srgbClr val="003366"/>
                </a:solidFill>
                <a:latin typeface="Sero Offc Pro" panose="020B0504020101020102" pitchFamily="34" charset="0"/>
              </a:rPr>
              <a:t>a </a:t>
            </a:r>
            <a:r>
              <a:rPr lang="de-DE" dirty="0" err="1">
                <a:solidFill>
                  <a:srgbClr val="003366"/>
                </a:solidFill>
                <a:latin typeface="Sero Offc Pro" panose="020B0504020101020102" pitchFamily="34" charset="0"/>
              </a:rPr>
              <a:t>house</a:t>
            </a:r>
            <a:r>
              <a:rPr lang="de-DE" dirty="0">
                <a:solidFill>
                  <a:srgbClr val="003366"/>
                </a:solidFill>
                <a:latin typeface="Sero Offc Pro" panose="020B0504020101020102" pitchFamily="34" charset="0"/>
              </a:rPr>
              <a:t>, </a:t>
            </a:r>
            <a:r>
              <a:rPr lang="de-DE" dirty="0" err="1">
                <a:solidFill>
                  <a:srgbClr val="003366"/>
                </a:solidFill>
                <a:latin typeface="Sero Offc Pro" panose="020B0504020101020102" pitchFamily="34" charset="0"/>
              </a:rPr>
              <a:t>work</a:t>
            </a:r>
            <a:r>
              <a:rPr lang="de-DE" dirty="0">
                <a:solidFill>
                  <a:srgbClr val="003366"/>
                </a:solidFill>
                <a:latin typeface="Sero Offc Pro" panose="020B0504020101020102" pitchFamily="34" charset="0"/>
              </a:rPr>
              <a:t> </a:t>
            </a:r>
            <a:r>
              <a:rPr lang="de-DE" dirty="0" err="1">
                <a:solidFill>
                  <a:srgbClr val="003366"/>
                </a:solidFill>
                <a:latin typeface="Sero Offc Pro" panose="020B0504020101020102" pitchFamily="34" charset="0"/>
              </a:rPr>
              <a:t>quickly</a:t>
            </a:r>
            <a:endParaRPr lang="de-DE" dirty="0">
              <a:solidFill>
                <a:srgbClr val="003366"/>
              </a:solidFill>
              <a:latin typeface="Sero Offc Pro" panose="020B0504020101020102" pitchFamily="34" charset="0"/>
            </a:endParaRPr>
          </a:p>
          <a:p>
            <a:r>
              <a:rPr lang="de-DE" dirty="0" smtClean="0">
                <a:solidFill>
                  <a:srgbClr val="003366"/>
                </a:solidFill>
                <a:latin typeface="Sero Offc Pro" panose="020B0504020101020102" pitchFamily="34" charset="0"/>
              </a:rPr>
              <a:t>Französisch</a:t>
            </a:r>
            <a:r>
              <a:rPr lang="de-DE" dirty="0">
                <a:solidFill>
                  <a:srgbClr val="003366"/>
                </a:solidFill>
                <a:latin typeface="Sero Offc Pro" panose="020B0504020101020102" pitchFamily="34" charset="0"/>
              </a:rPr>
              <a:t>: </a:t>
            </a:r>
            <a:r>
              <a:rPr lang="de-DE" dirty="0" smtClean="0">
                <a:solidFill>
                  <a:srgbClr val="003366"/>
                </a:solidFill>
                <a:latin typeface="Sero Offc Pro" panose="020B0504020101020102" pitchFamily="34" charset="0"/>
              </a:rPr>
              <a:t>	</a:t>
            </a:r>
            <a:r>
              <a:rPr lang="de-DE" dirty="0" err="1" smtClean="0">
                <a:solidFill>
                  <a:srgbClr val="003366"/>
                </a:solidFill>
                <a:latin typeface="Sero Offc Pro" panose="020B0504020101020102" pitchFamily="34" charset="0"/>
              </a:rPr>
              <a:t>voir</a:t>
            </a:r>
            <a:r>
              <a:rPr lang="de-DE" dirty="0" smtClean="0">
                <a:solidFill>
                  <a:srgbClr val="003366"/>
                </a:solidFill>
                <a:latin typeface="Sero Offc Pro" panose="020B0504020101020102" pitchFamily="34" charset="0"/>
              </a:rPr>
              <a:t> </a:t>
            </a:r>
            <a:r>
              <a:rPr lang="de-DE" dirty="0" err="1">
                <a:solidFill>
                  <a:srgbClr val="003366"/>
                </a:solidFill>
                <a:latin typeface="Sero Offc Pro" panose="020B0504020101020102" pitchFamily="34" charset="0"/>
              </a:rPr>
              <a:t>une</a:t>
            </a:r>
            <a:r>
              <a:rPr lang="de-DE" dirty="0">
                <a:solidFill>
                  <a:srgbClr val="003366"/>
                </a:solidFill>
                <a:latin typeface="Sero Offc Pro" panose="020B0504020101020102" pitchFamily="34" charset="0"/>
              </a:rPr>
              <a:t> </a:t>
            </a:r>
            <a:r>
              <a:rPr lang="de-DE" dirty="0" err="1">
                <a:solidFill>
                  <a:srgbClr val="003366"/>
                </a:solidFill>
                <a:latin typeface="Sero Offc Pro" panose="020B0504020101020102" pitchFamily="34" charset="0"/>
              </a:rPr>
              <a:t>maison</a:t>
            </a:r>
            <a:r>
              <a:rPr lang="de-DE" dirty="0">
                <a:solidFill>
                  <a:srgbClr val="003366"/>
                </a:solidFill>
                <a:latin typeface="Sero Offc Pro" panose="020B0504020101020102" pitchFamily="34" charset="0"/>
              </a:rPr>
              <a:t>, </a:t>
            </a:r>
            <a:r>
              <a:rPr lang="de-DE" dirty="0" err="1">
                <a:solidFill>
                  <a:srgbClr val="003366"/>
                </a:solidFill>
                <a:latin typeface="Sero Offc Pro" panose="020B0504020101020102" pitchFamily="34" charset="0"/>
              </a:rPr>
              <a:t>travailler</a:t>
            </a:r>
            <a:r>
              <a:rPr lang="de-DE" dirty="0">
                <a:solidFill>
                  <a:srgbClr val="003366"/>
                </a:solidFill>
                <a:latin typeface="Sero Offc Pro" panose="020B0504020101020102" pitchFamily="34" charset="0"/>
              </a:rPr>
              <a:t> </a:t>
            </a:r>
            <a:r>
              <a:rPr lang="de-DE" dirty="0" err="1">
                <a:solidFill>
                  <a:srgbClr val="003366"/>
                </a:solidFill>
                <a:latin typeface="Sero Offc Pro" panose="020B0504020101020102" pitchFamily="34" charset="0"/>
              </a:rPr>
              <a:t>rapidement</a:t>
            </a:r>
            <a:endParaRPr lang="de-DE" dirty="0">
              <a:solidFill>
                <a:srgbClr val="003366"/>
              </a:solidFill>
              <a:latin typeface="Sero Offc Pro" panose="020B0504020101020102" pitchFamily="34" charset="0"/>
            </a:endParaRPr>
          </a:p>
        </p:txBody>
      </p:sp>
    </p:spTree>
    <p:extLst>
      <p:ext uri="{BB962C8B-B14F-4D97-AF65-F5344CB8AC3E}">
        <p14:creationId xmlns:p14="http://schemas.microsoft.com/office/powerpoint/2010/main" val="336024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de-DE" dirty="0" smtClean="0">
                <a:latin typeface="Sero Offc Pro" panose="020B0504020101020102" pitchFamily="34" charset="0"/>
                <a:cs typeface="Segoe UI" pitchFamily="34" charset="0"/>
              </a:rPr>
              <a:t>Wörterbücher</a:t>
            </a:r>
          </a:p>
        </p:txBody>
      </p:sp>
      <p:sp>
        <p:nvSpPr>
          <p:cNvPr id="5" name="Textfeld 4"/>
          <p:cNvSpPr txBox="1"/>
          <p:nvPr/>
        </p:nvSpPr>
        <p:spPr>
          <a:xfrm>
            <a:off x="506343" y="1700808"/>
            <a:ext cx="3489593" cy="216982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de-DE" dirty="0" smtClean="0">
                <a:solidFill>
                  <a:srgbClr val="003366"/>
                </a:solidFill>
                <a:latin typeface="Segoe UI" panose="020B0502040204020203" pitchFamily="34" charset="0"/>
                <a:ea typeface="Segoe UI" panose="020B0502040204020203" pitchFamily="34" charset="0"/>
                <a:cs typeface="Segoe UI" panose="020B0502040204020203" pitchFamily="34" charset="0"/>
              </a:rPr>
              <a:t>einsprachige Wörterbücher</a:t>
            </a:r>
          </a:p>
          <a:p>
            <a:pPr marL="285750" indent="-285750">
              <a:lnSpc>
                <a:spcPct val="150000"/>
              </a:lnSpc>
              <a:buFont typeface="Arial" panose="020B0604020202020204" pitchFamily="34" charset="0"/>
              <a:buChar char="•"/>
            </a:pPr>
            <a:r>
              <a:rPr lang="de-DE" dirty="0">
                <a:solidFill>
                  <a:srgbClr val="003366"/>
                </a:solidFill>
                <a:latin typeface="Segoe UI" panose="020B0502040204020203" pitchFamily="34" charset="0"/>
                <a:ea typeface="Segoe UI" panose="020B0502040204020203" pitchFamily="34" charset="0"/>
                <a:cs typeface="Segoe UI" panose="020B0502040204020203" pitchFamily="34" charset="0"/>
              </a:rPr>
              <a:t>zweisprachige </a:t>
            </a:r>
            <a:r>
              <a:rPr lang="de-DE" dirty="0" smtClean="0">
                <a:solidFill>
                  <a:srgbClr val="003366"/>
                </a:solidFill>
                <a:latin typeface="Segoe UI" panose="020B0502040204020203" pitchFamily="34" charset="0"/>
                <a:ea typeface="Segoe UI" panose="020B0502040204020203" pitchFamily="34" charset="0"/>
                <a:cs typeface="Segoe UI" panose="020B0502040204020203" pitchFamily="34" charset="0"/>
              </a:rPr>
              <a:t>Wörterbücher</a:t>
            </a:r>
          </a:p>
          <a:p>
            <a:pPr marL="285750" indent="-285750">
              <a:lnSpc>
                <a:spcPct val="150000"/>
              </a:lnSpc>
              <a:buFont typeface="Arial" panose="020B0604020202020204" pitchFamily="34" charset="0"/>
              <a:buChar char="•"/>
            </a:pPr>
            <a:r>
              <a:rPr lang="de-DE" dirty="0" smtClean="0">
                <a:solidFill>
                  <a:srgbClr val="003366"/>
                </a:solidFill>
                <a:latin typeface="Segoe UI" panose="020B0502040204020203" pitchFamily="34" charset="0"/>
                <a:ea typeface="Segoe UI" panose="020B0502040204020203" pitchFamily="34" charset="0"/>
                <a:cs typeface="Segoe UI" panose="020B0502040204020203" pitchFamily="34" charset="0"/>
              </a:rPr>
              <a:t>Fachwörterbücher</a:t>
            </a:r>
          </a:p>
          <a:p>
            <a:pPr marL="285750" indent="-285750">
              <a:lnSpc>
                <a:spcPct val="150000"/>
              </a:lnSpc>
              <a:buFont typeface="Arial" panose="020B0604020202020204" pitchFamily="34" charset="0"/>
              <a:buChar char="•"/>
            </a:pPr>
            <a:r>
              <a:rPr lang="de-DE" dirty="0" smtClean="0">
                <a:solidFill>
                  <a:srgbClr val="003366"/>
                </a:solidFill>
                <a:latin typeface="Segoe UI" panose="020B0502040204020203" pitchFamily="34" charset="0"/>
                <a:ea typeface="Segoe UI" panose="020B0502040204020203" pitchFamily="34" charset="0"/>
                <a:cs typeface="Segoe UI" panose="020B0502040204020203" pitchFamily="34" charset="0"/>
              </a:rPr>
              <a:t>Lerner- bzw. Schülerwörterbücher</a:t>
            </a:r>
            <a:endParaRPr lang="de-DE" dirty="0">
              <a:solidFill>
                <a:srgbClr val="003366"/>
              </a:solidFill>
              <a:latin typeface="Segoe UI" panose="020B0502040204020203" pitchFamily="34" charset="0"/>
              <a:ea typeface="Segoe UI" panose="020B0502040204020203" pitchFamily="34" charset="0"/>
              <a:cs typeface="Segoe UI" panose="020B0502040204020203"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4368" y="160040"/>
            <a:ext cx="112395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040" y="2644528"/>
            <a:ext cx="8604448" cy="3137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22886" y="1988840"/>
            <a:ext cx="4105679"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22886" y="1884507"/>
            <a:ext cx="3638369" cy="4198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52308" y="2037362"/>
            <a:ext cx="4446834" cy="3935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4770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2"/>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0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1027"/>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0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1028"/>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46856" y="260648"/>
            <a:ext cx="8229600" cy="1143000"/>
          </a:xfrm>
        </p:spPr>
        <p:txBody>
          <a:bodyPr/>
          <a:lstStyle/>
          <a:p>
            <a:pPr eaLnBrk="1" hangingPunct="1"/>
            <a:r>
              <a:rPr lang="de-DE" dirty="0" smtClean="0">
                <a:latin typeface="Sero Offc Pro" panose="020B0504020101020102" pitchFamily="34" charset="0"/>
                <a:cs typeface="Segoe UI" pitchFamily="34" charset="0"/>
              </a:rPr>
              <a:t>Wo sollen Kollokationen hin?</a:t>
            </a:r>
          </a:p>
        </p:txBody>
      </p:sp>
      <p:sp>
        <p:nvSpPr>
          <p:cNvPr id="7" name="Rechteck 6"/>
          <p:cNvSpPr/>
          <p:nvPr/>
        </p:nvSpPr>
        <p:spPr>
          <a:xfrm>
            <a:off x="467544" y="1556792"/>
            <a:ext cx="7975075" cy="5016758"/>
          </a:xfrm>
          <a:prstGeom prst="rect">
            <a:avLst/>
          </a:prstGeom>
        </p:spPr>
        <p:txBody>
          <a:bodyPr wrap="square">
            <a:spAutoFit/>
          </a:bodyPr>
          <a:lstStyle/>
          <a:p>
            <a:r>
              <a:rPr lang="de-DE" sz="2000" b="1" dirty="0" smtClean="0">
                <a:solidFill>
                  <a:srgbClr val="003366"/>
                </a:solidFill>
                <a:latin typeface="Sero Offc Pro" panose="020B0504020101020102" pitchFamily="34" charset="0"/>
              </a:rPr>
              <a:t>Der semasiologische Ansatz </a:t>
            </a:r>
            <a:r>
              <a:rPr lang="de-DE" sz="2000" dirty="0" smtClean="0">
                <a:solidFill>
                  <a:srgbClr val="003366"/>
                </a:solidFill>
                <a:latin typeface="Sero Offc Pro" panose="020B0504020101020102" pitchFamily="34" charset="0"/>
              </a:rPr>
              <a:t>(vom Wort zur Bedeutung)</a:t>
            </a:r>
          </a:p>
          <a:p>
            <a:endParaRPr lang="de-DE" sz="2000" dirty="0" smtClean="0">
              <a:solidFill>
                <a:srgbClr val="003366"/>
              </a:solidFill>
              <a:latin typeface="Sero Offc Pro" panose="020B0504020101020102" pitchFamily="34" charset="0"/>
            </a:endParaRPr>
          </a:p>
          <a:p>
            <a:pPr marL="342900" indent="-342900">
              <a:buFont typeface="Arial" panose="020B0604020202020204" pitchFamily="34" charset="0"/>
              <a:buChar char="•"/>
            </a:pPr>
            <a:r>
              <a:rPr lang="de-DE" sz="2000" dirty="0" smtClean="0">
                <a:solidFill>
                  <a:srgbClr val="003366"/>
                </a:solidFill>
                <a:latin typeface="Sero Offc Pro" panose="020B0504020101020102" pitchFamily="34" charset="0"/>
              </a:rPr>
              <a:t>In </a:t>
            </a:r>
            <a:r>
              <a:rPr lang="de-DE" sz="2000" dirty="0" err="1" smtClean="0">
                <a:solidFill>
                  <a:srgbClr val="003366"/>
                </a:solidFill>
                <a:latin typeface="Sero Offc Pro" panose="020B0504020101020102" pitchFamily="34" charset="0"/>
              </a:rPr>
              <a:t>Kollokatoreinträgen</a:t>
            </a:r>
            <a:r>
              <a:rPr lang="de-DE" sz="2000" dirty="0" smtClean="0">
                <a:solidFill>
                  <a:srgbClr val="003366"/>
                </a:solidFill>
                <a:latin typeface="Sero Offc Pro" panose="020B0504020101020102" pitchFamily="34" charset="0"/>
              </a:rPr>
              <a:t> werden Basiswörter zu dessen Bedeutungsdifferenzierung eingesetzt (</a:t>
            </a:r>
            <a:r>
              <a:rPr lang="de-DE" sz="2000" dirty="0" err="1" smtClean="0">
                <a:solidFill>
                  <a:srgbClr val="003366"/>
                </a:solidFill>
                <a:latin typeface="Sero Offc Pro" panose="020B0504020101020102" pitchFamily="34" charset="0"/>
              </a:rPr>
              <a:t>draw</a:t>
            </a:r>
            <a:r>
              <a:rPr lang="de-DE" sz="2000" dirty="0" smtClean="0">
                <a:solidFill>
                  <a:srgbClr val="003366"/>
                </a:solidFill>
                <a:latin typeface="Sero Offc Pro" panose="020B0504020101020102" pitchFamily="34" charset="0"/>
              </a:rPr>
              <a:t> COMPARISON/CONCLUSION)</a:t>
            </a:r>
          </a:p>
          <a:p>
            <a:pPr marL="342900" indent="-342900">
              <a:buFont typeface="Arial" panose="020B0604020202020204" pitchFamily="34" charset="0"/>
              <a:buChar char="•"/>
            </a:pPr>
            <a:r>
              <a:rPr lang="de-DE" sz="2000" dirty="0" smtClean="0">
                <a:solidFill>
                  <a:srgbClr val="003366"/>
                </a:solidFill>
                <a:latin typeface="Sero Offc Pro" panose="020B0504020101020102" pitchFamily="34" charset="0"/>
              </a:rPr>
              <a:t>In Basiseinträgen tragen Kollokatoren eher wenig zur Differenzierung bei (COMPARISON, RUMOR)</a:t>
            </a:r>
          </a:p>
          <a:p>
            <a:pPr marL="342900" indent="-342900">
              <a:buFont typeface="Arial" panose="020B0604020202020204" pitchFamily="34" charset="0"/>
              <a:buChar char="•"/>
            </a:pPr>
            <a:r>
              <a:rPr lang="de-DE" sz="2000" dirty="0" smtClean="0">
                <a:solidFill>
                  <a:srgbClr val="003366"/>
                </a:solidFill>
                <a:latin typeface="Sero Offc Pro" panose="020B0504020101020102" pitchFamily="34" charset="0"/>
              </a:rPr>
              <a:t>Eine Analyse von 270 Einträgen in 3 Lerner-Wörterbüchern ergab, dass die Mehrzahl von Kollokationen in </a:t>
            </a:r>
            <a:r>
              <a:rPr lang="de-DE" sz="2000" dirty="0" err="1" smtClean="0">
                <a:solidFill>
                  <a:srgbClr val="003366"/>
                </a:solidFill>
                <a:latin typeface="Sero Offc Pro" panose="020B0504020101020102" pitchFamily="34" charset="0"/>
              </a:rPr>
              <a:t>Kollokatoreinträgen</a:t>
            </a:r>
            <a:r>
              <a:rPr lang="de-DE" sz="2000" dirty="0" smtClean="0">
                <a:solidFill>
                  <a:srgbClr val="003366"/>
                </a:solidFill>
                <a:latin typeface="Sero Offc Pro" panose="020B0504020101020102" pitchFamily="34" charset="0"/>
              </a:rPr>
              <a:t> verzeichnet ist (</a:t>
            </a:r>
            <a:r>
              <a:rPr lang="de-DE" sz="2000" dirty="0" err="1" smtClean="0">
                <a:solidFill>
                  <a:srgbClr val="003366"/>
                </a:solidFill>
                <a:latin typeface="Sero Offc Pro" panose="020B0504020101020102" pitchFamily="34" charset="0"/>
              </a:rPr>
              <a:t>pursue</a:t>
            </a:r>
            <a:r>
              <a:rPr lang="de-DE" sz="2000" dirty="0" smtClean="0">
                <a:solidFill>
                  <a:srgbClr val="003366"/>
                </a:solidFill>
                <a:latin typeface="Sero Offc Pro" panose="020B0504020101020102" pitchFamily="34" charset="0"/>
              </a:rPr>
              <a:t> STUDIES)</a:t>
            </a:r>
          </a:p>
          <a:p>
            <a:pPr marL="342900" indent="-342900">
              <a:buFont typeface="Arial" panose="020B0604020202020204" pitchFamily="34" charset="0"/>
              <a:buChar char="•"/>
            </a:pPr>
            <a:endParaRPr lang="de-DE" sz="2000" dirty="0" smtClean="0">
              <a:solidFill>
                <a:srgbClr val="003366"/>
              </a:solidFill>
              <a:latin typeface="Sero Offc Pro" panose="020B0504020101020102" pitchFamily="34" charset="0"/>
            </a:endParaRPr>
          </a:p>
          <a:p>
            <a:r>
              <a:rPr lang="de-DE" sz="2000" dirty="0" smtClean="0">
                <a:solidFill>
                  <a:srgbClr val="003366"/>
                </a:solidFill>
                <a:latin typeface="Sero Offc Pro" panose="020B0504020101020102" pitchFamily="34" charset="0"/>
              </a:rPr>
              <a:t>Die Basis ist also eigenständiger als der Kollokator, kann einzeln gelernt werden</a:t>
            </a:r>
          </a:p>
          <a:p>
            <a:r>
              <a:rPr lang="de-DE" sz="2000" dirty="0" smtClean="0">
                <a:solidFill>
                  <a:srgbClr val="003366"/>
                </a:solidFill>
                <a:latin typeface="Sero Offc Pro" panose="020B0504020101020102" pitchFamily="34" charset="0"/>
              </a:rPr>
              <a:t>Bedeutungsdifferenzierung zum Textverständnis spielt im Wörterbuch eine große Rolle</a:t>
            </a:r>
          </a:p>
          <a:p>
            <a:pPr marL="342900" indent="-342900">
              <a:buFont typeface="Arial" panose="020B0604020202020204" pitchFamily="34" charset="0"/>
              <a:buChar char="•"/>
            </a:pPr>
            <a:endParaRPr lang="de-DE" sz="2000" dirty="0" smtClean="0">
              <a:solidFill>
                <a:srgbClr val="003366"/>
              </a:solidFill>
              <a:latin typeface="Sero Offc Pro" panose="020B0504020101020102" pitchFamily="34" charset="0"/>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27962" y="110133"/>
            <a:ext cx="1352550"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8095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46856" y="260648"/>
            <a:ext cx="8229600" cy="1143000"/>
          </a:xfrm>
        </p:spPr>
        <p:txBody>
          <a:bodyPr/>
          <a:lstStyle/>
          <a:p>
            <a:pPr eaLnBrk="1" hangingPunct="1"/>
            <a:r>
              <a:rPr lang="de-DE" dirty="0" smtClean="0">
                <a:latin typeface="Sero Offc Pro" panose="020B0504020101020102" pitchFamily="34" charset="0"/>
                <a:cs typeface="Segoe UI" pitchFamily="34" charset="0"/>
              </a:rPr>
              <a:t>Wo sollen Kollokationen hin?</a:t>
            </a:r>
          </a:p>
        </p:txBody>
      </p:sp>
      <p:sp>
        <p:nvSpPr>
          <p:cNvPr id="7" name="Rechteck 6"/>
          <p:cNvSpPr/>
          <p:nvPr/>
        </p:nvSpPr>
        <p:spPr>
          <a:xfrm>
            <a:off x="467544" y="1556792"/>
            <a:ext cx="7975075" cy="5047536"/>
          </a:xfrm>
          <a:prstGeom prst="rect">
            <a:avLst/>
          </a:prstGeom>
        </p:spPr>
        <p:txBody>
          <a:bodyPr wrap="square">
            <a:spAutoFit/>
          </a:bodyPr>
          <a:lstStyle/>
          <a:p>
            <a:r>
              <a:rPr lang="de-DE" sz="2000" b="1" dirty="0" smtClean="0">
                <a:solidFill>
                  <a:srgbClr val="003366"/>
                </a:solidFill>
                <a:latin typeface="Sero Offc Pro" panose="020B0504020101020102" pitchFamily="34" charset="0"/>
              </a:rPr>
              <a:t>Der semasiologische Ansatz </a:t>
            </a:r>
            <a:r>
              <a:rPr lang="de-DE" sz="2000" dirty="0" smtClean="0">
                <a:solidFill>
                  <a:srgbClr val="003366"/>
                </a:solidFill>
                <a:latin typeface="Sero Offc Pro" panose="020B0504020101020102" pitchFamily="34" charset="0"/>
              </a:rPr>
              <a:t>(vom Wort zur Bedeutung)</a:t>
            </a:r>
          </a:p>
          <a:p>
            <a:endParaRPr lang="de-DE" sz="2000" dirty="0" smtClean="0">
              <a:solidFill>
                <a:srgbClr val="003366"/>
              </a:solidFill>
              <a:latin typeface="Sero Offc Pro" panose="020B0504020101020102" pitchFamily="34" charset="0"/>
            </a:endParaRPr>
          </a:p>
          <a:p>
            <a:pPr marL="342900" indent="-342900">
              <a:buFont typeface="Arial" panose="020B0604020202020204" pitchFamily="34" charset="0"/>
              <a:buChar char="•"/>
            </a:pPr>
            <a:r>
              <a:rPr lang="de-DE" sz="2000" dirty="0" smtClean="0">
                <a:solidFill>
                  <a:srgbClr val="003366"/>
                </a:solidFill>
                <a:latin typeface="Sero Offc Pro" panose="020B0504020101020102" pitchFamily="34" charset="0"/>
              </a:rPr>
              <a:t>Beispiel </a:t>
            </a:r>
            <a:r>
              <a:rPr lang="de-DE" sz="2000" dirty="0">
                <a:solidFill>
                  <a:srgbClr val="003366"/>
                </a:solidFill>
                <a:latin typeface="Sero Offc Pro" panose="020B0504020101020102" pitchFamily="34" charset="0"/>
              </a:rPr>
              <a:t>aus dem </a:t>
            </a:r>
            <a:r>
              <a:rPr lang="de-DE" sz="2000" dirty="0" err="1">
                <a:solidFill>
                  <a:srgbClr val="003366"/>
                </a:solidFill>
                <a:latin typeface="Sero Offc Pro" panose="020B0504020101020102" pitchFamily="34" charset="0"/>
              </a:rPr>
              <a:t>Slovar</a:t>
            </a:r>
            <a:r>
              <a:rPr lang="de-DE" sz="2000" dirty="0">
                <a:solidFill>
                  <a:srgbClr val="003366"/>
                </a:solidFill>
                <a:latin typeface="Sero Offc Pro" panose="020B0504020101020102" pitchFamily="34" charset="0"/>
              </a:rPr>
              <a:t> </a:t>
            </a:r>
            <a:r>
              <a:rPr lang="de-DE" sz="2000" dirty="0" err="1">
                <a:solidFill>
                  <a:srgbClr val="003366"/>
                </a:solidFill>
                <a:latin typeface="Sero Offc Pro" panose="020B0504020101020102" pitchFamily="34" charset="0"/>
              </a:rPr>
              <a:t>Slovenskega</a:t>
            </a:r>
            <a:r>
              <a:rPr lang="de-DE" sz="2000" dirty="0">
                <a:solidFill>
                  <a:srgbClr val="003366"/>
                </a:solidFill>
                <a:latin typeface="Sero Offc Pro" panose="020B0504020101020102" pitchFamily="34" charset="0"/>
              </a:rPr>
              <a:t> </a:t>
            </a:r>
            <a:r>
              <a:rPr lang="de-DE" sz="2000" dirty="0" err="1">
                <a:solidFill>
                  <a:srgbClr val="003366"/>
                </a:solidFill>
                <a:latin typeface="Sero Offc Pro" panose="020B0504020101020102" pitchFamily="34" charset="0"/>
              </a:rPr>
              <a:t>Knjiznèga</a:t>
            </a:r>
            <a:r>
              <a:rPr lang="de-DE" sz="2000" dirty="0">
                <a:solidFill>
                  <a:srgbClr val="003366"/>
                </a:solidFill>
                <a:latin typeface="Sero Offc Pro" panose="020B0504020101020102" pitchFamily="34" charset="0"/>
              </a:rPr>
              <a:t> </a:t>
            </a:r>
            <a:r>
              <a:rPr lang="de-DE" sz="2000" dirty="0" err="1" smtClean="0">
                <a:solidFill>
                  <a:srgbClr val="003366"/>
                </a:solidFill>
                <a:latin typeface="Sero Offc Pro" panose="020B0504020101020102" pitchFamily="34" charset="0"/>
              </a:rPr>
              <a:t>Jezika</a:t>
            </a:r>
            <a:r>
              <a:rPr lang="de-DE" sz="2000" dirty="0" smtClean="0">
                <a:solidFill>
                  <a:srgbClr val="003366"/>
                </a:solidFill>
                <a:latin typeface="Sero Offc Pro" panose="020B0504020101020102" pitchFamily="34" charset="0"/>
              </a:rPr>
              <a:t>: Kurze Erklärungen werden durch Kollokationen und freie Kombinationen ergänzt, um die Bedeutungen zu unterscheiden.</a:t>
            </a:r>
          </a:p>
          <a:p>
            <a:pPr marL="342900" indent="-342900">
              <a:buFont typeface="Arial" panose="020B0604020202020204" pitchFamily="34" charset="0"/>
              <a:buChar char="•"/>
            </a:pPr>
            <a:r>
              <a:rPr lang="de-DE" sz="2000" dirty="0" smtClean="0">
                <a:solidFill>
                  <a:srgbClr val="003366"/>
                </a:solidFill>
                <a:latin typeface="Sero Offc Pro" panose="020B0504020101020102" pitchFamily="34" charset="0"/>
              </a:rPr>
              <a:t>Das VERB </a:t>
            </a:r>
            <a:r>
              <a:rPr lang="de-DE" sz="2000" dirty="0" err="1" smtClean="0">
                <a:solidFill>
                  <a:srgbClr val="003366"/>
                </a:solidFill>
                <a:latin typeface="Sero Offc Pro" panose="020B0504020101020102" pitchFamily="34" charset="0"/>
              </a:rPr>
              <a:t>izpolniti</a:t>
            </a:r>
            <a:r>
              <a:rPr lang="de-DE" sz="2000" dirty="0" smtClean="0">
                <a:solidFill>
                  <a:srgbClr val="003366"/>
                </a:solidFill>
                <a:latin typeface="Sero Offc Pro" panose="020B0504020101020102" pitchFamily="34" charset="0"/>
              </a:rPr>
              <a:t> wird wie folgt definiert:</a:t>
            </a:r>
          </a:p>
          <a:p>
            <a:pPr marL="342900" indent="-342900">
              <a:buFont typeface="Arial" panose="020B0604020202020204" pitchFamily="34" charset="0"/>
              <a:buChar char="•"/>
            </a:pPr>
            <a:endParaRPr lang="de-DE" sz="800" dirty="0" smtClean="0">
              <a:solidFill>
                <a:srgbClr val="003366"/>
              </a:solidFill>
              <a:latin typeface="Sero Offc Pro" panose="020B0504020101020102" pitchFamily="34" charset="0"/>
            </a:endParaRPr>
          </a:p>
          <a:p>
            <a:pPr marL="914400" lvl="1" indent="-457200">
              <a:buFont typeface="+mj-lt"/>
              <a:buAutoNum type="arabicPeriod"/>
            </a:pPr>
            <a:r>
              <a:rPr lang="en-US" dirty="0" smtClean="0">
                <a:solidFill>
                  <a:srgbClr val="003366"/>
                </a:solidFill>
                <a:latin typeface="Sero Offc Pro" panose="020B0504020101020102" pitchFamily="34" charset="0"/>
              </a:rPr>
              <a:t>See </a:t>
            </a:r>
            <a:r>
              <a:rPr lang="en-US" dirty="0">
                <a:solidFill>
                  <a:srgbClr val="003366"/>
                </a:solidFill>
                <a:latin typeface="Sero Offc Pro" panose="020B0504020101020102" pitchFamily="34" charset="0"/>
              </a:rPr>
              <a:t>to it that something promised, announced becomes reality, fact. </a:t>
            </a:r>
            <a:r>
              <a:rPr lang="en-US" dirty="0" smtClean="0">
                <a:solidFill>
                  <a:srgbClr val="003366"/>
                </a:solidFill>
                <a:latin typeface="Sero Offc Pro" panose="020B0504020101020102" pitchFamily="34" charset="0"/>
              </a:rPr>
              <a:t>THREAT</a:t>
            </a:r>
            <a:r>
              <a:rPr lang="en-US" dirty="0">
                <a:solidFill>
                  <a:srgbClr val="003366"/>
                </a:solidFill>
                <a:latin typeface="Sero Offc Pro" panose="020B0504020101020102" pitchFamily="34" charset="0"/>
              </a:rPr>
              <a:t>, ONE'S WORD, A PROMISE, REQUEST, A </a:t>
            </a:r>
            <a:r>
              <a:rPr lang="en-US" dirty="0" smtClean="0">
                <a:solidFill>
                  <a:srgbClr val="003366"/>
                </a:solidFill>
                <a:latin typeface="Sero Offc Pro" panose="020B0504020101020102" pitchFamily="34" charset="0"/>
              </a:rPr>
              <a:t>WISH, ONE'S </a:t>
            </a:r>
            <a:r>
              <a:rPr lang="en-US" dirty="0">
                <a:solidFill>
                  <a:srgbClr val="003366"/>
                </a:solidFill>
                <a:latin typeface="Sero Offc Pro" panose="020B0504020101020102" pitchFamily="34" charset="0"/>
              </a:rPr>
              <a:t>DUTY, AN ORDER, FATHER'S WILL, A NORM, A PLAN, </a:t>
            </a:r>
            <a:r>
              <a:rPr lang="en-US" dirty="0" smtClean="0">
                <a:solidFill>
                  <a:srgbClr val="003366"/>
                </a:solidFill>
                <a:latin typeface="Sero Offc Pro" panose="020B0504020101020102" pitchFamily="34" charset="0"/>
              </a:rPr>
              <a:t>A TASK</a:t>
            </a:r>
            <a:r>
              <a:rPr lang="en-US" dirty="0">
                <a:solidFill>
                  <a:srgbClr val="003366"/>
                </a:solidFill>
                <a:latin typeface="Sero Offc Pro" panose="020B0504020101020102" pitchFamily="34" charset="0"/>
              </a:rPr>
              <a:t>, CONDITIONS, EXPECTATIONS, COMPULSORY </a:t>
            </a:r>
            <a:r>
              <a:rPr lang="en-US" dirty="0" smtClean="0">
                <a:solidFill>
                  <a:srgbClr val="003366"/>
                </a:solidFill>
                <a:latin typeface="Sero Offc Pro" panose="020B0504020101020102" pitchFamily="34" charset="0"/>
              </a:rPr>
              <a:t>SCHOOL ATTENDANCE</a:t>
            </a:r>
            <a:r>
              <a:rPr lang="en-US" dirty="0">
                <a:solidFill>
                  <a:srgbClr val="003366"/>
                </a:solidFill>
                <a:latin typeface="Sero Offc Pro" panose="020B0504020101020102" pitchFamily="34" charset="0"/>
              </a:rPr>
              <a:t>.</a:t>
            </a:r>
          </a:p>
          <a:p>
            <a:pPr marL="914400" lvl="1" indent="-457200">
              <a:buFont typeface="+mj-lt"/>
              <a:buAutoNum type="arabicPeriod"/>
            </a:pPr>
            <a:r>
              <a:rPr lang="en-US" dirty="0" smtClean="0">
                <a:solidFill>
                  <a:srgbClr val="003366"/>
                </a:solidFill>
                <a:latin typeface="Sero Offc Pro" panose="020B0504020101020102" pitchFamily="34" charset="0"/>
              </a:rPr>
              <a:t>Write </a:t>
            </a:r>
            <a:r>
              <a:rPr lang="en-US" dirty="0">
                <a:solidFill>
                  <a:srgbClr val="003366"/>
                </a:solidFill>
                <a:latin typeface="Sero Offc Pro" panose="020B0504020101020102" pitchFamily="34" charset="0"/>
              </a:rPr>
              <a:t>required information, usually in a fixed </a:t>
            </a:r>
            <a:r>
              <a:rPr lang="en-US" dirty="0" smtClean="0">
                <a:solidFill>
                  <a:srgbClr val="003366"/>
                </a:solidFill>
                <a:latin typeface="Sero Offc Pro" panose="020B0504020101020102" pitchFamily="34" charset="0"/>
              </a:rPr>
              <a:t>place REGISTRATION </a:t>
            </a:r>
            <a:r>
              <a:rPr lang="en-US" dirty="0">
                <a:solidFill>
                  <a:srgbClr val="003366"/>
                </a:solidFill>
                <a:latin typeface="Sero Offc Pro" panose="020B0504020101020102" pitchFamily="34" charset="0"/>
              </a:rPr>
              <a:t>FORM, POSTAL ORDER.</a:t>
            </a:r>
          </a:p>
          <a:p>
            <a:pPr marL="914400" lvl="1" indent="-457200">
              <a:buFont typeface="+mj-lt"/>
              <a:buAutoNum type="arabicPeriod"/>
            </a:pPr>
            <a:r>
              <a:rPr lang="en-US" dirty="0" smtClean="0">
                <a:solidFill>
                  <a:srgbClr val="003366"/>
                </a:solidFill>
                <a:latin typeface="Sero Offc Pro" panose="020B0504020101020102" pitchFamily="34" charset="0"/>
              </a:rPr>
              <a:t>See </a:t>
            </a:r>
            <a:r>
              <a:rPr lang="en-US" dirty="0">
                <a:solidFill>
                  <a:srgbClr val="003366"/>
                </a:solidFill>
                <a:latin typeface="Sero Offc Pro" panose="020B0504020101020102" pitchFamily="34" charset="0"/>
              </a:rPr>
              <a:t>to it that a place is no longer </a:t>
            </a:r>
            <a:r>
              <a:rPr lang="en-US" dirty="0" smtClean="0">
                <a:solidFill>
                  <a:srgbClr val="003366"/>
                </a:solidFill>
                <a:latin typeface="Sero Offc Pro" panose="020B0504020101020102" pitchFamily="34" charset="0"/>
              </a:rPr>
              <a:t>empty A </a:t>
            </a:r>
            <a:r>
              <a:rPr lang="en-US" dirty="0">
                <a:solidFill>
                  <a:srgbClr val="003366"/>
                </a:solidFill>
                <a:latin typeface="Sero Offc Pro" panose="020B0504020101020102" pitchFamily="34" charset="0"/>
              </a:rPr>
              <a:t>GAP, </a:t>
            </a:r>
            <a:r>
              <a:rPr lang="en-US" dirty="0" smtClean="0">
                <a:solidFill>
                  <a:srgbClr val="003366"/>
                </a:solidFill>
                <a:latin typeface="Sero Offc Pro" panose="020B0504020101020102" pitchFamily="34" charset="0"/>
              </a:rPr>
              <a:t>A POSTING</a:t>
            </a:r>
            <a:r>
              <a:rPr lang="en-US" dirty="0">
                <a:solidFill>
                  <a:srgbClr val="003366"/>
                </a:solidFill>
                <a:latin typeface="Sero Offc Pro" panose="020B0504020101020102" pitchFamily="34" charset="0"/>
              </a:rPr>
              <a:t>, LIFE.</a:t>
            </a:r>
          </a:p>
          <a:p>
            <a:pPr marL="914400" lvl="1" indent="-457200">
              <a:buFont typeface="+mj-lt"/>
              <a:buAutoNum type="arabicPeriod"/>
            </a:pPr>
            <a:r>
              <a:rPr lang="en-US" dirty="0" smtClean="0">
                <a:solidFill>
                  <a:srgbClr val="003366"/>
                </a:solidFill>
                <a:latin typeface="Sero Offc Pro" panose="020B0504020101020102" pitchFamily="34" charset="0"/>
              </a:rPr>
              <a:t>To </a:t>
            </a:r>
            <a:r>
              <a:rPr lang="en-US" dirty="0">
                <a:solidFill>
                  <a:srgbClr val="003366"/>
                </a:solidFill>
                <a:latin typeface="Sero Offc Pro" panose="020B0504020101020102" pitchFamily="34" charset="0"/>
              </a:rPr>
              <a:t>live up to a certain </a:t>
            </a:r>
            <a:r>
              <a:rPr lang="en-US" dirty="0" smtClean="0">
                <a:solidFill>
                  <a:srgbClr val="003366"/>
                </a:solidFill>
                <a:latin typeface="Sero Offc Pro" panose="020B0504020101020102" pitchFamily="34" charset="0"/>
              </a:rPr>
              <a:t>age SIXTY YEARS.</a:t>
            </a:r>
            <a:endParaRPr lang="de-DE" dirty="0" smtClean="0">
              <a:solidFill>
                <a:srgbClr val="003366"/>
              </a:solidFill>
              <a:latin typeface="Sero Offc Pro" panose="020B0504020101020102" pitchFamily="34" charset="0"/>
            </a:endParaRPr>
          </a:p>
          <a:p>
            <a:pPr marL="342900" indent="-342900">
              <a:buFont typeface="Arial" panose="020B0604020202020204" pitchFamily="34" charset="0"/>
              <a:buChar char="•"/>
            </a:pPr>
            <a:endParaRPr lang="de-DE" sz="2000" dirty="0" smtClean="0">
              <a:solidFill>
                <a:srgbClr val="003366"/>
              </a:solidFill>
              <a:latin typeface="Sero Offc Pro" panose="020B0504020101020102" pitchFamily="34" charset="0"/>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27962" y="110133"/>
            <a:ext cx="1352550"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360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46856" y="260648"/>
            <a:ext cx="8229600" cy="1143000"/>
          </a:xfrm>
        </p:spPr>
        <p:txBody>
          <a:bodyPr/>
          <a:lstStyle/>
          <a:p>
            <a:pPr eaLnBrk="1" hangingPunct="1"/>
            <a:r>
              <a:rPr lang="de-DE" dirty="0" smtClean="0">
                <a:latin typeface="Sero Offc Pro" panose="020B0504020101020102" pitchFamily="34" charset="0"/>
                <a:cs typeface="Segoe UI" pitchFamily="34" charset="0"/>
              </a:rPr>
              <a:t>Wo sollen Kollokationen hin?</a:t>
            </a:r>
          </a:p>
        </p:txBody>
      </p:sp>
      <p:sp>
        <p:nvSpPr>
          <p:cNvPr id="7" name="Rechteck 6"/>
          <p:cNvSpPr/>
          <p:nvPr/>
        </p:nvSpPr>
        <p:spPr>
          <a:xfrm>
            <a:off x="467544" y="1556792"/>
            <a:ext cx="7975075" cy="4093428"/>
          </a:xfrm>
          <a:prstGeom prst="rect">
            <a:avLst/>
          </a:prstGeom>
        </p:spPr>
        <p:txBody>
          <a:bodyPr wrap="square">
            <a:spAutoFit/>
          </a:bodyPr>
          <a:lstStyle/>
          <a:p>
            <a:r>
              <a:rPr lang="de-DE" sz="2000" b="1" dirty="0" smtClean="0">
                <a:solidFill>
                  <a:srgbClr val="003366"/>
                </a:solidFill>
                <a:latin typeface="Sero Offc Pro" panose="020B0504020101020102" pitchFamily="34" charset="0"/>
              </a:rPr>
              <a:t>Der onomasiologische Ansatz </a:t>
            </a:r>
            <a:r>
              <a:rPr lang="de-DE" sz="2000" dirty="0" smtClean="0">
                <a:solidFill>
                  <a:srgbClr val="003366"/>
                </a:solidFill>
                <a:latin typeface="Sero Offc Pro" panose="020B0504020101020102" pitchFamily="34" charset="0"/>
              </a:rPr>
              <a:t>(vom Konzept zum Wort)</a:t>
            </a:r>
          </a:p>
          <a:p>
            <a:endParaRPr lang="de-DE" sz="2000" dirty="0" smtClean="0">
              <a:solidFill>
                <a:srgbClr val="003366"/>
              </a:solidFill>
              <a:latin typeface="Sero Offc Pro" panose="020B0504020101020102" pitchFamily="34" charset="0"/>
            </a:endParaRPr>
          </a:p>
          <a:p>
            <a:pPr marL="342900" indent="-342900">
              <a:buFont typeface="Arial" panose="020B0604020202020204" pitchFamily="34" charset="0"/>
              <a:buChar char="•"/>
            </a:pPr>
            <a:r>
              <a:rPr lang="de-DE" sz="2000" dirty="0" smtClean="0">
                <a:solidFill>
                  <a:srgbClr val="003366"/>
                </a:solidFill>
                <a:latin typeface="Sero Offc Pro" panose="020B0504020101020102" pitchFamily="34" charset="0"/>
              </a:rPr>
              <a:t>Für die Textproduktion (</a:t>
            </a:r>
            <a:r>
              <a:rPr lang="de-DE" sz="2000" dirty="0" err="1" smtClean="0">
                <a:solidFill>
                  <a:srgbClr val="003366"/>
                </a:solidFill>
                <a:latin typeface="Sero Offc Pro" panose="020B0504020101020102" pitchFamily="34" charset="0"/>
              </a:rPr>
              <a:t>pursue</a:t>
            </a:r>
            <a:r>
              <a:rPr lang="de-DE" sz="2000" dirty="0" smtClean="0">
                <a:solidFill>
                  <a:srgbClr val="003366"/>
                </a:solidFill>
                <a:latin typeface="Sero Offc Pro" panose="020B0504020101020102" pitchFamily="34" charset="0"/>
              </a:rPr>
              <a:t> STUDIES)</a:t>
            </a:r>
          </a:p>
          <a:p>
            <a:pPr marL="342900" indent="-342900">
              <a:buFont typeface="Arial" panose="020B0604020202020204" pitchFamily="34" charset="0"/>
              <a:buChar char="•"/>
            </a:pPr>
            <a:r>
              <a:rPr lang="de-DE" sz="2000" dirty="0" smtClean="0">
                <a:solidFill>
                  <a:srgbClr val="003366"/>
                </a:solidFill>
                <a:latin typeface="Sero Offc Pro" panose="020B0504020101020102" pitchFamily="34" charset="0"/>
              </a:rPr>
              <a:t>Frage: Was kann man mit STUDIES machen?</a:t>
            </a:r>
          </a:p>
          <a:p>
            <a:pPr marL="342900" indent="-342900">
              <a:buFont typeface="Arial" panose="020B0604020202020204" pitchFamily="34" charset="0"/>
              <a:buChar char="•"/>
            </a:pPr>
            <a:r>
              <a:rPr lang="de-DE" sz="2000" dirty="0" smtClean="0">
                <a:solidFill>
                  <a:srgbClr val="003366"/>
                </a:solidFill>
                <a:latin typeface="Sero Offc Pro" panose="020B0504020101020102" pitchFamily="34" charset="0"/>
              </a:rPr>
              <a:t>Die Basis ist der Ausgangspunkt, geeignete Verben werden benötigt</a:t>
            </a:r>
          </a:p>
          <a:p>
            <a:endParaRPr lang="de-DE" sz="2000" dirty="0">
              <a:solidFill>
                <a:srgbClr val="003366"/>
              </a:solidFill>
              <a:latin typeface="Sero Offc Pro" panose="020B0504020101020102" pitchFamily="34" charset="0"/>
            </a:endParaRPr>
          </a:p>
          <a:p>
            <a:r>
              <a:rPr lang="de-DE" sz="2000" dirty="0" smtClean="0">
                <a:solidFill>
                  <a:srgbClr val="003366"/>
                </a:solidFill>
                <a:latin typeface="Sero Offc Pro" panose="020B0504020101020102" pitchFamily="34" charset="0"/>
              </a:rPr>
              <a:t>Kollokationen sollten also auch in Basiseinträgen verzeichnet sein!</a:t>
            </a:r>
          </a:p>
          <a:p>
            <a:pPr marL="342900" indent="-342900">
              <a:buFont typeface="Arial" panose="020B0604020202020204" pitchFamily="34" charset="0"/>
              <a:buChar char="•"/>
            </a:pPr>
            <a:endParaRPr lang="de-DE" sz="2000" dirty="0">
              <a:solidFill>
                <a:srgbClr val="003366"/>
              </a:solidFill>
              <a:latin typeface="Sero Offc Pro" panose="020B0504020101020102" pitchFamily="34" charset="0"/>
            </a:endParaRPr>
          </a:p>
          <a:p>
            <a:r>
              <a:rPr lang="de-DE" sz="2000" dirty="0" smtClean="0">
                <a:solidFill>
                  <a:srgbClr val="003366"/>
                </a:solidFill>
                <a:latin typeface="Sero Offc Pro" panose="020B0504020101020102" pitchFamily="34" charset="0"/>
              </a:rPr>
              <a:t>Man benutzt Sprache rezeptiv (semasiologisch) und produktiv (onomasiologisch), weshalb Kollokationen von beiden Seiten her verfügbar sein sollten. </a:t>
            </a:r>
          </a:p>
          <a:p>
            <a:pPr marL="342900" indent="-342900">
              <a:buFont typeface="Arial" panose="020B0604020202020204" pitchFamily="34" charset="0"/>
              <a:buChar char="•"/>
            </a:pPr>
            <a:endParaRPr lang="de-DE" sz="2000" dirty="0" smtClean="0">
              <a:solidFill>
                <a:srgbClr val="003366"/>
              </a:solidFill>
              <a:latin typeface="Sero Offc Pro" panose="020B0504020101020102" pitchFamily="34" charset="0"/>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27962" y="110133"/>
            <a:ext cx="1352550"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673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46856" y="260648"/>
            <a:ext cx="8229600" cy="1143000"/>
          </a:xfrm>
        </p:spPr>
        <p:txBody>
          <a:bodyPr/>
          <a:lstStyle/>
          <a:p>
            <a:pPr eaLnBrk="1" hangingPunct="1"/>
            <a:r>
              <a:rPr lang="de-DE" dirty="0" smtClean="0">
                <a:latin typeface="Sero Offc Pro" panose="020B0504020101020102" pitchFamily="34" charset="0"/>
                <a:cs typeface="Segoe UI" pitchFamily="34" charset="0"/>
              </a:rPr>
              <a:t>Beide Ansätze vereint</a:t>
            </a:r>
          </a:p>
        </p:txBody>
      </p:sp>
      <p:sp>
        <p:nvSpPr>
          <p:cNvPr id="7" name="Rechteck 6"/>
          <p:cNvSpPr/>
          <p:nvPr/>
        </p:nvSpPr>
        <p:spPr>
          <a:xfrm>
            <a:off x="467544" y="1556792"/>
            <a:ext cx="8496944" cy="4708981"/>
          </a:xfrm>
          <a:prstGeom prst="rect">
            <a:avLst/>
          </a:prstGeom>
        </p:spPr>
        <p:txBody>
          <a:bodyPr wrap="square">
            <a:spAutoFit/>
          </a:bodyPr>
          <a:lstStyle/>
          <a:p>
            <a:r>
              <a:rPr lang="de-DE" sz="2000" dirty="0" smtClean="0">
                <a:solidFill>
                  <a:srgbClr val="003366"/>
                </a:solidFill>
                <a:latin typeface="Sero Offc Pro" panose="020B0504020101020102" pitchFamily="34" charset="0"/>
              </a:rPr>
              <a:t>Einsprachiges Wörterbuch:	Eintrag </a:t>
            </a:r>
            <a:r>
              <a:rPr lang="de-DE" sz="2000" i="1" dirty="0" err="1" smtClean="0">
                <a:solidFill>
                  <a:srgbClr val="003366"/>
                </a:solidFill>
                <a:latin typeface="Sero Offc Pro" panose="020B0504020101020102" pitchFamily="34" charset="0"/>
              </a:rPr>
              <a:t>dispel</a:t>
            </a:r>
            <a:r>
              <a:rPr lang="de-DE" sz="2000" dirty="0" smtClean="0">
                <a:solidFill>
                  <a:srgbClr val="003366"/>
                </a:solidFill>
                <a:latin typeface="Sero Offc Pro" panose="020B0504020101020102" pitchFamily="34" charset="0"/>
              </a:rPr>
              <a:t>: </a:t>
            </a:r>
            <a:r>
              <a:rPr lang="de-DE" sz="2000" dirty="0" err="1" smtClean="0">
                <a:solidFill>
                  <a:srgbClr val="003366"/>
                </a:solidFill>
                <a:latin typeface="Sero Offc Pro" panose="020B0504020101020102" pitchFamily="34" charset="0"/>
              </a:rPr>
              <a:t>dispel</a:t>
            </a:r>
            <a:r>
              <a:rPr lang="de-DE" sz="2000" dirty="0" smtClean="0">
                <a:solidFill>
                  <a:srgbClr val="003366"/>
                </a:solidFill>
                <a:latin typeface="Sero Offc Pro" panose="020B0504020101020102" pitchFamily="34" charset="0"/>
              </a:rPr>
              <a:t> RUMOR</a:t>
            </a:r>
          </a:p>
          <a:p>
            <a:r>
              <a:rPr lang="de-DE" sz="2000" dirty="0">
                <a:solidFill>
                  <a:srgbClr val="003366"/>
                </a:solidFill>
                <a:latin typeface="Sero Offc Pro" panose="020B0504020101020102" pitchFamily="34" charset="0"/>
              </a:rPr>
              <a:t>	</a:t>
            </a:r>
            <a:r>
              <a:rPr lang="de-DE" sz="2000" dirty="0" smtClean="0">
                <a:solidFill>
                  <a:srgbClr val="003366"/>
                </a:solidFill>
                <a:latin typeface="Sero Offc Pro" panose="020B0504020101020102" pitchFamily="34" charset="0"/>
              </a:rPr>
              <a:t>			Eintrag </a:t>
            </a:r>
            <a:r>
              <a:rPr lang="de-DE" sz="2000" i="1" dirty="0" smtClean="0">
                <a:solidFill>
                  <a:srgbClr val="003366"/>
                </a:solidFill>
                <a:latin typeface="Sero Offc Pro" panose="020B0504020101020102" pitchFamily="34" charset="0"/>
              </a:rPr>
              <a:t>rumor</a:t>
            </a:r>
            <a:r>
              <a:rPr lang="de-DE" sz="2000" dirty="0" smtClean="0">
                <a:solidFill>
                  <a:srgbClr val="003366"/>
                </a:solidFill>
                <a:latin typeface="Sero Offc Pro" panose="020B0504020101020102" pitchFamily="34" charset="0"/>
              </a:rPr>
              <a:t>: </a:t>
            </a:r>
            <a:r>
              <a:rPr lang="de-DE" sz="2000" dirty="0" err="1" smtClean="0">
                <a:solidFill>
                  <a:srgbClr val="003366"/>
                </a:solidFill>
                <a:latin typeface="Sero Offc Pro" panose="020B0504020101020102" pitchFamily="34" charset="0"/>
              </a:rPr>
              <a:t>dispel</a:t>
            </a:r>
            <a:r>
              <a:rPr lang="de-DE" sz="2000" dirty="0" smtClean="0">
                <a:solidFill>
                  <a:srgbClr val="003366"/>
                </a:solidFill>
                <a:latin typeface="Sero Offc Pro" panose="020B0504020101020102" pitchFamily="34" charset="0"/>
              </a:rPr>
              <a:t> RUMOR</a:t>
            </a:r>
          </a:p>
          <a:p>
            <a:endParaRPr lang="de-DE" sz="2000" dirty="0">
              <a:solidFill>
                <a:srgbClr val="003366"/>
              </a:solidFill>
              <a:latin typeface="Sero Offc Pro" panose="020B0504020101020102" pitchFamily="34" charset="0"/>
            </a:endParaRPr>
          </a:p>
          <a:p>
            <a:r>
              <a:rPr lang="de-DE" sz="2000" dirty="0" smtClean="0">
                <a:solidFill>
                  <a:srgbClr val="003366"/>
                </a:solidFill>
                <a:latin typeface="Sero Offc Pro" panose="020B0504020101020102" pitchFamily="34" charset="0"/>
              </a:rPr>
              <a:t>Zweisprachiges Wörterbuch: 	zwei Sprachsysteme!</a:t>
            </a:r>
            <a:endParaRPr lang="de-DE" sz="2000" dirty="0">
              <a:solidFill>
                <a:srgbClr val="003366"/>
              </a:solidFill>
              <a:latin typeface="Sero Offc Pro" panose="020B0504020101020102" pitchFamily="34" charset="0"/>
            </a:endParaRPr>
          </a:p>
          <a:p>
            <a:endParaRPr lang="de-DE" sz="2000" dirty="0" smtClean="0">
              <a:solidFill>
                <a:srgbClr val="003366"/>
              </a:solidFill>
              <a:latin typeface="Sero Offc Pro" panose="020B0504020101020102" pitchFamily="34" charset="0"/>
            </a:endParaRPr>
          </a:p>
          <a:p>
            <a:endParaRPr lang="de-DE" sz="2000" dirty="0">
              <a:solidFill>
                <a:srgbClr val="003366"/>
              </a:solidFill>
              <a:latin typeface="Sero Offc Pro" panose="020B0504020101020102" pitchFamily="34" charset="0"/>
            </a:endParaRPr>
          </a:p>
          <a:p>
            <a:r>
              <a:rPr lang="de-DE" sz="2000" dirty="0" smtClean="0">
                <a:solidFill>
                  <a:srgbClr val="003366"/>
                </a:solidFill>
                <a:latin typeface="Sero Offc Pro" panose="020B0504020101020102" pitchFamily="34" charset="0"/>
              </a:rPr>
              <a:t>Beispiel:</a:t>
            </a:r>
          </a:p>
          <a:p>
            <a:endParaRPr lang="de-DE" sz="2000" dirty="0">
              <a:latin typeface="Sero Offc Pro" panose="020B0504020101020102" pitchFamily="34" charset="0"/>
            </a:endParaRPr>
          </a:p>
          <a:p>
            <a:endParaRPr lang="en-US" sz="2000" dirty="0" smtClean="0">
              <a:solidFill>
                <a:srgbClr val="003366"/>
              </a:solidFill>
              <a:latin typeface="Sero Offc Pro" panose="020B0504020101020102" pitchFamily="34" charset="0"/>
            </a:endParaRPr>
          </a:p>
          <a:p>
            <a:endParaRPr lang="en-US" sz="2000" dirty="0">
              <a:solidFill>
                <a:srgbClr val="003366"/>
              </a:solidFill>
              <a:latin typeface="Sero Offc Pro" panose="020B0504020101020102" pitchFamily="34" charset="0"/>
            </a:endParaRPr>
          </a:p>
          <a:p>
            <a:endParaRPr lang="en-US" sz="2000" dirty="0" smtClean="0">
              <a:solidFill>
                <a:srgbClr val="003366"/>
              </a:solidFill>
              <a:latin typeface="Sero Offc Pro" panose="020B0504020101020102" pitchFamily="34" charset="0"/>
            </a:endParaRPr>
          </a:p>
          <a:p>
            <a:endParaRPr lang="en-US" sz="2000" dirty="0">
              <a:solidFill>
                <a:srgbClr val="003366"/>
              </a:solidFill>
              <a:latin typeface="Sero Offc Pro" panose="020B0504020101020102" pitchFamily="34" charset="0"/>
            </a:endParaRPr>
          </a:p>
          <a:p>
            <a:endParaRPr lang="en-US" sz="2000" dirty="0" smtClean="0">
              <a:solidFill>
                <a:srgbClr val="003366"/>
              </a:solidFill>
              <a:latin typeface="Sero Offc Pro" panose="020B0504020101020102" pitchFamily="34" charset="0"/>
            </a:endParaRPr>
          </a:p>
          <a:p>
            <a:endParaRPr lang="en-US" sz="2000" dirty="0">
              <a:solidFill>
                <a:srgbClr val="003366"/>
              </a:solidFill>
              <a:latin typeface="Sero Offc Pro" panose="020B0504020101020102" pitchFamily="34" charset="0"/>
            </a:endParaRPr>
          </a:p>
          <a:p>
            <a:endParaRPr lang="en-US" sz="2000" dirty="0" smtClean="0">
              <a:solidFill>
                <a:srgbClr val="003366"/>
              </a:solidFill>
              <a:latin typeface="Sero Offc Pro" panose="020B0504020101020102" pitchFamily="34" charset="0"/>
            </a:endParaRPr>
          </a:p>
        </p:txBody>
      </p:sp>
      <p:graphicFrame>
        <p:nvGraphicFramePr>
          <p:cNvPr id="3" name="Tabelle 2"/>
          <p:cNvGraphicFramePr>
            <a:graphicFrameLocks noGrp="1"/>
          </p:cNvGraphicFramePr>
          <p:nvPr>
            <p:extLst>
              <p:ext uri="{D42A27DB-BD31-4B8C-83A1-F6EECF244321}">
                <p14:modId xmlns:p14="http://schemas.microsoft.com/office/powerpoint/2010/main" val="1022970729"/>
              </p:ext>
            </p:extLst>
          </p:nvPr>
        </p:nvGraphicFramePr>
        <p:xfrm>
          <a:off x="467544" y="3868256"/>
          <a:ext cx="8064896" cy="2225040"/>
        </p:xfrm>
        <a:graphic>
          <a:graphicData uri="http://schemas.openxmlformats.org/drawingml/2006/table">
            <a:tbl>
              <a:tblPr firstRow="1" bandRow="1">
                <a:tableStyleId>{5C22544A-7EE6-4342-B048-85BDC9FD1C3A}</a:tableStyleId>
              </a:tblPr>
              <a:tblGrid>
                <a:gridCol w="4392488"/>
                <a:gridCol w="3672408"/>
              </a:tblGrid>
              <a:tr h="370840">
                <a:tc>
                  <a:txBody>
                    <a:bodyPr/>
                    <a:lstStyle/>
                    <a:p>
                      <a:r>
                        <a:rPr lang="de-DE" b="0" dirty="0" smtClean="0">
                          <a:solidFill>
                            <a:srgbClr val="003366"/>
                          </a:solidFill>
                          <a:latin typeface="Sero Offc Pro" panose="020B0504020101020102" pitchFamily="34" charset="0"/>
                        </a:rPr>
                        <a:t>gemütlich (Schwatz, Beisammensein)</a:t>
                      </a:r>
                      <a:endParaRPr lang="de-DE" b="0" dirty="0">
                        <a:solidFill>
                          <a:srgbClr val="003366"/>
                        </a:solidFill>
                        <a:latin typeface="Sero Offc Pro" panose="020B0504020101020102"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b="0" dirty="0" err="1" smtClean="0">
                          <a:solidFill>
                            <a:srgbClr val="003366"/>
                          </a:solidFill>
                          <a:latin typeface="Sero Offc Pro" panose="020B0504020101020102" pitchFamily="34" charset="0"/>
                        </a:rPr>
                        <a:t>cosy</a:t>
                      </a:r>
                      <a:r>
                        <a:rPr lang="de-DE" b="0" dirty="0" smtClean="0">
                          <a:solidFill>
                            <a:srgbClr val="003366"/>
                          </a:solidFill>
                          <a:latin typeface="Sero Offc Pro" panose="020B0504020101020102" pitchFamily="34" charset="0"/>
                        </a:rPr>
                        <a:t> </a:t>
                      </a:r>
                      <a:endParaRPr lang="de-DE" b="0" dirty="0">
                        <a:solidFill>
                          <a:srgbClr val="003366"/>
                        </a:solidFill>
                        <a:latin typeface="Sero Offc Pro" panose="020B0504020101020102"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de-DE" dirty="0" smtClean="0">
                          <a:solidFill>
                            <a:srgbClr val="003366"/>
                          </a:solidFill>
                          <a:latin typeface="Sero Offc Pro" panose="020B0504020101020102" pitchFamily="34" charset="0"/>
                        </a:rPr>
                        <a:t>gemütlich (bequem, behaglich)</a:t>
                      </a:r>
                      <a:endParaRPr lang="de-DE" dirty="0">
                        <a:solidFill>
                          <a:srgbClr val="003366"/>
                        </a:solidFill>
                        <a:latin typeface="Sero Offc Pro" panose="020B0504020101020102"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dirty="0" err="1" smtClean="0">
                          <a:solidFill>
                            <a:srgbClr val="003366"/>
                          </a:solidFill>
                          <a:latin typeface="Sero Offc Pro" panose="020B0504020101020102" pitchFamily="34" charset="0"/>
                        </a:rPr>
                        <a:t>comfortable</a:t>
                      </a:r>
                      <a:r>
                        <a:rPr lang="de-DE" dirty="0" smtClean="0">
                          <a:solidFill>
                            <a:srgbClr val="003366"/>
                          </a:solidFill>
                          <a:latin typeface="Sero Offc Pro" panose="020B0504020101020102" pitchFamily="34" charset="0"/>
                        </a:rPr>
                        <a:t> </a:t>
                      </a:r>
                      <a:endParaRPr lang="de-DE" dirty="0">
                        <a:solidFill>
                          <a:srgbClr val="003366"/>
                        </a:solidFill>
                        <a:latin typeface="Sero Offc Pro" panose="020B0504020101020102"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solidFill>
                            <a:srgbClr val="003366"/>
                          </a:solidFill>
                          <a:latin typeface="Sero Offc Pro" panose="020B0504020101020102" pitchFamily="34" charset="0"/>
                        </a:rPr>
                        <a:t>Schwatz</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err="1" smtClean="0">
                          <a:solidFill>
                            <a:srgbClr val="003366"/>
                          </a:solidFill>
                          <a:latin typeface="Sero Offc Pro" panose="020B0504020101020102" pitchFamily="34" charset="0"/>
                        </a:rPr>
                        <a:t>chat</a:t>
                      </a:r>
                      <a:r>
                        <a:rPr lang="de-DE" dirty="0" smtClean="0">
                          <a:solidFill>
                            <a:srgbClr val="003366"/>
                          </a:solidFill>
                          <a:latin typeface="Sero Offc Pro" panose="020B0504020101020102" pitchFamily="34" charset="0"/>
                        </a:rPr>
                        <a:t>, </a:t>
                      </a:r>
                      <a:r>
                        <a:rPr lang="de-DE" dirty="0" err="1" smtClean="0">
                          <a:solidFill>
                            <a:srgbClr val="003366"/>
                          </a:solidFill>
                          <a:latin typeface="Sero Offc Pro" panose="020B0504020101020102" pitchFamily="34" charset="0"/>
                        </a:rPr>
                        <a:t>chinwag</a:t>
                      </a:r>
                      <a:endParaRPr lang="de-DE" dirty="0" smtClean="0">
                        <a:solidFill>
                          <a:srgbClr val="003366"/>
                        </a:solidFill>
                        <a:latin typeface="Sero Offc Pro" panose="020B0504020101020102"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de-DE" dirty="0" smtClean="0">
                          <a:solidFill>
                            <a:srgbClr val="003366"/>
                          </a:solidFill>
                          <a:latin typeface="Sero Offc Pro" panose="020B0504020101020102" pitchFamily="34" charset="0"/>
                        </a:rPr>
                        <a:t>gemütlich</a:t>
                      </a:r>
                      <a:endParaRPr lang="de-DE" dirty="0">
                        <a:solidFill>
                          <a:srgbClr val="003366"/>
                        </a:solidFill>
                        <a:latin typeface="Sero Offc Pro" panose="020B0504020101020102"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dirty="0" err="1" smtClean="0">
                          <a:solidFill>
                            <a:srgbClr val="003366"/>
                          </a:solidFill>
                          <a:latin typeface="Sero Offc Pro" panose="020B0504020101020102" pitchFamily="34" charset="0"/>
                        </a:rPr>
                        <a:t>cosy</a:t>
                      </a:r>
                      <a:r>
                        <a:rPr lang="de-DE" dirty="0" smtClean="0">
                          <a:solidFill>
                            <a:srgbClr val="003366"/>
                          </a:solidFill>
                          <a:latin typeface="Sero Offc Pro" panose="020B0504020101020102" pitchFamily="34" charset="0"/>
                        </a:rPr>
                        <a:t> (Schwatz, Beisammensein)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de-DE" dirty="0" smtClean="0">
                          <a:solidFill>
                            <a:srgbClr val="003366"/>
                          </a:solidFill>
                          <a:latin typeface="Sero Offc Pro" panose="020B0504020101020102" pitchFamily="34" charset="0"/>
                        </a:rPr>
                        <a:t>gemütlich (</a:t>
                      </a:r>
                      <a:r>
                        <a:rPr lang="de-DE" dirty="0" err="1" smtClean="0">
                          <a:solidFill>
                            <a:srgbClr val="003366"/>
                          </a:solidFill>
                          <a:latin typeface="Sero Offc Pro" panose="020B0504020101020102" pitchFamily="34" charset="0"/>
                        </a:rPr>
                        <a:t>chat</a:t>
                      </a:r>
                      <a:r>
                        <a:rPr lang="de-DE" dirty="0" smtClean="0">
                          <a:solidFill>
                            <a:srgbClr val="003366"/>
                          </a:solidFill>
                          <a:latin typeface="Sero Offc Pro" panose="020B0504020101020102" pitchFamily="34" charset="0"/>
                        </a:rPr>
                        <a:t>, </a:t>
                      </a:r>
                      <a:r>
                        <a:rPr lang="de-DE" dirty="0" err="1" smtClean="0">
                          <a:solidFill>
                            <a:srgbClr val="003366"/>
                          </a:solidFill>
                          <a:latin typeface="Sero Offc Pro" panose="020B0504020101020102" pitchFamily="34" charset="0"/>
                        </a:rPr>
                        <a:t>get-together</a:t>
                      </a:r>
                      <a:r>
                        <a:rPr lang="de-DE" dirty="0" smtClean="0">
                          <a:solidFill>
                            <a:srgbClr val="003366"/>
                          </a:solidFill>
                          <a:latin typeface="Sero Offc Pro" panose="020B0504020101020102" pitchFamily="34" charset="0"/>
                        </a:rPr>
                        <a:t>)</a:t>
                      </a:r>
                      <a:endParaRPr lang="de-DE" dirty="0">
                        <a:solidFill>
                          <a:srgbClr val="003366"/>
                        </a:solidFill>
                        <a:latin typeface="Sero Offc Pro" panose="020B0504020101020102"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dirty="0" err="1" smtClean="0">
                          <a:solidFill>
                            <a:srgbClr val="003366"/>
                          </a:solidFill>
                          <a:latin typeface="Sero Offc Pro" panose="020B0504020101020102" pitchFamily="34" charset="0"/>
                        </a:rPr>
                        <a:t>cosy</a:t>
                      </a:r>
                      <a:endParaRPr lang="de-DE" dirty="0" smtClean="0">
                        <a:solidFill>
                          <a:srgbClr val="003366"/>
                        </a:solidFill>
                        <a:latin typeface="Sero Offc Pro" panose="020B0504020101020102"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de-DE" dirty="0" smtClean="0">
                          <a:solidFill>
                            <a:srgbClr val="003366"/>
                          </a:solidFill>
                          <a:latin typeface="Sero Offc Pro" panose="020B0504020101020102" pitchFamily="34" charset="0"/>
                        </a:rPr>
                        <a:t>gemütlich (Schwatz, Beisammensein)</a:t>
                      </a:r>
                      <a:endParaRPr lang="de-DE" dirty="0">
                        <a:solidFill>
                          <a:srgbClr val="003366"/>
                        </a:solidFill>
                        <a:latin typeface="Sero Offc Pro" panose="020B0504020101020102"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dirty="0" err="1" smtClean="0">
                          <a:solidFill>
                            <a:srgbClr val="003366"/>
                          </a:solidFill>
                          <a:latin typeface="Sero Offc Pro" panose="020B0504020101020102" pitchFamily="34" charset="0"/>
                        </a:rPr>
                        <a:t>cosy</a:t>
                      </a:r>
                      <a:r>
                        <a:rPr lang="de-DE" dirty="0" smtClean="0">
                          <a:solidFill>
                            <a:srgbClr val="003366"/>
                          </a:solidFill>
                          <a:latin typeface="Sero Offc Pro" panose="020B0504020101020102" pitchFamily="34" charset="0"/>
                        </a:rPr>
                        <a:t> (</a:t>
                      </a:r>
                      <a:r>
                        <a:rPr lang="de-DE" dirty="0" err="1" smtClean="0">
                          <a:solidFill>
                            <a:srgbClr val="003366"/>
                          </a:solidFill>
                          <a:latin typeface="Sero Offc Pro" panose="020B0504020101020102" pitchFamily="34" charset="0"/>
                        </a:rPr>
                        <a:t>chat</a:t>
                      </a:r>
                      <a:r>
                        <a:rPr lang="de-DE" dirty="0" smtClean="0">
                          <a:solidFill>
                            <a:srgbClr val="003366"/>
                          </a:solidFill>
                          <a:latin typeface="Sero Offc Pro" panose="020B0504020101020102" pitchFamily="34" charset="0"/>
                        </a:rPr>
                        <a:t>, </a:t>
                      </a:r>
                      <a:r>
                        <a:rPr lang="de-DE" dirty="0" err="1" smtClean="0">
                          <a:solidFill>
                            <a:srgbClr val="003366"/>
                          </a:solidFill>
                          <a:latin typeface="Sero Offc Pro" panose="020B0504020101020102" pitchFamily="34" charset="0"/>
                        </a:rPr>
                        <a:t>get-together</a:t>
                      </a:r>
                      <a:r>
                        <a:rPr lang="de-DE" dirty="0" smtClean="0">
                          <a:solidFill>
                            <a:srgbClr val="003366"/>
                          </a:solidFill>
                          <a:latin typeface="Sero Offc Pro" panose="020B0504020101020102" pitchFamily="34" charset="0"/>
                        </a:rPr>
                        <a:t>) </a:t>
                      </a:r>
                      <a:endParaRPr lang="de-DE" dirty="0">
                        <a:solidFill>
                          <a:srgbClr val="003366"/>
                        </a:solidFill>
                        <a:latin typeface="Sero Offc Pro" panose="020B0504020101020102"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3906" y="116632"/>
            <a:ext cx="262087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430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Helvetica CE 55 Roman"/>
        <a:ea typeface=""/>
        <a:cs typeface=""/>
      </a:majorFont>
      <a:minorFont>
        <a:latin typeface="Helvetica CE 55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0</TotalTime>
  <Words>1627</Words>
  <Application>Microsoft Office PowerPoint</Application>
  <PresentationFormat>Bildschirmpräsentation (4:3)</PresentationFormat>
  <Paragraphs>255</Paragraphs>
  <Slides>23</Slides>
  <Notes>6</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23</vt:i4>
      </vt:variant>
    </vt:vector>
  </HeadingPairs>
  <TitlesOfParts>
    <vt:vector size="32" baseType="lpstr">
      <vt:lpstr>Arial</vt:lpstr>
      <vt:lpstr>Segoe UI</vt:lpstr>
      <vt:lpstr>Calibri</vt:lpstr>
      <vt:lpstr>Wingdings 3</vt:lpstr>
      <vt:lpstr>Sero Offc Pro</vt:lpstr>
      <vt:lpstr>Helvetica CE 55 Roman</vt:lpstr>
      <vt:lpstr>Helvetica</vt:lpstr>
      <vt:lpstr>Wingdings</vt:lpstr>
      <vt:lpstr>Standarddesign</vt:lpstr>
      <vt:lpstr>Kollokationen im Wörterbuch</vt:lpstr>
      <vt:lpstr>Kollokationen</vt:lpstr>
      <vt:lpstr>Kollokationen</vt:lpstr>
      <vt:lpstr>Kollokationen</vt:lpstr>
      <vt:lpstr>Wörterbücher</vt:lpstr>
      <vt:lpstr>Wo sollen Kollokationen hin?</vt:lpstr>
      <vt:lpstr>Wo sollen Kollokationen hin?</vt:lpstr>
      <vt:lpstr>Wo sollen Kollokationen hin?</vt:lpstr>
      <vt:lpstr>Beide Ansätze vereint</vt:lpstr>
      <vt:lpstr>Anisomorphismus</vt:lpstr>
      <vt:lpstr>Unikale Elemente</vt:lpstr>
      <vt:lpstr>Polaritätselemente</vt:lpstr>
      <vt:lpstr>Rückfragen, Diskussion?</vt:lpstr>
      <vt:lpstr>Als Linguist im Verlag</vt:lpstr>
      <vt:lpstr>Als Linguist im Verlag</vt:lpstr>
      <vt:lpstr>Als Linguist im Verlag</vt:lpstr>
      <vt:lpstr>Als Linguist im Verlag</vt:lpstr>
      <vt:lpstr>Als Linguist im Verlag</vt:lpstr>
      <vt:lpstr>Lexikografie heute</vt:lpstr>
      <vt:lpstr>Lexikografie heute</vt:lpstr>
      <vt:lpstr>Wie entsteht ein Wörterbuch</vt:lpstr>
      <vt:lpstr>Wie entsteht ein Wörterbuch</vt:lpstr>
      <vt:lpstr>Vielen Dank!</vt:lpstr>
    </vt:vector>
  </TitlesOfParts>
  <Company>Klett Systeme &amp; Service GmbH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Jan-Philipp Söhn</dc:creator>
  <cp:lastModifiedBy>Söhn Jan-Philipp Dr.</cp:lastModifiedBy>
  <cp:revision>140</cp:revision>
  <dcterms:created xsi:type="dcterms:W3CDTF">2010-04-12T07:10:06Z</dcterms:created>
  <dcterms:modified xsi:type="dcterms:W3CDTF">2016-11-28T08:33:23Z</dcterms:modified>
</cp:coreProperties>
</file>